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handoutMasterIdLst>
    <p:handoutMasterId r:id="rId12"/>
  </p:handoutMasterIdLst>
  <p:sldIdLst>
    <p:sldId id="267" r:id="rId2"/>
    <p:sldId id="257" r:id="rId3"/>
    <p:sldId id="258" r:id="rId4"/>
    <p:sldId id="259" r:id="rId5"/>
    <p:sldId id="260" r:id="rId6"/>
    <p:sldId id="261" r:id="rId7"/>
    <p:sldId id="262" r:id="rId8"/>
    <p:sldId id="263" r:id="rId9"/>
    <p:sldId id="266" r:id="rId10"/>
  </p:sldIdLst>
  <p:sldSz cx="9144000" cy="6858000" type="screen4x3"/>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42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sz="quarter" idx="1"/>
          </p:nvPr>
        </p:nvSpPr>
        <p:spPr>
          <a:xfrm>
            <a:off x="3976333" y="0"/>
            <a:ext cx="3041968" cy="465296"/>
          </a:xfrm>
          <a:prstGeom prst="rect">
            <a:avLst/>
          </a:prstGeom>
        </p:spPr>
        <p:txBody>
          <a:bodyPr vert="horz" lIns="93287" tIns="46644" rIns="93287" bIns="46644" rtlCol="0"/>
          <a:lstStyle>
            <a:lvl1pPr algn="r">
              <a:defRPr sz="1200"/>
            </a:lvl1pPr>
          </a:lstStyle>
          <a:p>
            <a:fld id="{E3FB9E9A-FBD1-4FEA-847D-28A410C0DC52}" type="datetimeFigureOut">
              <a:rPr lang="en-US" smtClean="0"/>
              <a:pPr/>
              <a:t>6/27/2011</a:t>
            </a:fld>
            <a:endParaRPr lang="en-US"/>
          </a:p>
        </p:txBody>
      </p:sp>
      <p:sp>
        <p:nvSpPr>
          <p:cNvPr id="4" name="Footer Placeholder 3"/>
          <p:cNvSpPr>
            <a:spLocks noGrp="1"/>
          </p:cNvSpPr>
          <p:nvPr>
            <p:ph type="ftr" sz="quarter" idx="2"/>
          </p:nvPr>
        </p:nvSpPr>
        <p:spPr>
          <a:xfrm>
            <a:off x="0" y="8839014"/>
            <a:ext cx="3041968" cy="465296"/>
          </a:xfrm>
          <a:prstGeom prst="rect">
            <a:avLst/>
          </a:prstGeom>
        </p:spPr>
        <p:txBody>
          <a:bodyPr vert="horz" lIns="93287" tIns="46644" rIns="93287" bIns="46644" rtlCol="0" anchor="b"/>
          <a:lstStyle>
            <a:lvl1pPr algn="l">
              <a:defRPr sz="1200"/>
            </a:lvl1pPr>
          </a:lstStyle>
          <a:p>
            <a:endParaRPr lang="en-US"/>
          </a:p>
        </p:txBody>
      </p:sp>
      <p:sp>
        <p:nvSpPr>
          <p:cNvPr id="5" name="Slide Number Placeholder 4"/>
          <p:cNvSpPr>
            <a:spLocks noGrp="1"/>
          </p:cNvSpPr>
          <p:nvPr>
            <p:ph type="sldNum" sz="quarter" idx="3"/>
          </p:nvPr>
        </p:nvSpPr>
        <p:spPr>
          <a:xfrm>
            <a:off x="3976333" y="8839014"/>
            <a:ext cx="3041968" cy="465296"/>
          </a:xfrm>
          <a:prstGeom prst="rect">
            <a:avLst/>
          </a:prstGeom>
        </p:spPr>
        <p:txBody>
          <a:bodyPr vert="horz" lIns="93287" tIns="46644" rIns="93287" bIns="46644" rtlCol="0" anchor="b"/>
          <a:lstStyle>
            <a:lvl1pPr algn="r">
              <a:defRPr sz="1200"/>
            </a:lvl1pPr>
          </a:lstStyle>
          <a:p>
            <a:fld id="{0F41A7BA-2A1B-435C-8846-58C944CEB9B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idx="1"/>
          </p:nvPr>
        </p:nvSpPr>
        <p:spPr>
          <a:xfrm>
            <a:off x="3976333" y="0"/>
            <a:ext cx="3041968" cy="465296"/>
          </a:xfrm>
          <a:prstGeom prst="rect">
            <a:avLst/>
          </a:prstGeom>
        </p:spPr>
        <p:txBody>
          <a:bodyPr vert="horz" lIns="93287" tIns="46644" rIns="93287" bIns="46644" rtlCol="0"/>
          <a:lstStyle>
            <a:lvl1pPr algn="r">
              <a:defRPr sz="1200"/>
            </a:lvl1pPr>
          </a:lstStyle>
          <a:p>
            <a:fld id="{4EAD5A90-A4D5-4F10-9CEC-86BA2C54FFA6}" type="datetimeFigureOut">
              <a:rPr lang="en-US" smtClean="0"/>
              <a:pPr/>
              <a:t>6/27/2011</a:t>
            </a:fld>
            <a:endParaRPr lang="en-US"/>
          </a:p>
        </p:txBody>
      </p:sp>
      <p:sp>
        <p:nvSpPr>
          <p:cNvPr id="4" name="Slide Image Placeholder 3"/>
          <p:cNvSpPr>
            <a:spLocks noGrp="1" noRot="1" noChangeAspect="1"/>
          </p:cNvSpPr>
          <p:nvPr>
            <p:ph type="sldImg" idx="2"/>
          </p:nvPr>
        </p:nvSpPr>
        <p:spPr>
          <a:xfrm>
            <a:off x="1184275" y="698500"/>
            <a:ext cx="4651375" cy="3489325"/>
          </a:xfrm>
          <a:prstGeom prst="rect">
            <a:avLst/>
          </a:prstGeom>
          <a:noFill/>
          <a:ln w="12700">
            <a:solidFill>
              <a:prstClr val="black"/>
            </a:solidFill>
          </a:ln>
        </p:spPr>
        <p:txBody>
          <a:bodyPr vert="horz" lIns="93287" tIns="46644" rIns="93287" bIns="46644" rtlCol="0" anchor="ctr"/>
          <a:lstStyle/>
          <a:p>
            <a:endParaRPr lang="en-US"/>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87" tIns="46644" rIns="93287" bIns="4664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9014"/>
            <a:ext cx="3041968" cy="465296"/>
          </a:xfrm>
          <a:prstGeom prst="rect">
            <a:avLst/>
          </a:prstGeom>
        </p:spPr>
        <p:txBody>
          <a:bodyPr vert="horz" lIns="93287" tIns="46644" rIns="93287" bIns="46644" rtlCol="0" anchor="b"/>
          <a:lstStyle>
            <a:lvl1pPr algn="l">
              <a:defRPr sz="1200"/>
            </a:lvl1pPr>
          </a:lstStyle>
          <a:p>
            <a:endParaRPr lang="en-US"/>
          </a:p>
        </p:txBody>
      </p:sp>
      <p:sp>
        <p:nvSpPr>
          <p:cNvPr id="7" name="Slide Number Placeholder 6"/>
          <p:cNvSpPr>
            <a:spLocks noGrp="1"/>
          </p:cNvSpPr>
          <p:nvPr>
            <p:ph type="sldNum" sz="quarter" idx="5"/>
          </p:nvPr>
        </p:nvSpPr>
        <p:spPr>
          <a:xfrm>
            <a:off x="3976333" y="8839014"/>
            <a:ext cx="3041968" cy="465296"/>
          </a:xfrm>
          <a:prstGeom prst="rect">
            <a:avLst/>
          </a:prstGeom>
        </p:spPr>
        <p:txBody>
          <a:bodyPr vert="horz" lIns="93287" tIns="46644" rIns="93287" bIns="46644" rtlCol="0" anchor="b"/>
          <a:lstStyle>
            <a:lvl1pPr algn="r">
              <a:defRPr sz="1200"/>
            </a:lvl1pPr>
          </a:lstStyle>
          <a:p>
            <a:fld id="{B3005C43-9F21-4F80-8354-7E073703336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Notes  should be objective and documented at the point of contact (phone, clinic or hospital).</a:t>
            </a:r>
          </a:p>
          <a:p>
            <a:endParaRPr lang="en-US" baseline="0" dirty="0" smtClean="0"/>
          </a:p>
        </p:txBody>
      </p:sp>
      <p:sp>
        <p:nvSpPr>
          <p:cNvPr id="4" name="Slide Number Placeholder 3"/>
          <p:cNvSpPr>
            <a:spLocks noGrp="1"/>
          </p:cNvSpPr>
          <p:nvPr>
            <p:ph type="sldNum" sz="quarter" idx="10"/>
          </p:nvPr>
        </p:nvSpPr>
        <p:spPr/>
        <p:txBody>
          <a:bodyPr/>
          <a:lstStyle/>
          <a:p>
            <a:fld id="{BBDF3124-F348-444E-85FA-18BDCE572D7D}"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Clear</a:t>
            </a:r>
            <a:r>
              <a:rPr lang="en-US" baseline="0" dirty="0" smtClean="0"/>
              <a:t> and to the point.  Do not add a lot of descriptors, direct quotes from mom.  </a:t>
            </a:r>
          </a:p>
        </p:txBody>
      </p:sp>
      <p:sp>
        <p:nvSpPr>
          <p:cNvPr id="4" name="Slide Number Placeholder 3"/>
          <p:cNvSpPr>
            <a:spLocks noGrp="1"/>
          </p:cNvSpPr>
          <p:nvPr>
            <p:ph type="sldNum" sz="quarter" idx="10"/>
          </p:nvPr>
        </p:nvSpPr>
        <p:spPr/>
        <p:txBody>
          <a:bodyPr/>
          <a:lstStyle/>
          <a:p>
            <a:fld id="{BBDF3124-F348-444E-85FA-18BDCE572D7D}"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Concise and brief.  Summarize the conversation, information.</a:t>
            </a:r>
          </a:p>
        </p:txBody>
      </p:sp>
      <p:sp>
        <p:nvSpPr>
          <p:cNvPr id="4" name="Slide Number Placeholder 3"/>
          <p:cNvSpPr>
            <a:spLocks noGrp="1"/>
          </p:cNvSpPr>
          <p:nvPr>
            <p:ph type="sldNum" sz="quarter" idx="10"/>
          </p:nvPr>
        </p:nvSpPr>
        <p:spPr/>
        <p:txBody>
          <a:bodyPr/>
          <a:lstStyle/>
          <a:p>
            <a:fld id="{BBDF3124-F348-444E-85FA-18BDCE572D7D}"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Complete and accurate- contains all of the information for a clear picture.  What the concern is, what was discussed, what is mom’s plan and follow up plan.</a:t>
            </a:r>
          </a:p>
          <a:p>
            <a:endParaRPr lang="en-US" dirty="0"/>
          </a:p>
        </p:txBody>
      </p:sp>
      <p:sp>
        <p:nvSpPr>
          <p:cNvPr id="4" name="Slide Number Placeholder 3"/>
          <p:cNvSpPr>
            <a:spLocks noGrp="1"/>
          </p:cNvSpPr>
          <p:nvPr>
            <p:ph type="sldNum" sz="quarter" idx="10"/>
          </p:nvPr>
        </p:nvSpPr>
        <p:spPr/>
        <p:txBody>
          <a:bodyPr/>
          <a:lstStyle/>
          <a:p>
            <a:fld id="{BBDF3124-F348-444E-85FA-18BDCE572D7D}"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Proof read for spelling and correct sentence structure.</a:t>
            </a:r>
            <a:endParaRPr lang="en-US" dirty="0"/>
          </a:p>
        </p:txBody>
      </p:sp>
      <p:sp>
        <p:nvSpPr>
          <p:cNvPr id="4" name="Slide Number Placeholder 3"/>
          <p:cNvSpPr>
            <a:spLocks noGrp="1"/>
          </p:cNvSpPr>
          <p:nvPr>
            <p:ph type="sldNum" sz="quarter" idx="10"/>
          </p:nvPr>
        </p:nvSpPr>
        <p:spPr/>
        <p:txBody>
          <a:bodyPr/>
          <a:lstStyle/>
          <a:p>
            <a:fld id="{BBDF3124-F348-444E-85FA-18BDCE572D7D}"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DF3124-F348-444E-85FA-18BDCE572D7D}"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Handout: 7 - Breastfeeding Notes Worksheet</a:t>
            </a:r>
          </a:p>
          <a:p>
            <a:r>
              <a:rPr lang="en-US" dirty="0" smtClean="0"/>
              <a:t>What is the concern:</a:t>
            </a:r>
            <a:endParaRPr lang="en-US" baseline="0" dirty="0" smtClean="0"/>
          </a:p>
          <a:p>
            <a:r>
              <a:rPr lang="en-US" baseline="0" dirty="0" smtClean="0"/>
              <a:t>What was discussed:</a:t>
            </a:r>
          </a:p>
          <a:p>
            <a:r>
              <a:rPr lang="en-US" baseline="0" dirty="0" smtClean="0"/>
              <a:t>What is mom’s plan:</a:t>
            </a:r>
          </a:p>
          <a:p>
            <a:r>
              <a:rPr lang="en-US" baseline="0" dirty="0" smtClean="0"/>
              <a:t>What is the follow up plan:</a:t>
            </a:r>
            <a:endParaRPr lang="en-US" dirty="0"/>
          </a:p>
        </p:txBody>
      </p:sp>
      <p:sp>
        <p:nvSpPr>
          <p:cNvPr id="4" name="Slide Number Placeholder 3"/>
          <p:cNvSpPr>
            <a:spLocks noGrp="1"/>
          </p:cNvSpPr>
          <p:nvPr>
            <p:ph type="sldNum" sz="quarter" idx="10"/>
          </p:nvPr>
        </p:nvSpPr>
        <p:spPr/>
        <p:txBody>
          <a:bodyPr/>
          <a:lstStyle/>
          <a:p>
            <a:fld id="{BBDF3124-F348-444E-85FA-18BDCE572D7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E6E055C6-B9BB-4B3B-8090-DAE7A45C2F01}" type="datetimeFigureOut">
              <a:rPr lang="en-US" smtClean="0"/>
              <a:pPr/>
              <a:t>6/27/2011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394C587A-9BF3-4910-B35F-CB3F6940694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E055C6-B9BB-4B3B-8090-DAE7A45C2F01}" type="datetimeFigureOut">
              <a:rPr lang="en-US" smtClean="0"/>
              <a:pPr/>
              <a:t>6/27/2011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4C587A-9BF3-4910-B35F-CB3F694069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E055C6-B9BB-4B3B-8090-DAE7A45C2F01}" type="datetimeFigureOut">
              <a:rPr lang="en-US" smtClean="0"/>
              <a:pPr/>
              <a:t>6/27/2011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4C587A-9BF3-4910-B35F-CB3F694069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E6E055C6-B9BB-4B3B-8090-DAE7A45C2F01}" type="datetimeFigureOut">
              <a:rPr lang="en-US" smtClean="0"/>
              <a:pPr/>
              <a:t>6/27/2011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94C587A-9BF3-4910-B35F-CB3F694069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E6E055C6-B9BB-4B3B-8090-DAE7A45C2F01}" type="datetimeFigureOut">
              <a:rPr lang="en-US" smtClean="0"/>
              <a:pPr/>
              <a:t>6/27/2011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394C587A-9BF3-4910-B35F-CB3F6940694C}"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E6E055C6-B9BB-4B3B-8090-DAE7A45C2F01}" type="datetimeFigureOut">
              <a:rPr lang="en-US" smtClean="0"/>
              <a:pPr/>
              <a:t>6/27/2011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394C587A-9BF3-4910-B35F-CB3F694069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E6E055C6-B9BB-4B3B-8090-DAE7A45C2F01}" type="datetimeFigureOut">
              <a:rPr lang="en-US" smtClean="0"/>
              <a:pPr/>
              <a:t>6/27/2011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394C587A-9BF3-4910-B35F-CB3F6940694C}"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6E055C6-B9BB-4B3B-8090-DAE7A45C2F01}" type="datetimeFigureOut">
              <a:rPr lang="en-US" smtClean="0"/>
              <a:pPr/>
              <a:t>6/27/2011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4C587A-9BF3-4910-B35F-CB3F694069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6E055C6-B9BB-4B3B-8090-DAE7A45C2F01}" type="datetimeFigureOut">
              <a:rPr lang="en-US" smtClean="0"/>
              <a:pPr/>
              <a:t>6/27/2011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4C587A-9BF3-4910-B35F-CB3F694069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E6E055C6-B9BB-4B3B-8090-DAE7A45C2F01}" type="datetimeFigureOut">
              <a:rPr lang="en-US" smtClean="0"/>
              <a:pPr/>
              <a:t>6/27/2011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4C587A-9BF3-4910-B35F-CB3F6940694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E6E055C6-B9BB-4B3B-8090-DAE7A45C2F01}" type="datetimeFigureOut">
              <a:rPr lang="en-US" smtClean="0"/>
              <a:pPr/>
              <a:t>6/27/2011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394C587A-9BF3-4910-B35F-CB3F6940694C}"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6E055C6-B9BB-4B3B-8090-DAE7A45C2F01}" type="datetimeFigureOut">
              <a:rPr lang="en-US" smtClean="0"/>
              <a:pPr/>
              <a:t>6/27/2011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394C587A-9BF3-4910-B35F-CB3F6940694C}"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352801"/>
            <a:ext cx="8458200" cy="2722986"/>
          </a:xfrm>
        </p:spPr>
        <p:txBody>
          <a:bodyPr>
            <a:normAutofit fontScale="90000"/>
          </a:bodyPr>
          <a:lstStyle/>
          <a:p>
            <a:r>
              <a:rPr lang="en-US" dirty="0" smtClean="0"/>
              <a:t>Care Plan Notes</a:t>
            </a:r>
            <a:br>
              <a:rPr lang="en-US" dirty="0" smtClean="0"/>
            </a:br>
            <a:r>
              <a:rPr lang="en-US" dirty="0" smtClean="0"/>
              <a:t>Family notes</a:t>
            </a:r>
            <a:br>
              <a:rPr lang="en-US" dirty="0" smtClean="0"/>
            </a:br>
            <a:r>
              <a:rPr lang="en-US" dirty="0" smtClean="0"/>
              <a:t>Participant centered notes</a:t>
            </a:r>
            <a:br>
              <a:rPr lang="en-US" dirty="0" smtClean="0"/>
            </a:br>
            <a:r>
              <a:rPr lang="en-US" dirty="0" smtClean="0"/>
              <a:t>administrative notes</a:t>
            </a:r>
            <a:br>
              <a:rPr lang="en-US" dirty="0" smtClean="0"/>
            </a:br>
            <a:r>
              <a:rPr lang="en-US" dirty="0" smtClean="0"/>
              <a:t>food prescription notes</a:t>
            </a:r>
            <a:br>
              <a:rPr lang="en-US" dirty="0" smtClean="0"/>
            </a:br>
            <a:endParaRPr lang="en-US" dirty="0"/>
          </a:p>
        </p:txBody>
      </p:sp>
      <p:sp>
        <p:nvSpPr>
          <p:cNvPr id="3" name="Subtitle 2"/>
          <p:cNvSpPr>
            <a:spLocks noGrp="1"/>
          </p:cNvSpPr>
          <p:nvPr>
            <p:ph type="subTitle" idx="1"/>
          </p:nvPr>
        </p:nvSpPr>
        <p:spPr>
          <a:xfrm>
            <a:off x="381000" y="1752600"/>
            <a:ext cx="8458200" cy="1371600"/>
          </a:xfrm>
        </p:spPr>
        <p:txBody>
          <a:bodyPr/>
          <a:lstStyle/>
          <a:p>
            <a:r>
              <a:rPr lang="en-US" b="1" dirty="0" smtClean="0"/>
              <a:t>Continuity of Care</a:t>
            </a:r>
            <a:endParaRPr lang="en-U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62000"/>
          </a:xfrm>
        </p:spPr>
        <p:txBody>
          <a:bodyPr/>
          <a:lstStyle/>
          <a:p>
            <a:r>
              <a:rPr lang="en-US" dirty="0" smtClean="0"/>
              <a:t>Documentation</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609600" y="1219200"/>
            <a:ext cx="8077200" cy="5867400"/>
          </a:xfrm>
          <a:prstGeom prst="rect">
            <a:avLst/>
          </a:prstGeom>
          <a:noFill/>
          <a:ln w="9525">
            <a:noFill/>
            <a:miter lim="800000"/>
            <a:headEnd/>
            <a:tailEnd/>
          </a:ln>
        </p:spPr>
      </p:pic>
      <p:pic>
        <p:nvPicPr>
          <p:cNvPr id="3" name="Picture 2"/>
          <p:cNvPicPr>
            <a:picLocks noChangeAspect="1" noChangeArrowheads="1"/>
          </p:cNvPicPr>
          <p:nvPr/>
        </p:nvPicPr>
        <p:blipFill>
          <a:blip r:embed="rId3" cstate="print"/>
          <a:srcRect/>
          <a:stretch>
            <a:fillRect/>
          </a:stretch>
        </p:blipFill>
        <p:spPr bwMode="auto">
          <a:xfrm>
            <a:off x="0" y="0"/>
            <a:ext cx="195072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Documentation</a:t>
            </a:r>
            <a:endParaRPr lang="en-US" dirty="0"/>
          </a:p>
        </p:txBody>
      </p:sp>
      <p:sp>
        <p:nvSpPr>
          <p:cNvPr id="3" name="Content Placeholder 2"/>
          <p:cNvSpPr>
            <a:spLocks noGrp="1"/>
          </p:cNvSpPr>
          <p:nvPr>
            <p:ph idx="1"/>
          </p:nvPr>
        </p:nvSpPr>
        <p:spPr/>
        <p:txBody>
          <a:bodyPr/>
          <a:lstStyle/>
          <a:p>
            <a:r>
              <a:rPr lang="en-US" dirty="0" smtClean="0"/>
              <a:t>Simply State:</a:t>
            </a:r>
          </a:p>
          <a:p>
            <a:pPr lvl="1"/>
            <a:r>
              <a:rPr lang="en-US" dirty="0" smtClean="0"/>
              <a:t>Participant’s concern </a:t>
            </a:r>
          </a:p>
          <a:p>
            <a:pPr lvl="1"/>
            <a:r>
              <a:rPr lang="en-US" dirty="0" smtClean="0"/>
              <a:t>What was discussed</a:t>
            </a:r>
          </a:p>
          <a:p>
            <a:pPr lvl="1"/>
            <a:r>
              <a:rPr lang="en-US" dirty="0" smtClean="0"/>
              <a:t>Participant’s plan</a:t>
            </a:r>
          </a:p>
          <a:p>
            <a:pPr lvl="1"/>
            <a:r>
              <a:rPr lang="en-US" dirty="0" smtClean="0"/>
              <a:t>Follow up plan</a:t>
            </a:r>
          </a:p>
        </p:txBody>
      </p:sp>
      <p:pic>
        <p:nvPicPr>
          <p:cNvPr id="1027" name="Picture 3" descr="C:\Documents and Settings\sabols\Local Settings\Temporary Internet Files\Content.IE5\4JHPZ5X3\MC900441452[1].png"/>
          <p:cNvPicPr>
            <a:picLocks noChangeAspect="1" noChangeArrowheads="1"/>
          </p:cNvPicPr>
          <p:nvPr/>
        </p:nvPicPr>
        <p:blipFill>
          <a:blip r:embed="rId3" cstate="print"/>
          <a:srcRect/>
          <a:stretch>
            <a:fillRect/>
          </a:stretch>
        </p:blipFill>
        <p:spPr bwMode="auto">
          <a:xfrm>
            <a:off x="4648201" y="2667001"/>
            <a:ext cx="2438400" cy="24384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Documentation</a:t>
            </a:r>
            <a:endParaRPr lang="en-US" dirty="0"/>
          </a:p>
        </p:txBody>
      </p:sp>
      <p:sp>
        <p:nvSpPr>
          <p:cNvPr id="3" name="Content Placeholder 2"/>
          <p:cNvSpPr>
            <a:spLocks noGrp="1"/>
          </p:cNvSpPr>
          <p:nvPr>
            <p:ph idx="1"/>
          </p:nvPr>
        </p:nvSpPr>
        <p:spPr/>
        <p:txBody>
          <a:bodyPr/>
          <a:lstStyle/>
          <a:p>
            <a:r>
              <a:rPr lang="en-US" dirty="0" smtClean="0"/>
              <a:t>All Notes</a:t>
            </a:r>
          </a:p>
          <a:p>
            <a:pPr lvl="1"/>
            <a:r>
              <a:rPr lang="en-US" b="1" dirty="0" smtClean="0"/>
              <a:t>Clear</a:t>
            </a:r>
            <a:r>
              <a:rPr lang="en-US" dirty="0" smtClean="0"/>
              <a:t> </a:t>
            </a:r>
          </a:p>
          <a:p>
            <a:pPr lvl="1">
              <a:buNone/>
            </a:pPr>
            <a:endParaRPr lang="en-US" dirty="0" smtClean="0"/>
          </a:p>
        </p:txBody>
      </p:sp>
      <p:pic>
        <p:nvPicPr>
          <p:cNvPr id="3074" name="Picture 2" descr="C:\Documents and Settings\sabols\Local Settings\Temporary Internet Files\Content.IE5\9DWYKTNJ\MC900016599[1].wmf"/>
          <p:cNvPicPr>
            <a:picLocks noChangeAspect="1" noChangeArrowheads="1"/>
          </p:cNvPicPr>
          <p:nvPr/>
        </p:nvPicPr>
        <p:blipFill>
          <a:blip r:embed="rId3" cstate="print"/>
          <a:srcRect/>
          <a:stretch>
            <a:fillRect/>
          </a:stretch>
        </p:blipFill>
        <p:spPr bwMode="auto">
          <a:xfrm>
            <a:off x="4876800" y="3886200"/>
            <a:ext cx="1906524" cy="156545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Documentation</a:t>
            </a:r>
            <a:endParaRPr lang="en-US" dirty="0"/>
          </a:p>
        </p:txBody>
      </p:sp>
      <p:sp>
        <p:nvSpPr>
          <p:cNvPr id="3" name="Content Placeholder 2"/>
          <p:cNvSpPr>
            <a:spLocks noGrp="1"/>
          </p:cNvSpPr>
          <p:nvPr>
            <p:ph idx="1"/>
          </p:nvPr>
        </p:nvSpPr>
        <p:spPr/>
        <p:txBody>
          <a:bodyPr/>
          <a:lstStyle/>
          <a:p>
            <a:r>
              <a:rPr lang="en-US" dirty="0" smtClean="0"/>
              <a:t>All Notes</a:t>
            </a:r>
          </a:p>
          <a:p>
            <a:pPr lvl="1"/>
            <a:r>
              <a:rPr lang="en-US" dirty="0" smtClean="0"/>
              <a:t>Clear </a:t>
            </a:r>
          </a:p>
          <a:p>
            <a:pPr lvl="1"/>
            <a:r>
              <a:rPr lang="en-US" b="1" dirty="0" smtClean="0"/>
              <a:t>Concise</a:t>
            </a:r>
          </a:p>
          <a:p>
            <a:pPr lvl="1">
              <a:buNone/>
            </a:pPr>
            <a:endParaRPr lang="en-US" dirty="0" smtClean="0"/>
          </a:p>
        </p:txBody>
      </p:sp>
      <p:pic>
        <p:nvPicPr>
          <p:cNvPr id="1026" name="Picture 2" descr="C:\Documents and Settings\sabols\Local Settings\Temporary Internet Files\Content.IE5\UU5OKZTZ\MC900431576[1].png"/>
          <p:cNvPicPr>
            <a:picLocks noChangeAspect="1" noChangeArrowheads="1"/>
          </p:cNvPicPr>
          <p:nvPr/>
        </p:nvPicPr>
        <p:blipFill>
          <a:blip r:embed="rId3" cstate="print"/>
          <a:srcRect/>
          <a:stretch>
            <a:fillRect/>
          </a:stretch>
        </p:blipFill>
        <p:spPr bwMode="auto">
          <a:xfrm>
            <a:off x="4724400" y="3200400"/>
            <a:ext cx="1904762" cy="1917460"/>
          </a:xfrm>
          <a:prstGeom prst="rect">
            <a:avLst/>
          </a:prstGeom>
          <a:noFill/>
        </p:spPr>
      </p:pic>
      <p:pic>
        <p:nvPicPr>
          <p:cNvPr id="2050" name="Picture 2" descr="C:\Program Files\Microsoft Office\MEDIA\CAGCAT10\j0195384.wmf"/>
          <p:cNvPicPr>
            <a:picLocks noChangeAspect="1" noChangeArrowheads="1"/>
          </p:cNvPicPr>
          <p:nvPr/>
        </p:nvPicPr>
        <p:blipFill>
          <a:blip r:embed="rId4" cstate="print"/>
          <a:srcRect/>
          <a:stretch>
            <a:fillRect/>
          </a:stretch>
        </p:blipFill>
        <p:spPr bwMode="auto">
          <a:xfrm>
            <a:off x="4648200" y="3124200"/>
            <a:ext cx="1795882" cy="183337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Documentation</a:t>
            </a:r>
            <a:endParaRPr lang="en-US" dirty="0"/>
          </a:p>
        </p:txBody>
      </p:sp>
      <p:sp>
        <p:nvSpPr>
          <p:cNvPr id="3" name="Content Placeholder 2"/>
          <p:cNvSpPr>
            <a:spLocks noGrp="1"/>
          </p:cNvSpPr>
          <p:nvPr>
            <p:ph idx="1"/>
          </p:nvPr>
        </p:nvSpPr>
        <p:spPr/>
        <p:txBody>
          <a:bodyPr/>
          <a:lstStyle/>
          <a:p>
            <a:r>
              <a:rPr lang="en-US" dirty="0" smtClean="0"/>
              <a:t>All Notes</a:t>
            </a:r>
          </a:p>
          <a:p>
            <a:pPr lvl="1"/>
            <a:r>
              <a:rPr lang="en-US" dirty="0" smtClean="0"/>
              <a:t>Clear </a:t>
            </a:r>
          </a:p>
          <a:p>
            <a:pPr lvl="1"/>
            <a:r>
              <a:rPr lang="en-US" dirty="0" smtClean="0"/>
              <a:t>Concise</a:t>
            </a:r>
          </a:p>
          <a:p>
            <a:pPr lvl="1"/>
            <a:r>
              <a:rPr lang="en-US" b="1" dirty="0" smtClean="0"/>
              <a:t>Complete</a:t>
            </a:r>
          </a:p>
          <a:p>
            <a:pPr lvl="1">
              <a:buNone/>
            </a:pPr>
            <a:endParaRPr lang="en-US" dirty="0" smtClean="0"/>
          </a:p>
        </p:txBody>
      </p:sp>
      <p:pic>
        <p:nvPicPr>
          <p:cNvPr id="3074" name="Picture 2" descr="C:\Documents and Settings\pierrec\Local Settings\Temporary Internet Files\Content.IE5\FCGHC6IJ\MC900441510[1].png"/>
          <p:cNvPicPr>
            <a:picLocks noChangeAspect="1" noChangeArrowheads="1"/>
          </p:cNvPicPr>
          <p:nvPr/>
        </p:nvPicPr>
        <p:blipFill>
          <a:blip r:embed="rId3" cstate="print"/>
          <a:srcRect/>
          <a:stretch>
            <a:fillRect/>
          </a:stretch>
        </p:blipFill>
        <p:spPr bwMode="auto">
          <a:xfrm>
            <a:off x="5410200" y="3505200"/>
            <a:ext cx="1828572" cy="182857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Documentation</a:t>
            </a:r>
            <a:endParaRPr lang="en-US" dirty="0"/>
          </a:p>
        </p:txBody>
      </p:sp>
      <p:sp>
        <p:nvSpPr>
          <p:cNvPr id="3" name="Content Placeholder 2"/>
          <p:cNvSpPr>
            <a:spLocks noGrp="1"/>
          </p:cNvSpPr>
          <p:nvPr>
            <p:ph idx="1"/>
          </p:nvPr>
        </p:nvSpPr>
        <p:spPr/>
        <p:txBody>
          <a:bodyPr/>
          <a:lstStyle/>
          <a:p>
            <a:r>
              <a:rPr lang="en-US" dirty="0" smtClean="0"/>
              <a:t>All Notes</a:t>
            </a:r>
          </a:p>
          <a:p>
            <a:pPr lvl="1"/>
            <a:r>
              <a:rPr lang="en-US" dirty="0" smtClean="0"/>
              <a:t>Clear </a:t>
            </a:r>
          </a:p>
          <a:p>
            <a:pPr lvl="1"/>
            <a:r>
              <a:rPr lang="en-US" dirty="0" smtClean="0"/>
              <a:t>Concise</a:t>
            </a:r>
          </a:p>
          <a:p>
            <a:pPr lvl="1"/>
            <a:r>
              <a:rPr lang="en-US" dirty="0" smtClean="0"/>
              <a:t>Complete</a:t>
            </a:r>
          </a:p>
          <a:p>
            <a:pPr lvl="1"/>
            <a:r>
              <a:rPr lang="en-US" b="1" dirty="0" smtClean="0"/>
              <a:t>Correct</a:t>
            </a:r>
          </a:p>
        </p:txBody>
      </p:sp>
      <p:pic>
        <p:nvPicPr>
          <p:cNvPr id="1029" name="Picture 5" descr="C:\Documents and Settings\sabols\Local Settings\Temporary Internet Files\Content.IE5\LDD2QMXL\MP900174966[1].jpg"/>
          <p:cNvPicPr>
            <a:picLocks noChangeAspect="1" noChangeArrowheads="1"/>
          </p:cNvPicPr>
          <p:nvPr/>
        </p:nvPicPr>
        <p:blipFill>
          <a:blip r:embed="rId3" cstate="print"/>
          <a:srcRect/>
          <a:stretch>
            <a:fillRect/>
          </a:stretch>
        </p:blipFill>
        <p:spPr bwMode="auto">
          <a:xfrm>
            <a:off x="5029200" y="3810000"/>
            <a:ext cx="2628900" cy="1752600"/>
          </a:xfrm>
          <a:prstGeom prst="rect">
            <a:avLst/>
          </a:prstGeom>
          <a:noFill/>
          <a:ln w="38100">
            <a:solidFill>
              <a:schemeClr val="accent3">
                <a:lumMod val="75000"/>
              </a:schemeClr>
            </a:solid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 Plan Notes</a:t>
            </a:r>
            <a:endParaRPr lang="en-US" dirty="0"/>
          </a:p>
        </p:txBody>
      </p:sp>
      <p:sp>
        <p:nvSpPr>
          <p:cNvPr id="3" name="Content Placeholder 2"/>
          <p:cNvSpPr>
            <a:spLocks noGrp="1"/>
          </p:cNvSpPr>
          <p:nvPr>
            <p:ph idx="1"/>
          </p:nvPr>
        </p:nvSpPr>
        <p:spPr/>
        <p:txBody>
          <a:bodyPr>
            <a:normAutofit fontScale="47500" lnSpcReduction="20000"/>
          </a:bodyPr>
          <a:lstStyle/>
          <a:p>
            <a:r>
              <a:rPr lang="en-US" b="1" dirty="0" smtClean="0"/>
              <a:t>Example #1</a:t>
            </a:r>
          </a:p>
          <a:p>
            <a:r>
              <a:rPr lang="en-US" b="1" dirty="0" smtClean="0"/>
              <a:t>Risk Condition: Allergies to Food, Hypertension, Chronic</a:t>
            </a:r>
          </a:p>
          <a:p>
            <a:r>
              <a:rPr lang="en-US" b="1" dirty="0" smtClean="0"/>
              <a:t>Intake: Inadequate fluid intake</a:t>
            </a:r>
          </a:p>
          <a:p>
            <a:r>
              <a:rPr lang="en-US" b="1" dirty="0" smtClean="0"/>
              <a:t>Clinical: Overweight/obesity</a:t>
            </a:r>
          </a:p>
          <a:p>
            <a:r>
              <a:rPr lang="en-US" b="1" dirty="0" smtClean="0"/>
              <a:t>Behavioral/Environmental: Self monitoring deficit</a:t>
            </a:r>
          </a:p>
          <a:p>
            <a:r>
              <a:rPr lang="en-US" b="1" dirty="0" smtClean="0"/>
              <a:t>Intervention: Referral to RD with special expertise</a:t>
            </a:r>
          </a:p>
          <a:p>
            <a:r>
              <a:rPr lang="en-US" b="1" dirty="0" smtClean="0"/>
              <a:t>Comments: </a:t>
            </a:r>
            <a:r>
              <a:rPr lang="en-US" b="1" dirty="0" smtClean="0">
                <a:solidFill>
                  <a:srgbClr val="FF0000"/>
                </a:solidFill>
              </a:rPr>
              <a:t>Jennifer has been seen by a licensed CPA and will continue to do so. </a:t>
            </a:r>
            <a:r>
              <a:rPr lang="en-US" b="1" dirty="0" smtClean="0">
                <a:solidFill>
                  <a:srgbClr val="00B050"/>
                </a:solidFill>
              </a:rPr>
              <a:t>She was scheduled for Amy R., R.D. for this visit but had to reschedule. I am referring her back to Amy R. </a:t>
            </a:r>
            <a:r>
              <a:rPr lang="en-US" b="1" dirty="0" smtClean="0">
                <a:solidFill>
                  <a:srgbClr val="00B0F0"/>
                </a:solidFill>
              </a:rPr>
              <a:t>She is still taking HCTZ med. for hypertension. The dosage hasn’t been adjusted since becoming pregnant. She states her blood pressure has been </a:t>
            </a:r>
            <a:r>
              <a:rPr lang="en-US" b="1" u="sng" dirty="0" smtClean="0">
                <a:solidFill>
                  <a:srgbClr val="00B0F0"/>
                </a:solidFill>
              </a:rPr>
              <a:t>wnl. </a:t>
            </a:r>
            <a:r>
              <a:rPr lang="en-US" b="1" dirty="0" smtClean="0">
                <a:solidFill>
                  <a:schemeClr val="tx1"/>
                </a:solidFill>
              </a:rPr>
              <a:t>She has gained 28 lbs. so far and she is 17 weeks gestation. She is worried about gaining to much weight because of hypertension. </a:t>
            </a:r>
            <a:r>
              <a:rPr lang="en-US" b="1" dirty="0" smtClean="0">
                <a:solidFill>
                  <a:srgbClr val="0070C0"/>
                </a:solidFill>
              </a:rPr>
              <a:t>This is her second pregnancy. She denies any </a:t>
            </a:r>
            <a:r>
              <a:rPr lang="en-US" b="1" u="sng" dirty="0" smtClean="0">
                <a:solidFill>
                  <a:srgbClr val="0070C0"/>
                </a:solidFill>
              </a:rPr>
              <a:t>hx </a:t>
            </a:r>
            <a:r>
              <a:rPr lang="en-US" b="1" dirty="0" smtClean="0">
                <a:solidFill>
                  <a:srgbClr val="0070C0"/>
                </a:solidFill>
              </a:rPr>
              <a:t>of </a:t>
            </a:r>
            <a:r>
              <a:rPr lang="en-US" b="1" u="sng" dirty="0" smtClean="0">
                <a:solidFill>
                  <a:srgbClr val="0070C0"/>
                </a:solidFill>
              </a:rPr>
              <a:t>G.D.  </a:t>
            </a:r>
            <a:r>
              <a:rPr lang="en-US" b="1" dirty="0" smtClean="0">
                <a:solidFill>
                  <a:srgbClr val="0070C0"/>
                </a:solidFill>
              </a:rPr>
              <a:t>with her first pregnancy. She denies any other medical problems or medications besides the hypertension medication. She does have a familial </a:t>
            </a:r>
            <a:r>
              <a:rPr lang="en-US" b="1" u="sng" dirty="0" smtClean="0">
                <a:solidFill>
                  <a:srgbClr val="0070C0"/>
                </a:solidFill>
              </a:rPr>
              <a:t>hx </a:t>
            </a:r>
            <a:r>
              <a:rPr lang="en-US" b="1" dirty="0" smtClean="0">
                <a:solidFill>
                  <a:srgbClr val="0070C0"/>
                </a:solidFill>
              </a:rPr>
              <a:t>of diabetes—her maternal Grandfather.  </a:t>
            </a:r>
            <a:r>
              <a:rPr lang="en-US" b="1" dirty="0" smtClean="0">
                <a:solidFill>
                  <a:srgbClr val="7030A0"/>
                </a:solidFill>
              </a:rPr>
              <a:t>She goes to Dr. Bhatt in Cumberland. He seems to think everything is going along fine with her pregnancy so far. She complains of spotting and passing clotting blood off and on. She’s had ultrasounds and they tell her that everything is normal.</a:t>
            </a:r>
            <a:r>
              <a:rPr lang="en-US" b="1" dirty="0" smtClean="0"/>
              <a:t> </a:t>
            </a:r>
            <a:r>
              <a:rPr lang="en-US" b="1" dirty="0" smtClean="0">
                <a:solidFill>
                  <a:srgbClr val="002060"/>
                </a:solidFill>
              </a:rPr>
              <a:t>She states she tries to avoid sodium, doesn’t drink pop, loves fruits and veggies. She is allergic to shellfish and anything that lives in salt water. Her throat starts to swell as a reaction. She states if she takes </a:t>
            </a:r>
            <a:r>
              <a:rPr lang="en-US" b="1" dirty="0" err="1" smtClean="0">
                <a:solidFill>
                  <a:srgbClr val="002060"/>
                </a:solidFill>
              </a:rPr>
              <a:t>benedryl</a:t>
            </a:r>
            <a:r>
              <a:rPr lang="en-US" b="1" dirty="0" smtClean="0">
                <a:solidFill>
                  <a:srgbClr val="002060"/>
                </a:solidFill>
              </a:rPr>
              <a:t>, it counteracts the symptoms. </a:t>
            </a:r>
            <a:r>
              <a:rPr lang="en-US" b="1" dirty="0" smtClean="0">
                <a:solidFill>
                  <a:schemeClr val="tx1"/>
                </a:solidFill>
              </a:rPr>
              <a:t>She asked for info. on </a:t>
            </a:r>
            <a:r>
              <a:rPr lang="en-US" b="1" dirty="0" err="1" smtClean="0">
                <a:solidFill>
                  <a:schemeClr val="tx1"/>
                </a:solidFill>
              </a:rPr>
              <a:t>lowfat</a:t>
            </a:r>
            <a:r>
              <a:rPr lang="en-US" b="1" dirty="0" smtClean="0">
                <a:solidFill>
                  <a:schemeClr val="tx1"/>
                </a:solidFill>
              </a:rPr>
              <a:t> ways to cook meats. </a:t>
            </a:r>
            <a:r>
              <a:rPr lang="en-US" b="1" dirty="0" smtClean="0">
                <a:solidFill>
                  <a:schemeClr val="accent5">
                    <a:lumMod val="50000"/>
                  </a:schemeClr>
                </a:solidFill>
              </a:rPr>
              <a:t>I gave her some info. We discussed other ways of lowering fat and salt in her diet. </a:t>
            </a:r>
            <a:r>
              <a:rPr lang="en-US" b="1" dirty="0" smtClean="0">
                <a:solidFill>
                  <a:srgbClr val="00B0F0"/>
                </a:solidFill>
              </a:rPr>
              <a:t>She was receptive. </a:t>
            </a:r>
          </a:p>
          <a:p>
            <a:endParaRPr lang="en-US" dirty="0" smtClean="0"/>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lstStyle/>
          <a:p>
            <a:r>
              <a:rPr lang="en-US" dirty="0" smtClean="0"/>
              <a:t>Care Plan Notes Worksheet</a:t>
            </a:r>
          </a:p>
          <a:p>
            <a:pPr>
              <a:buNone/>
            </a:pPr>
            <a:endParaRPr lang="en-US" dirty="0" smtClean="0"/>
          </a:p>
          <a:p>
            <a:pPr lvl="1"/>
            <a:r>
              <a:rPr lang="en-US" dirty="0" smtClean="0"/>
              <a:t>What is the concern?</a:t>
            </a:r>
          </a:p>
          <a:p>
            <a:pPr lvl="1"/>
            <a:r>
              <a:rPr lang="en-US" dirty="0" smtClean="0"/>
              <a:t>What was discussed?</a:t>
            </a:r>
          </a:p>
          <a:p>
            <a:pPr lvl="1"/>
            <a:r>
              <a:rPr lang="en-US" dirty="0" smtClean="0"/>
              <a:t>What is mom’s plan?</a:t>
            </a:r>
          </a:p>
          <a:p>
            <a:pPr lvl="1"/>
            <a:r>
              <a:rPr lang="en-US" dirty="0" smtClean="0"/>
              <a:t>What is the follow up plan?</a:t>
            </a:r>
          </a:p>
          <a:p>
            <a:pPr>
              <a:buNone/>
            </a:pPr>
            <a:endParaRPr lang="en-US" dirty="0"/>
          </a:p>
        </p:txBody>
      </p:sp>
      <p:pic>
        <p:nvPicPr>
          <p:cNvPr id="4" name="Picture 3" descr="MCj02338900000[1]"/>
          <p:cNvPicPr>
            <a:picLocks noChangeAspect="1" noChangeArrowheads="1"/>
          </p:cNvPicPr>
          <p:nvPr/>
        </p:nvPicPr>
        <p:blipFill>
          <a:blip r:embed="rId3" cstate="print"/>
          <a:srcRect/>
          <a:stretch>
            <a:fillRect/>
          </a:stretch>
        </p:blipFill>
        <p:spPr>
          <a:xfrm>
            <a:off x="6248400" y="2667000"/>
            <a:ext cx="2043113" cy="17335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443</TotalTime>
  <Words>503</Words>
  <Application>Microsoft Office PowerPoint</Application>
  <PresentationFormat>On-screen Show (4:3)</PresentationFormat>
  <Paragraphs>61</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Trek</vt:lpstr>
      <vt:lpstr>Care Plan Notes Family notes Participant centered notes administrative notes food prescription notes </vt:lpstr>
      <vt:lpstr>Documentation</vt:lpstr>
      <vt:lpstr>Documentation</vt:lpstr>
      <vt:lpstr>Documentation</vt:lpstr>
      <vt:lpstr>Documentation</vt:lpstr>
      <vt:lpstr>Documentation</vt:lpstr>
      <vt:lpstr>Documentation</vt:lpstr>
      <vt:lpstr>Care Plan Notes</vt:lpstr>
      <vt:lpstr>Activity</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cpierre</dc:creator>
  <cp:lastModifiedBy>cpierre</cp:lastModifiedBy>
  <cp:revision>47</cp:revision>
  <dcterms:created xsi:type="dcterms:W3CDTF">2011-05-13T19:58:32Z</dcterms:created>
  <dcterms:modified xsi:type="dcterms:W3CDTF">2011-06-27T14:51:32Z</dcterms:modified>
</cp:coreProperties>
</file>