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38"/>
  </p:handoutMasterIdLst>
  <p:sldIdLst>
    <p:sldId id="256" r:id="rId2"/>
    <p:sldId id="270" r:id="rId3"/>
    <p:sldId id="271" r:id="rId4"/>
    <p:sldId id="322" r:id="rId5"/>
    <p:sldId id="279" r:id="rId6"/>
    <p:sldId id="281" r:id="rId7"/>
    <p:sldId id="296" r:id="rId8"/>
    <p:sldId id="287" r:id="rId9"/>
    <p:sldId id="286" r:id="rId10"/>
    <p:sldId id="298" r:id="rId11"/>
    <p:sldId id="285" r:id="rId12"/>
    <p:sldId id="282" r:id="rId13"/>
    <p:sldId id="299" r:id="rId14"/>
    <p:sldId id="289" r:id="rId15"/>
    <p:sldId id="280" r:id="rId16"/>
    <p:sldId id="291" r:id="rId17"/>
    <p:sldId id="283" r:id="rId18"/>
    <p:sldId id="288" r:id="rId19"/>
    <p:sldId id="295" r:id="rId20"/>
    <p:sldId id="293" r:id="rId21"/>
    <p:sldId id="290" r:id="rId22"/>
    <p:sldId id="284" r:id="rId23"/>
    <p:sldId id="297" r:id="rId24"/>
    <p:sldId id="316" r:id="rId25"/>
    <p:sldId id="318" r:id="rId26"/>
    <p:sldId id="313" r:id="rId27"/>
    <p:sldId id="312" r:id="rId28"/>
    <p:sldId id="305" r:id="rId29"/>
    <p:sldId id="311" r:id="rId30"/>
    <p:sldId id="323" r:id="rId31"/>
    <p:sldId id="324" r:id="rId32"/>
    <p:sldId id="320" r:id="rId33"/>
    <p:sldId id="321" r:id="rId34"/>
    <p:sldId id="300" r:id="rId35"/>
    <p:sldId id="315" r:id="rId36"/>
    <p:sldId id="325" r:id="rId3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662" autoAdjust="0"/>
  </p:normalViewPr>
  <p:slideViewPr>
    <p:cSldViewPr>
      <p:cViewPr varScale="1">
        <p:scale>
          <a:sx n="87" d="100"/>
          <a:sy n="87" d="100"/>
        </p:scale>
        <p:origin x="-330"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32126B6C-4FA1-4642-9A0C-63BE3F52E92F}" type="datetimeFigureOut">
              <a:rPr lang="en-US" smtClean="0"/>
              <a:pPr/>
              <a:t>6/19/2012</a:t>
            </a:fld>
            <a:endParaRPr lang="en-US" dirty="0"/>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CF77E6CC-0780-46F6-A8CE-0E6D07241312}" type="slidenum">
              <a:rPr lang="en-US" smtClean="0"/>
              <a:pPr/>
              <a:t>‹#›</a:t>
            </a:fld>
            <a:endParaRPr lang="en-US" dirty="0"/>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52E1C90A-388C-4703-A980-E6F513B83769}" type="datetimeFigureOut">
              <a:rPr lang="en-US" smtClean="0"/>
              <a:pPr/>
              <a:t>6/19/2012</a:t>
            </a:fld>
            <a:endParaRPr lang="en-US" dirty="0"/>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dirty="0"/>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5FF18810-5F76-40A4-A90D-F9028E58B61A}"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2E1C90A-388C-4703-A980-E6F513B83769}" type="datetimeFigureOut">
              <a:rPr lang="en-US" smtClean="0"/>
              <a:pPr/>
              <a:t>6/19/2012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5FF18810-5F76-40A4-A90D-F9028E58B61A}"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52E1C90A-388C-4703-A980-E6F513B83769}" type="datetimeFigureOut">
              <a:rPr lang="en-US" smtClean="0"/>
              <a:pPr/>
              <a:t>6/19/2012</a:t>
            </a:fld>
            <a:endParaRPr lang="en-US" dirty="0"/>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dirty="0"/>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5FF18810-5F76-40A4-A90D-F9028E58B61A}"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2E1C90A-388C-4703-A980-E6F513B83769}" type="datetimeFigureOut">
              <a:rPr lang="en-US" smtClean="0"/>
              <a:pPr/>
              <a:t>6/19/2012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5FF18810-5F76-40A4-A90D-F9028E58B61A}"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52E1C90A-388C-4703-A980-E6F513B83769}" type="datetimeFigureOut">
              <a:rPr lang="en-US" smtClean="0"/>
              <a:pPr/>
              <a:t>6/19/2012</a:t>
            </a:fld>
            <a:endParaRPr lang="en-US" dirty="0"/>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dirty="0"/>
          </a:p>
        </p:txBody>
      </p:sp>
      <p:sp>
        <p:nvSpPr>
          <p:cNvPr id="6" name="Slide Number Placeholder 5"/>
          <p:cNvSpPr>
            <a:spLocks noGrp="1"/>
          </p:cNvSpPr>
          <p:nvPr>
            <p:ph type="sldNum" sz="quarter" idx="12"/>
          </p:nvPr>
        </p:nvSpPr>
        <p:spPr>
          <a:xfrm>
            <a:off x="6733952" y="6555112"/>
            <a:ext cx="588336" cy="228600"/>
          </a:xfrm>
        </p:spPr>
        <p:txBody>
          <a:bodyPr/>
          <a:lstStyle>
            <a:extLst/>
          </a:lstStyle>
          <a:p>
            <a:fld id="{5FF18810-5F76-40A4-A90D-F9028E58B61A}"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2E1C90A-388C-4703-A980-E6F513B83769}" type="datetimeFigureOut">
              <a:rPr lang="en-US" smtClean="0"/>
              <a:pPr/>
              <a:t>6/19/2012</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5FF18810-5F76-40A4-A90D-F9028E58B61A}"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2E1C90A-388C-4703-A980-E6F513B83769}" type="datetimeFigureOut">
              <a:rPr lang="en-US" smtClean="0"/>
              <a:pPr/>
              <a:t>6/19/2012</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5FF18810-5F76-40A4-A90D-F9028E58B61A}"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52E1C90A-388C-4703-A980-E6F513B83769}" type="datetimeFigureOut">
              <a:rPr lang="en-US" smtClean="0"/>
              <a:pPr/>
              <a:t>6/19/2012</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5FF18810-5F76-40A4-A90D-F9028E58B61A}"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52E1C90A-388C-4703-A980-E6F513B83769}" type="datetimeFigureOut">
              <a:rPr lang="en-US" smtClean="0"/>
              <a:pPr/>
              <a:t>6/19/2012</a:t>
            </a:fld>
            <a:endParaRPr lang="en-US" dirty="0"/>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dirty="0"/>
          </a:p>
        </p:txBody>
      </p:sp>
      <p:sp>
        <p:nvSpPr>
          <p:cNvPr id="4" name="Slide Number Placeholder 3"/>
          <p:cNvSpPr>
            <a:spLocks noGrp="1"/>
          </p:cNvSpPr>
          <p:nvPr>
            <p:ph type="sldNum" sz="quarter" idx="12"/>
          </p:nvPr>
        </p:nvSpPr>
        <p:spPr/>
        <p:txBody>
          <a:bodyPr/>
          <a:lstStyle>
            <a:extLst/>
          </a:lstStyle>
          <a:p>
            <a:fld id="{5FF18810-5F76-40A4-A90D-F9028E58B61A}"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2E1C90A-388C-4703-A980-E6F513B83769}" type="datetimeFigureOut">
              <a:rPr lang="en-US" smtClean="0"/>
              <a:pPr/>
              <a:t>6/19/2012</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5FF18810-5F76-40A4-A90D-F9028E58B61A}"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52E1C90A-388C-4703-A980-E6F513B83769}" type="datetimeFigureOut">
              <a:rPr lang="en-US" smtClean="0"/>
              <a:pPr/>
              <a:t>6/19/2012</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5FF18810-5F76-40A4-A90D-F9028E58B61A}" type="slidenum">
              <a:rPr lang="en-US" smtClean="0"/>
              <a:pPr/>
              <a:t>‹#›</a:t>
            </a:fld>
            <a:endParaRPr lang="en-US" dirty="0"/>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dirty="0"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52E1C90A-388C-4703-A980-E6F513B83769}" type="datetimeFigureOut">
              <a:rPr lang="en-US" smtClean="0"/>
              <a:pPr/>
              <a:t>6/19/2012</a:t>
            </a:fld>
            <a:endParaRPr lang="en-US" dirty="0"/>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dirty="0"/>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5FF18810-5F76-40A4-A90D-F9028E58B61A}"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image" Target="../media/image26.wmf"/><Relationship Id="rId3" Type="http://schemas.openxmlformats.org/officeDocument/2006/relationships/image" Target="../media/image21.wmf"/><Relationship Id="rId7" Type="http://schemas.openxmlformats.org/officeDocument/2006/relationships/image" Target="../media/image25.wmf"/><Relationship Id="rId2" Type="http://schemas.openxmlformats.org/officeDocument/2006/relationships/image" Target="../media/image20.wmf"/><Relationship Id="rId1" Type="http://schemas.openxmlformats.org/officeDocument/2006/relationships/slideLayout" Target="../slideLayouts/slideLayout2.xml"/><Relationship Id="rId6" Type="http://schemas.openxmlformats.org/officeDocument/2006/relationships/image" Target="../media/image24.wmf"/><Relationship Id="rId5" Type="http://schemas.openxmlformats.org/officeDocument/2006/relationships/image" Target="../media/image23.wmf"/><Relationship Id="rId10" Type="http://schemas.openxmlformats.org/officeDocument/2006/relationships/image" Target="../media/image28.wmf"/><Relationship Id="rId4" Type="http://schemas.openxmlformats.org/officeDocument/2006/relationships/image" Target="../media/image22.wmf"/><Relationship Id="rId9" Type="http://schemas.openxmlformats.org/officeDocument/2006/relationships/image" Target="../media/image27.w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Mealtimes &amp; Meals: The cultural aspect </a:t>
            </a:r>
            <a:endParaRPr lang="en-US" dirty="0"/>
          </a:p>
        </p:txBody>
      </p:sp>
      <p:sp>
        <p:nvSpPr>
          <p:cNvPr id="3" name="Subtitle 2"/>
          <p:cNvSpPr>
            <a:spLocks noGrp="1"/>
          </p:cNvSpPr>
          <p:nvPr>
            <p:ph type="subTitle" idx="1"/>
          </p:nvPr>
        </p:nvSpPr>
        <p:spPr/>
        <p:txBody>
          <a:bodyPr>
            <a:normAutofit lnSpcReduction="10000"/>
          </a:bodyPr>
          <a:lstStyle/>
          <a:p>
            <a:r>
              <a:rPr lang="en-US" dirty="0" smtClean="0"/>
              <a:t>Maryland WIC Program</a:t>
            </a:r>
          </a:p>
          <a:p>
            <a:r>
              <a:rPr lang="en-US" dirty="0" smtClean="0"/>
              <a:t>Train the Trainer Part 4</a:t>
            </a:r>
          </a:p>
          <a:p>
            <a:r>
              <a:rPr lang="en-US" dirty="0" smtClean="0"/>
              <a:t>June 27, 2012</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Turkey $ 145/wk</a:t>
            </a:r>
            <a:endParaRPr lang="en-US" dirty="0"/>
          </a:p>
        </p:txBody>
      </p:sp>
      <p:pic>
        <p:nvPicPr>
          <p:cNvPr id="4" name="Content Placeholder 3" descr="foodturkey.jpg"/>
          <p:cNvPicPr>
            <a:picLocks noGrp="1" noChangeAspect="1"/>
          </p:cNvPicPr>
          <p:nvPr>
            <p:ph idx="1"/>
          </p:nvPr>
        </p:nvPicPr>
        <p:blipFill>
          <a:blip r:embed="rId2" cstate="print"/>
          <a:stretch>
            <a:fillRect/>
          </a:stretch>
        </p:blipFill>
        <p:spPr>
          <a:xfrm>
            <a:off x="457200" y="1447800"/>
            <a:ext cx="8229600" cy="4724400"/>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Egypt: $68/wk</a:t>
            </a:r>
            <a:endParaRPr lang="en-US" dirty="0"/>
          </a:p>
        </p:txBody>
      </p:sp>
      <p:pic>
        <p:nvPicPr>
          <p:cNvPr id="4" name="Content Placeholder 3" descr="Foodegypt.jpg"/>
          <p:cNvPicPr>
            <a:picLocks noGrp="1" noChangeAspect="1"/>
          </p:cNvPicPr>
          <p:nvPr>
            <p:ph idx="1"/>
          </p:nvPr>
        </p:nvPicPr>
        <p:blipFill>
          <a:blip r:embed="rId2" cstate="print"/>
          <a:stretch>
            <a:fillRect/>
          </a:stretch>
        </p:blipFill>
        <p:spPr>
          <a:xfrm>
            <a:off x="457200" y="1447800"/>
            <a:ext cx="8229600" cy="4800600"/>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Refugee camp in Chad: $1.23/wk</a:t>
            </a:r>
            <a:endParaRPr lang="en-US" dirty="0"/>
          </a:p>
        </p:txBody>
      </p:sp>
      <p:pic>
        <p:nvPicPr>
          <p:cNvPr id="4" name="Content Placeholder 3" descr="Foodchad.jpg"/>
          <p:cNvPicPr>
            <a:picLocks noGrp="1" noChangeAspect="1"/>
          </p:cNvPicPr>
          <p:nvPr>
            <p:ph idx="1"/>
          </p:nvPr>
        </p:nvPicPr>
        <p:blipFill>
          <a:blip r:embed="rId2" cstate="print"/>
          <a:stretch>
            <a:fillRect/>
          </a:stretch>
        </p:blipFill>
        <p:spPr>
          <a:xfrm>
            <a:off x="457200" y="1447800"/>
            <a:ext cx="8229600" cy="4800600"/>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Mali $ 26/wk</a:t>
            </a:r>
            <a:endParaRPr lang="en-US" dirty="0"/>
          </a:p>
        </p:txBody>
      </p:sp>
      <p:pic>
        <p:nvPicPr>
          <p:cNvPr id="4" name="Content Placeholder 3" descr="foodmali.jpg"/>
          <p:cNvPicPr>
            <a:picLocks noGrp="1" noChangeAspect="1"/>
          </p:cNvPicPr>
          <p:nvPr>
            <p:ph idx="1"/>
          </p:nvPr>
        </p:nvPicPr>
        <p:blipFill>
          <a:blip r:embed="rId2" cstate="print"/>
          <a:stretch>
            <a:fillRect/>
          </a:stretch>
        </p:blipFill>
        <p:spPr>
          <a:xfrm>
            <a:off x="533400" y="1600200"/>
            <a:ext cx="8153400" cy="4495800"/>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Kuwait: $221/wk</a:t>
            </a:r>
            <a:endParaRPr lang="en-US" dirty="0"/>
          </a:p>
        </p:txBody>
      </p:sp>
      <p:pic>
        <p:nvPicPr>
          <p:cNvPr id="4" name="Content Placeholder 3" descr="Foodkuwait.jpg"/>
          <p:cNvPicPr>
            <a:picLocks noGrp="1" noChangeAspect="1"/>
          </p:cNvPicPr>
          <p:nvPr>
            <p:ph idx="1"/>
          </p:nvPr>
        </p:nvPicPr>
        <p:blipFill>
          <a:blip r:embed="rId2" cstate="print"/>
          <a:stretch>
            <a:fillRect/>
          </a:stretch>
        </p:blipFill>
        <p:spPr>
          <a:xfrm>
            <a:off x="457200" y="1447800"/>
            <a:ext cx="8229600" cy="4800600"/>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Bhutan: $ 5/wk</a:t>
            </a:r>
            <a:endParaRPr lang="en-US" dirty="0"/>
          </a:p>
        </p:txBody>
      </p:sp>
      <p:pic>
        <p:nvPicPr>
          <p:cNvPr id="4" name="Content Placeholder 3" descr="Foodbhutan.jpg"/>
          <p:cNvPicPr>
            <a:picLocks noGrp="1" noChangeAspect="1"/>
          </p:cNvPicPr>
          <p:nvPr>
            <p:ph idx="1"/>
          </p:nvPr>
        </p:nvPicPr>
        <p:blipFill>
          <a:blip r:embed="rId2" cstate="print"/>
          <a:stretch>
            <a:fillRect/>
          </a:stretch>
        </p:blipFill>
        <p:spPr>
          <a:xfrm>
            <a:off x="533400" y="1447800"/>
            <a:ext cx="8153400" cy="4572000"/>
          </a:xfr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Mongolia: $ 40/wk</a:t>
            </a:r>
            <a:endParaRPr lang="en-US" dirty="0"/>
          </a:p>
        </p:txBody>
      </p:sp>
      <p:pic>
        <p:nvPicPr>
          <p:cNvPr id="4" name="Content Placeholder 3" descr="Foodmongolia.jpg"/>
          <p:cNvPicPr>
            <a:picLocks noGrp="1" noChangeAspect="1"/>
          </p:cNvPicPr>
          <p:nvPr>
            <p:ph idx="1"/>
          </p:nvPr>
        </p:nvPicPr>
        <p:blipFill>
          <a:blip r:embed="rId2" cstate="print"/>
          <a:stretch>
            <a:fillRect/>
          </a:stretch>
        </p:blipFill>
        <p:spPr>
          <a:xfrm>
            <a:off x="1166812" y="2108994"/>
            <a:ext cx="5819775" cy="3848100"/>
          </a:xfr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China: $155/wk</a:t>
            </a:r>
            <a:endParaRPr lang="en-US" dirty="0"/>
          </a:p>
        </p:txBody>
      </p:sp>
      <p:pic>
        <p:nvPicPr>
          <p:cNvPr id="4" name="Content Placeholder 3" descr="Foodchina.jpg"/>
          <p:cNvPicPr>
            <a:picLocks noGrp="1" noChangeAspect="1"/>
          </p:cNvPicPr>
          <p:nvPr>
            <p:ph idx="1"/>
          </p:nvPr>
        </p:nvPicPr>
        <p:blipFill>
          <a:blip r:embed="rId2" cstate="print"/>
          <a:stretch>
            <a:fillRect/>
          </a:stretch>
        </p:blipFill>
        <p:spPr>
          <a:xfrm>
            <a:off x="457200" y="1447800"/>
            <a:ext cx="8153400" cy="4876800"/>
          </a:xfr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Japan: $317/wk</a:t>
            </a:r>
            <a:endParaRPr lang="en-US" dirty="0"/>
          </a:p>
        </p:txBody>
      </p:sp>
      <p:pic>
        <p:nvPicPr>
          <p:cNvPr id="4" name="Content Placeholder 3" descr="Foodjapan.jpg"/>
          <p:cNvPicPr>
            <a:picLocks noGrp="1" noChangeAspect="1"/>
          </p:cNvPicPr>
          <p:nvPr>
            <p:ph idx="1"/>
          </p:nvPr>
        </p:nvPicPr>
        <p:blipFill>
          <a:blip r:embed="rId2" cstate="print"/>
          <a:stretch>
            <a:fillRect/>
          </a:stretch>
        </p:blipFill>
        <p:spPr>
          <a:xfrm>
            <a:off x="457200" y="1371600"/>
            <a:ext cx="8229600" cy="4800600"/>
          </a:xfr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Australia $376/wk</a:t>
            </a:r>
            <a:endParaRPr lang="en-US" dirty="0"/>
          </a:p>
        </p:txBody>
      </p:sp>
      <p:pic>
        <p:nvPicPr>
          <p:cNvPr id="4" name="Content Placeholder 3" descr="foodaustralia.jpg"/>
          <p:cNvPicPr>
            <a:picLocks noGrp="1" noChangeAspect="1"/>
          </p:cNvPicPr>
          <p:nvPr>
            <p:ph idx="1"/>
          </p:nvPr>
        </p:nvPicPr>
        <p:blipFill>
          <a:blip r:embed="rId2" cstate="print"/>
          <a:stretch>
            <a:fillRect/>
          </a:stretch>
        </p:blipFill>
        <p:spPr>
          <a:xfrm>
            <a:off x="457200" y="1524000"/>
            <a:ext cx="8382000" cy="4572000"/>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Meals and meal times</a:t>
            </a:r>
            <a:endParaRPr lang="en-US" dirty="0"/>
          </a:p>
        </p:txBody>
      </p:sp>
      <p:sp>
        <p:nvSpPr>
          <p:cNvPr id="3" name="Content Placeholder 2"/>
          <p:cNvSpPr>
            <a:spLocks noGrp="1"/>
          </p:cNvSpPr>
          <p:nvPr>
            <p:ph idx="1"/>
          </p:nvPr>
        </p:nvSpPr>
        <p:spPr/>
        <p:txBody>
          <a:bodyPr/>
          <a:lstStyle/>
          <a:p>
            <a:r>
              <a:rPr lang="en-US" dirty="0" smtClean="0"/>
              <a:t>The history of meal times and number of meals consumed differs greatly from culture to culture and through time. </a:t>
            </a:r>
          </a:p>
          <a:p>
            <a:r>
              <a:rPr lang="en-US" dirty="0" smtClean="0"/>
              <a:t>It depended on the socio-economic class of the person who was eating.</a:t>
            </a:r>
          </a:p>
          <a:p>
            <a:r>
              <a:rPr lang="en-US" dirty="0" smtClean="0"/>
              <a:t>Some people have their biggest meal in the middle of the day and some would have it in the evening.</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USA- $341/wk</a:t>
            </a:r>
            <a:endParaRPr lang="en-US" dirty="0"/>
          </a:p>
        </p:txBody>
      </p:sp>
      <p:pic>
        <p:nvPicPr>
          <p:cNvPr id="4" name="Content Placeholder 3" descr="FoodUS_1.jpg"/>
          <p:cNvPicPr>
            <a:picLocks noGrp="1" noChangeAspect="1"/>
          </p:cNvPicPr>
          <p:nvPr>
            <p:ph idx="1"/>
          </p:nvPr>
        </p:nvPicPr>
        <p:blipFill>
          <a:blip r:embed="rId2" cstate="print"/>
          <a:stretch>
            <a:fillRect/>
          </a:stretch>
        </p:blipFill>
        <p:spPr>
          <a:xfrm>
            <a:off x="457200" y="1447800"/>
            <a:ext cx="8229600" cy="4800600"/>
          </a:xfr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Mexico: $189/wk</a:t>
            </a:r>
            <a:endParaRPr lang="en-US" dirty="0"/>
          </a:p>
        </p:txBody>
      </p:sp>
      <p:pic>
        <p:nvPicPr>
          <p:cNvPr id="4" name="Content Placeholder 3" descr="Foodmexico.jpg"/>
          <p:cNvPicPr>
            <a:picLocks noGrp="1" noChangeAspect="1"/>
          </p:cNvPicPr>
          <p:nvPr>
            <p:ph idx="1"/>
          </p:nvPr>
        </p:nvPicPr>
        <p:blipFill>
          <a:blip r:embed="rId2" cstate="print"/>
          <a:stretch>
            <a:fillRect/>
          </a:stretch>
        </p:blipFill>
        <p:spPr>
          <a:xfrm>
            <a:off x="457200" y="1447800"/>
            <a:ext cx="8229600" cy="4800600"/>
          </a:xfr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Ecuador $ 31.55/wk</a:t>
            </a:r>
            <a:endParaRPr lang="en-US" dirty="0"/>
          </a:p>
        </p:txBody>
      </p:sp>
      <p:pic>
        <p:nvPicPr>
          <p:cNvPr id="4" name="Content Placeholder 3" descr="foodecuador.jpg"/>
          <p:cNvPicPr>
            <a:picLocks noGrp="1" noChangeAspect="1"/>
          </p:cNvPicPr>
          <p:nvPr>
            <p:ph idx="1"/>
          </p:nvPr>
        </p:nvPicPr>
        <p:blipFill>
          <a:blip r:embed="rId2" cstate="print"/>
          <a:stretch>
            <a:fillRect/>
          </a:stretch>
        </p:blipFill>
        <p:spPr>
          <a:xfrm>
            <a:off x="533400" y="1447800"/>
            <a:ext cx="8153400" cy="4724400"/>
          </a:xfr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Guatemala $ 75/wk</a:t>
            </a:r>
            <a:endParaRPr lang="en-US" dirty="0"/>
          </a:p>
        </p:txBody>
      </p:sp>
      <p:pic>
        <p:nvPicPr>
          <p:cNvPr id="4" name="Content Placeholder 3" descr="foodguetemala.jpg"/>
          <p:cNvPicPr>
            <a:picLocks noGrp="1" noChangeAspect="1"/>
          </p:cNvPicPr>
          <p:nvPr>
            <p:ph idx="1"/>
          </p:nvPr>
        </p:nvPicPr>
        <p:blipFill>
          <a:blip r:embed="rId2" cstate="print"/>
          <a:stretch>
            <a:fillRect/>
          </a:stretch>
        </p:blipFill>
        <p:spPr>
          <a:xfrm>
            <a:off x="457200" y="1495120"/>
            <a:ext cx="8229600" cy="4677080"/>
          </a:xfr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determines what we eat</a:t>
            </a:r>
            <a:endParaRPr lang="en-US" dirty="0"/>
          </a:p>
        </p:txBody>
      </p:sp>
      <p:sp>
        <p:nvSpPr>
          <p:cNvPr id="3" name="Content Placeholder 2"/>
          <p:cNvSpPr>
            <a:spLocks noGrp="1"/>
          </p:cNvSpPr>
          <p:nvPr>
            <p:ph idx="1"/>
          </p:nvPr>
        </p:nvSpPr>
        <p:spPr/>
        <p:txBody>
          <a:bodyPr/>
          <a:lstStyle/>
          <a:p>
            <a:r>
              <a:rPr lang="en-US" dirty="0" smtClean="0"/>
              <a:t>Biological Determinants</a:t>
            </a:r>
          </a:p>
          <a:p>
            <a:pPr marL="1371600" lvl="2" indent="-457200">
              <a:buFont typeface="+mj-lt"/>
              <a:buAutoNum type="arabicPeriod"/>
            </a:pPr>
            <a:r>
              <a:rPr lang="en-US" sz="3200" dirty="0" smtClean="0"/>
              <a:t>Hunger and Satiety</a:t>
            </a:r>
          </a:p>
          <a:p>
            <a:pPr marL="1371600" lvl="2" indent="-457200">
              <a:buFont typeface="+mj-lt"/>
              <a:buAutoNum type="arabicPeriod"/>
            </a:pPr>
            <a:r>
              <a:rPr lang="en-US" sz="3200" dirty="0" smtClean="0"/>
              <a:t>Palatability</a:t>
            </a:r>
          </a:p>
          <a:p>
            <a:pPr marL="1371600" lvl="2" indent="-457200">
              <a:buFont typeface="+mj-lt"/>
              <a:buAutoNum type="arabicPeriod"/>
            </a:pPr>
            <a:r>
              <a:rPr lang="en-US" sz="3200" dirty="0" smtClean="0"/>
              <a:t>Sensory aspect</a:t>
            </a:r>
          </a:p>
          <a:p>
            <a:pPr marL="1371600" lvl="2" indent="-457200">
              <a:buNone/>
            </a:pPr>
            <a:endParaRPr lang="en-US" sz="3200" dirty="0" smtClean="0"/>
          </a:p>
          <a:p>
            <a:r>
              <a:rPr lang="en-US" dirty="0" smtClean="0"/>
              <a:t>Economical and Physical Determinants</a:t>
            </a:r>
          </a:p>
          <a:p>
            <a:pPr marL="1828800" lvl="3" indent="-457200">
              <a:buFont typeface="+mj-lt"/>
              <a:buAutoNum type="arabicPeriod"/>
            </a:pPr>
            <a:r>
              <a:rPr lang="en-US" sz="3200" dirty="0" smtClean="0"/>
              <a:t>Cost and Accessibility</a:t>
            </a:r>
          </a:p>
          <a:p>
            <a:pPr marL="1828800" lvl="3" indent="-457200">
              <a:buFont typeface="+mj-lt"/>
              <a:buAutoNum type="arabicPeriod"/>
            </a:pPr>
            <a:r>
              <a:rPr lang="en-US" sz="3200" dirty="0" smtClean="0"/>
              <a:t>Education and Knowledge</a:t>
            </a:r>
          </a:p>
          <a:p>
            <a:pPr marL="1371600" lvl="2" indent="-457200">
              <a:buNone/>
            </a:pPr>
            <a:endParaRPr lang="en-US" dirty="0" smtClean="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410200"/>
          </a:xfrm>
        </p:spPr>
        <p:txBody>
          <a:bodyPr>
            <a:noAutofit/>
          </a:bodyPr>
          <a:lstStyle/>
          <a:p>
            <a:r>
              <a:rPr lang="en-US" dirty="0" smtClean="0"/>
              <a:t>Social Determinants</a:t>
            </a:r>
          </a:p>
          <a:p>
            <a:pPr marL="1371600" lvl="2" indent="-457200">
              <a:buFont typeface="+mj-lt"/>
              <a:buAutoNum type="arabicPeriod"/>
            </a:pPr>
            <a:r>
              <a:rPr lang="en-US" sz="3200" dirty="0" smtClean="0"/>
              <a:t>Influence of social class</a:t>
            </a:r>
          </a:p>
          <a:p>
            <a:pPr marL="1371600" lvl="2" indent="-457200">
              <a:buFont typeface="+mj-lt"/>
              <a:buAutoNum type="arabicPeriod"/>
            </a:pPr>
            <a:r>
              <a:rPr lang="en-US" sz="3200" dirty="0" smtClean="0"/>
              <a:t>Cultural Influences</a:t>
            </a:r>
          </a:p>
          <a:p>
            <a:pPr marL="1371600" lvl="2" indent="-457200">
              <a:buFont typeface="+mj-lt"/>
              <a:buAutoNum type="arabicPeriod"/>
            </a:pPr>
            <a:r>
              <a:rPr lang="en-US" sz="3200" dirty="0" smtClean="0"/>
              <a:t>Social context</a:t>
            </a:r>
          </a:p>
          <a:p>
            <a:pPr marL="1371600" lvl="2" indent="-457200">
              <a:buFont typeface="+mj-lt"/>
              <a:buAutoNum type="arabicPeriod"/>
            </a:pPr>
            <a:r>
              <a:rPr lang="en-US" sz="3200" dirty="0" smtClean="0"/>
              <a:t>Social setting</a:t>
            </a:r>
          </a:p>
          <a:p>
            <a:pPr marL="1371600" lvl="2" indent="-457200">
              <a:buFont typeface="+mj-lt"/>
              <a:buAutoNum type="arabicPeriod"/>
            </a:pPr>
            <a:r>
              <a:rPr lang="en-US" sz="3200" dirty="0" smtClean="0"/>
              <a:t>Attitudes and beliefs</a:t>
            </a:r>
          </a:p>
          <a:p>
            <a:pPr marL="1371600" lvl="2" indent="-457200">
              <a:buNone/>
            </a:pPr>
            <a:endParaRPr lang="en-US" sz="3200" dirty="0" smtClean="0"/>
          </a:p>
          <a:p>
            <a:r>
              <a:rPr lang="en-US" dirty="0" smtClean="0"/>
              <a:t>Psychological factors</a:t>
            </a:r>
          </a:p>
          <a:p>
            <a:pPr marL="1828800" lvl="3" indent="-457200">
              <a:buFont typeface="+mj-lt"/>
              <a:buAutoNum type="arabicPeriod"/>
            </a:pPr>
            <a:r>
              <a:rPr lang="en-US" sz="3200" dirty="0" smtClean="0"/>
              <a:t>Stress</a:t>
            </a:r>
          </a:p>
          <a:p>
            <a:pPr marL="1828800" lvl="3" indent="-457200">
              <a:buFont typeface="+mj-lt"/>
              <a:buAutoNum type="arabicPeriod"/>
            </a:pPr>
            <a:r>
              <a:rPr lang="en-US" sz="3200" dirty="0" smtClean="0"/>
              <a:t>Mood</a:t>
            </a:r>
          </a:p>
          <a:p>
            <a:pPr marL="1371600" lvl="2" indent="-457200">
              <a:buFont typeface="+mj-lt"/>
              <a:buAutoNum type="arabicPeriod"/>
            </a:pPr>
            <a:endParaRPr lang="en-US" sz="2800" dirty="0" smtClean="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Acculturation</a:t>
            </a:r>
            <a:endParaRPr lang="en-US" dirty="0"/>
          </a:p>
        </p:txBody>
      </p:sp>
      <p:sp>
        <p:nvSpPr>
          <p:cNvPr id="3" name="Content Placeholder 2"/>
          <p:cNvSpPr>
            <a:spLocks noGrp="1"/>
          </p:cNvSpPr>
          <p:nvPr>
            <p:ph idx="1"/>
          </p:nvPr>
        </p:nvSpPr>
        <p:spPr/>
        <p:txBody>
          <a:bodyPr/>
          <a:lstStyle/>
          <a:p>
            <a:r>
              <a:rPr lang="en-US" dirty="0" smtClean="0"/>
              <a:t> Is the adoption of the beliefs, values, attitudes and behaviors of a dominant culture and influences a person’s food choices.</a:t>
            </a:r>
          </a:p>
          <a:p>
            <a:pPr>
              <a:buNone/>
            </a:pPr>
            <a:r>
              <a:rPr lang="en-US" dirty="0" smtClean="0"/>
              <a:t>	Grouped into three categories:</a:t>
            </a:r>
          </a:p>
          <a:p>
            <a:pPr>
              <a:buNone/>
            </a:pPr>
            <a:r>
              <a:rPr lang="en-US" dirty="0" smtClean="0"/>
              <a:t>1. The addition of new foods </a:t>
            </a:r>
          </a:p>
          <a:p>
            <a:pPr>
              <a:buNone/>
            </a:pPr>
            <a:r>
              <a:rPr lang="en-US" dirty="0" smtClean="0"/>
              <a:t>2. The substitution of foods</a:t>
            </a:r>
          </a:p>
          <a:p>
            <a:pPr>
              <a:buNone/>
            </a:pPr>
            <a:r>
              <a:rPr lang="en-US" dirty="0" smtClean="0"/>
              <a:t>3. The rejection of foods</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Food and Health Beliefs</a:t>
            </a:r>
            <a:endParaRPr lang="en-US" dirty="0"/>
          </a:p>
        </p:txBody>
      </p:sp>
      <p:sp>
        <p:nvSpPr>
          <p:cNvPr id="3" name="Content Placeholder 2"/>
          <p:cNvSpPr>
            <a:spLocks noGrp="1"/>
          </p:cNvSpPr>
          <p:nvPr>
            <p:ph idx="1"/>
          </p:nvPr>
        </p:nvSpPr>
        <p:spPr/>
        <p:txBody>
          <a:bodyPr>
            <a:normAutofit/>
          </a:bodyPr>
          <a:lstStyle/>
          <a:p>
            <a:r>
              <a:rPr lang="en-US" dirty="0" smtClean="0"/>
              <a:t>In many cultures, people believe that food promotes health, cures disease or has medicinal qualities </a:t>
            </a:r>
          </a:p>
          <a:p>
            <a:pPr>
              <a:buNone/>
            </a:pPr>
            <a:endParaRPr lang="en-US" dirty="0" smtClean="0"/>
          </a:p>
          <a:p>
            <a:r>
              <a:rPr lang="en-US" dirty="0" smtClean="0"/>
              <a:t>Maintaining a balance is important to health.</a:t>
            </a:r>
          </a:p>
          <a:p>
            <a:endParaRPr lang="en-US" dirty="0" smtClean="0"/>
          </a:p>
          <a:p>
            <a:r>
              <a:rPr lang="en-US" dirty="0" smtClean="0"/>
              <a:t>In some cultures foods are classified as hot or cold, which may not reflect the temperature or spiciness of foods. People believe that maintaining a balance between these two types is important to health.</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In traditional Chinese or Asian culture foods are valued beyond nutrition.</a:t>
            </a:r>
          </a:p>
          <a:p>
            <a:pPr>
              <a:buNone/>
            </a:pPr>
            <a:r>
              <a:rPr lang="en-US" dirty="0" smtClean="0"/>
              <a:t> </a:t>
            </a:r>
          </a:p>
          <a:p>
            <a:r>
              <a:rPr lang="en-US" dirty="0" smtClean="0"/>
              <a:t>Foods and dishes are carefully planned and prepared for longevity, happiness and luck.</a:t>
            </a:r>
          </a:p>
          <a:p>
            <a:pPr>
              <a:buNone/>
            </a:pPr>
            <a:endParaRPr lang="en-US" dirty="0" smtClean="0"/>
          </a:p>
          <a:p>
            <a:r>
              <a:rPr lang="en-US" dirty="0" smtClean="0"/>
              <a:t>Foods are not necessarily associated with specific meals and a variety of foods may be eaten at breakfast lunch or dinner.</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Traditional belief</a:t>
            </a:r>
            <a:endParaRPr lang="en-US" dirty="0"/>
          </a:p>
        </p:txBody>
      </p:sp>
      <p:sp>
        <p:nvSpPr>
          <p:cNvPr id="3" name="Content Placeholder 2"/>
          <p:cNvSpPr>
            <a:spLocks noGrp="1"/>
          </p:cNvSpPr>
          <p:nvPr>
            <p:ph idx="1"/>
          </p:nvPr>
        </p:nvSpPr>
        <p:spPr/>
        <p:txBody>
          <a:bodyPr/>
          <a:lstStyle/>
          <a:p>
            <a:endParaRPr lang="en-US" dirty="0" smtClean="0"/>
          </a:p>
          <a:p>
            <a:r>
              <a:rPr lang="en-US" dirty="0" smtClean="0"/>
              <a:t>Traditional Chinese people maintain that health and disease are related to the balance between “yin” and “yang” forces in the body. Diseases caused by yin forces are treated with yang foods to restore balance and vice versa.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time is dinner?</a:t>
            </a:r>
            <a:endParaRPr lang="en-US" dirty="0"/>
          </a:p>
        </p:txBody>
      </p:sp>
      <p:sp>
        <p:nvSpPr>
          <p:cNvPr id="3" name="Content Placeholder 2"/>
          <p:cNvSpPr>
            <a:spLocks noGrp="1"/>
          </p:cNvSpPr>
          <p:nvPr>
            <p:ph idx="1"/>
          </p:nvPr>
        </p:nvSpPr>
        <p:spPr/>
        <p:txBody>
          <a:bodyPr>
            <a:normAutofit/>
          </a:bodyPr>
          <a:lstStyle/>
          <a:p>
            <a:r>
              <a:rPr lang="en-US" dirty="0" smtClean="0"/>
              <a:t>In general:</a:t>
            </a:r>
          </a:p>
          <a:p>
            <a:pPr lvl="2"/>
            <a:r>
              <a:rPr lang="en-US" sz="3200" dirty="0" smtClean="0"/>
              <a:t>Breakfast between 7:00 - 9:00 am</a:t>
            </a:r>
          </a:p>
          <a:p>
            <a:pPr lvl="2"/>
            <a:r>
              <a:rPr lang="en-US" sz="3200" dirty="0" smtClean="0"/>
              <a:t>Lunch between 12:00 - 1:30 pm</a:t>
            </a:r>
          </a:p>
          <a:p>
            <a:pPr lvl="2"/>
            <a:r>
              <a:rPr lang="en-US" sz="3200" dirty="0" smtClean="0"/>
              <a:t>Dinner between 6:30 - 8:00 pm</a:t>
            </a:r>
          </a:p>
          <a:p>
            <a:pPr lvl="2">
              <a:buNone/>
            </a:pPr>
            <a:r>
              <a:rPr lang="en-US" sz="3200" dirty="0" smtClean="0"/>
              <a:t>In the UK:</a:t>
            </a:r>
          </a:p>
          <a:p>
            <a:pPr lvl="2"/>
            <a:r>
              <a:rPr lang="en-US" sz="3200" dirty="0" smtClean="0"/>
              <a:t>Dinner between 12:00 - 1:30 pm (main meal)</a:t>
            </a:r>
          </a:p>
          <a:p>
            <a:pPr lvl="2"/>
            <a:r>
              <a:rPr lang="en-US" sz="3200" dirty="0" smtClean="0"/>
              <a:t>Tea from 5:30 to 6:30 pm</a:t>
            </a:r>
          </a:p>
          <a:p>
            <a:pPr lvl="2"/>
            <a:endParaRPr lang="en-US" dirty="0" smtClean="0"/>
          </a:p>
          <a:p>
            <a:pPr lvl="2"/>
            <a:endParaRPr lang="en-US" dirty="0" smtClean="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Activity</a:t>
            </a:r>
            <a:endParaRPr lang="en-US" dirty="0"/>
          </a:p>
        </p:txBody>
      </p:sp>
      <p:sp>
        <p:nvSpPr>
          <p:cNvPr id="3" name="Content Placeholder 2"/>
          <p:cNvSpPr>
            <a:spLocks noGrp="1"/>
          </p:cNvSpPr>
          <p:nvPr>
            <p:ph idx="1"/>
          </p:nvPr>
        </p:nvSpPr>
        <p:spPr/>
        <p:txBody>
          <a:bodyPr/>
          <a:lstStyle/>
          <a:p>
            <a:pPr>
              <a:buNone/>
            </a:pPr>
            <a:endParaRPr lang="en-US" dirty="0" smtClean="0"/>
          </a:p>
          <a:p>
            <a:r>
              <a:rPr lang="en-US" dirty="0" smtClean="0"/>
              <a:t>Share with the group what “new” foods have you introduced to your family? How did the family react?</a:t>
            </a:r>
          </a:p>
          <a:p>
            <a:pPr>
              <a:buNone/>
            </a:pPr>
            <a:r>
              <a:rPr lang="en-US" dirty="0" smtClean="0"/>
              <a:t> </a:t>
            </a:r>
          </a:p>
          <a:p>
            <a:r>
              <a:rPr lang="en-US" dirty="0" smtClean="0"/>
              <a:t>List some open ended questions that we could ask WIC participants so that we could get a better understanding of their food habits. </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some questions</a:t>
            </a:r>
            <a:endParaRPr lang="en-US" dirty="0"/>
          </a:p>
        </p:txBody>
      </p:sp>
      <p:sp>
        <p:nvSpPr>
          <p:cNvPr id="3" name="Content Placeholder 2"/>
          <p:cNvSpPr>
            <a:spLocks noGrp="1"/>
          </p:cNvSpPr>
          <p:nvPr>
            <p:ph idx="1"/>
          </p:nvPr>
        </p:nvSpPr>
        <p:spPr/>
        <p:txBody>
          <a:bodyPr/>
          <a:lstStyle/>
          <a:p>
            <a:endParaRPr lang="en-US" dirty="0" smtClean="0"/>
          </a:p>
          <a:p>
            <a:endParaRPr lang="en-US" dirty="0" smtClean="0"/>
          </a:p>
          <a:p>
            <a:r>
              <a:rPr lang="en-US" dirty="0" smtClean="0"/>
              <a:t>As a child, did you have specific times when everyone in the house ate together?</a:t>
            </a:r>
          </a:p>
          <a:p>
            <a:endParaRPr lang="en-US" dirty="0" smtClean="0"/>
          </a:p>
          <a:p>
            <a:r>
              <a:rPr lang="en-US" dirty="0" smtClean="0"/>
              <a:t>What kinds of food did you eat at different times of the day?</a:t>
            </a:r>
          </a:p>
          <a:p>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Some questions to help you get to know your participants food habits </a:t>
            </a:r>
            <a:endParaRPr lang="en-US" dirty="0"/>
          </a:p>
        </p:txBody>
      </p:sp>
      <p:sp>
        <p:nvSpPr>
          <p:cNvPr id="3" name="Content Placeholder 2"/>
          <p:cNvSpPr>
            <a:spLocks noGrp="1"/>
          </p:cNvSpPr>
          <p:nvPr>
            <p:ph idx="1"/>
          </p:nvPr>
        </p:nvSpPr>
        <p:spPr/>
        <p:txBody>
          <a:bodyPr>
            <a:normAutofit/>
          </a:bodyPr>
          <a:lstStyle/>
          <a:p>
            <a:pPr>
              <a:buNone/>
            </a:pPr>
            <a:endParaRPr lang="en-US" dirty="0" smtClean="0"/>
          </a:p>
          <a:p>
            <a:r>
              <a:rPr lang="en-US" dirty="0" smtClean="0"/>
              <a:t>What is your ethnic background? Did this influence how you ate growing up or how you eat now?</a:t>
            </a:r>
          </a:p>
          <a:p>
            <a:pPr>
              <a:buNone/>
            </a:pPr>
            <a:endParaRPr lang="en-US" dirty="0" smtClean="0"/>
          </a:p>
          <a:p>
            <a:r>
              <a:rPr lang="en-US" dirty="0" smtClean="0"/>
              <a:t>Who planned what you should eat and who prepared/purchased it?</a:t>
            </a:r>
          </a:p>
          <a:p>
            <a:endParaRPr lang="en-US" dirty="0" smtClean="0"/>
          </a:p>
          <a:p>
            <a:r>
              <a:rPr lang="en-US" dirty="0" smtClean="0"/>
              <a:t>How has your eating habits changed since you were young?</a:t>
            </a:r>
          </a:p>
          <a:p>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questions….</a:t>
            </a:r>
            <a:endParaRPr lang="en-US" dirty="0"/>
          </a:p>
        </p:txBody>
      </p:sp>
      <p:sp>
        <p:nvSpPr>
          <p:cNvPr id="3" name="Content Placeholder 2"/>
          <p:cNvSpPr>
            <a:spLocks noGrp="1"/>
          </p:cNvSpPr>
          <p:nvPr>
            <p:ph idx="1"/>
          </p:nvPr>
        </p:nvSpPr>
        <p:spPr/>
        <p:txBody>
          <a:bodyPr>
            <a:normAutofit/>
          </a:bodyPr>
          <a:lstStyle/>
          <a:p>
            <a:r>
              <a:rPr lang="en-US" dirty="0" smtClean="0"/>
              <a:t>Do you eat with others at set times now?</a:t>
            </a:r>
          </a:p>
          <a:p>
            <a:pPr>
              <a:buNone/>
            </a:pPr>
            <a:endParaRPr lang="en-US" dirty="0" smtClean="0"/>
          </a:p>
          <a:p>
            <a:r>
              <a:rPr lang="en-US" dirty="0" smtClean="0"/>
              <a:t>What foods do you no longer eat or eat less often?  What are some reasons why?</a:t>
            </a:r>
          </a:p>
          <a:p>
            <a:pPr>
              <a:buNone/>
            </a:pPr>
            <a:endParaRPr lang="en-US" dirty="0" smtClean="0"/>
          </a:p>
          <a:p>
            <a:r>
              <a:rPr lang="en-US" dirty="0" smtClean="0"/>
              <a:t>What are some foods you eat now that you did not eat when you were a child?</a:t>
            </a:r>
          </a:p>
          <a:p>
            <a:pPr>
              <a:buNone/>
            </a:pPr>
            <a:endParaRPr lang="en-US" dirty="0" smtClean="0"/>
          </a:p>
          <a:p>
            <a:r>
              <a:rPr lang="en-US" dirty="0" smtClean="0"/>
              <a:t>Do you think that the way you eat was healthier then or healthier now?</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Summary: </a:t>
            </a:r>
            <a:br>
              <a:rPr lang="en-US" dirty="0" smtClean="0"/>
            </a:br>
            <a:r>
              <a:rPr lang="en-US" dirty="0" smtClean="0"/>
              <a:t>Culture &amp; Food Choices</a:t>
            </a:r>
            <a:endParaRPr lang="en-US" dirty="0"/>
          </a:p>
        </p:txBody>
      </p:sp>
      <p:sp>
        <p:nvSpPr>
          <p:cNvPr id="3" name="Content Placeholder 2"/>
          <p:cNvSpPr>
            <a:spLocks noGrp="1"/>
          </p:cNvSpPr>
          <p:nvPr>
            <p:ph idx="1"/>
          </p:nvPr>
        </p:nvSpPr>
        <p:spPr/>
        <p:txBody>
          <a:bodyPr/>
          <a:lstStyle/>
          <a:p>
            <a:endParaRPr lang="en-US" dirty="0" smtClean="0"/>
          </a:p>
          <a:p>
            <a:r>
              <a:rPr lang="en-US" dirty="0" smtClean="0"/>
              <a:t>All foods can be part of healthy balanced eating patterns.</a:t>
            </a:r>
          </a:p>
          <a:p>
            <a:r>
              <a:rPr lang="en-US" dirty="0" smtClean="0"/>
              <a:t>No one-size-fits-all approach for healthy eating.</a:t>
            </a:r>
          </a:p>
          <a:p>
            <a:r>
              <a:rPr lang="en-US" dirty="0" smtClean="0"/>
              <a:t>Food choices change over time.</a:t>
            </a:r>
          </a:p>
          <a:p>
            <a:r>
              <a:rPr lang="en-US" dirty="0" smtClean="0"/>
              <a:t>People try out and adapt traditional dishes to include foods on hand that may cost less or are more readily available.</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smtClean="0"/>
          </a:p>
          <a:p>
            <a:pPr>
              <a:buNone/>
            </a:pPr>
            <a:endParaRPr lang="en-US" dirty="0" smtClean="0"/>
          </a:p>
          <a:p>
            <a:pPr algn="ctr">
              <a:buNone/>
            </a:pPr>
            <a:r>
              <a:rPr lang="en-US" sz="6000" dirty="0" smtClean="0"/>
              <a:t>Comments? Questions?</a:t>
            </a:r>
          </a:p>
          <a:p>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7239000" cy="5998536"/>
          </a:xfrm>
        </p:spPr>
        <p:txBody>
          <a:bodyPr/>
          <a:lstStyle/>
          <a:p>
            <a:pPr algn="ctr"/>
            <a:endParaRPr lang="en-US" dirty="0" smtClean="0"/>
          </a:p>
          <a:p>
            <a:pPr algn="ctr">
              <a:buNone/>
            </a:pPr>
            <a:endParaRPr lang="en-US" sz="4800" dirty="0" smtClean="0"/>
          </a:p>
          <a:p>
            <a:pPr algn="ctr">
              <a:buNone/>
            </a:pPr>
            <a:endParaRPr lang="en-US" sz="4800" dirty="0" smtClean="0"/>
          </a:p>
          <a:p>
            <a:pPr algn="ctr">
              <a:buNone/>
            </a:pPr>
            <a:endParaRPr lang="en-US" sz="4800" dirty="0" smtClean="0"/>
          </a:p>
        </p:txBody>
      </p:sp>
      <p:pic>
        <p:nvPicPr>
          <p:cNvPr id="1026" name="Picture 2" descr="C:\Documents and Settings\wowuser\Local Settings\Temporary Internet Files\Content.IE5\GZA0NTIA\MC900105222[1].wmf"/>
          <p:cNvPicPr>
            <a:picLocks noChangeAspect="1" noChangeArrowheads="1"/>
          </p:cNvPicPr>
          <p:nvPr/>
        </p:nvPicPr>
        <p:blipFill>
          <a:blip r:embed="rId2" cstate="print"/>
          <a:srcRect/>
          <a:stretch>
            <a:fillRect/>
          </a:stretch>
        </p:blipFill>
        <p:spPr bwMode="auto">
          <a:xfrm>
            <a:off x="914400" y="1371600"/>
            <a:ext cx="1837944" cy="989381"/>
          </a:xfrm>
          <a:prstGeom prst="rect">
            <a:avLst/>
          </a:prstGeom>
          <a:noFill/>
        </p:spPr>
      </p:pic>
      <p:pic>
        <p:nvPicPr>
          <p:cNvPr id="1027" name="Picture 3" descr="C:\Documents and Settings\wowuser\Local Settings\Temporary Internet Files\Content.IE5\17OOWJ2S\MC900104838[1].wmf"/>
          <p:cNvPicPr>
            <a:picLocks noChangeAspect="1" noChangeArrowheads="1"/>
          </p:cNvPicPr>
          <p:nvPr/>
        </p:nvPicPr>
        <p:blipFill>
          <a:blip r:embed="rId3" cstate="print"/>
          <a:srcRect/>
          <a:stretch>
            <a:fillRect/>
          </a:stretch>
        </p:blipFill>
        <p:spPr bwMode="auto">
          <a:xfrm>
            <a:off x="3048000" y="457200"/>
            <a:ext cx="1821485" cy="1139342"/>
          </a:xfrm>
          <a:prstGeom prst="rect">
            <a:avLst/>
          </a:prstGeom>
          <a:noFill/>
        </p:spPr>
      </p:pic>
      <p:pic>
        <p:nvPicPr>
          <p:cNvPr id="1028" name="Picture 4" descr="C:\Documents and Settings\wowuser\Local Settings\Temporary Internet Files\Content.IE5\SFHQ0KMC\MC900104898[1].wmf"/>
          <p:cNvPicPr>
            <a:picLocks noChangeAspect="1" noChangeArrowheads="1"/>
          </p:cNvPicPr>
          <p:nvPr/>
        </p:nvPicPr>
        <p:blipFill>
          <a:blip r:embed="rId4" cstate="print"/>
          <a:srcRect/>
          <a:stretch>
            <a:fillRect/>
          </a:stretch>
        </p:blipFill>
        <p:spPr bwMode="auto">
          <a:xfrm>
            <a:off x="914400" y="3581400"/>
            <a:ext cx="1818742" cy="512978"/>
          </a:xfrm>
          <a:prstGeom prst="rect">
            <a:avLst/>
          </a:prstGeom>
          <a:noFill/>
        </p:spPr>
      </p:pic>
      <p:pic>
        <p:nvPicPr>
          <p:cNvPr id="1029" name="Picture 5" descr="C:\Documents and Settings\wowuser\Local Settings\Temporary Internet Files\Content.IE5\EZMENNG0\MC900435590[1].wmf"/>
          <p:cNvPicPr>
            <a:picLocks noChangeAspect="1" noChangeArrowheads="1"/>
          </p:cNvPicPr>
          <p:nvPr/>
        </p:nvPicPr>
        <p:blipFill>
          <a:blip r:embed="rId5" cstate="print"/>
          <a:srcRect/>
          <a:stretch>
            <a:fillRect/>
          </a:stretch>
        </p:blipFill>
        <p:spPr bwMode="auto">
          <a:xfrm>
            <a:off x="2895600" y="2362200"/>
            <a:ext cx="1758950" cy="914400"/>
          </a:xfrm>
          <a:prstGeom prst="rect">
            <a:avLst/>
          </a:prstGeom>
          <a:noFill/>
        </p:spPr>
      </p:pic>
      <p:pic>
        <p:nvPicPr>
          <p:cNvPr id="1030" name="Picture 6" descr="C:\Documents and Settings\wowuser\Local Settings\Temporary Internet Files\Content.IE5\GZA0NTIA\MC900104938[1].wmf"/>
          <p:cNvPicPr>
            <a:picLocks noChangeAspect="1" noChangeArrowheads="1"/>
          </p:cNvPicPr>
          <p:nvPr/>
        </p:nvPicPr>
        <p:blipFill>
          <a:blip r:embed="rId6" cstate="print"/>
          <a:srcRect/>
          <a:stretch>
            <a:fillRect/>
          </a:stretch>
        </p:blipFill>
        <p:spPr bwMode="auto">
          <a:xfrm>
            <a:off x="3048000" y="4191000"/>
            <a:ext cx="1814170" cy="1096366"/>
          </a:xfrm>
          <a:prstGeom prst="rect">
            <a:avLst/>
          </a:prstGeom>
          <a:noFill/>
        </p:spPr>
      </p:pic>
      <p:pic>
        <p:nvPicPr>
          <p:cNvPr id="1031" name="Picture 7" descr="C:\Documents and Settings\wowuser\Local Settings\Temporary Internet Files\Content.IE5\830333PO\MC900104600[1].wmf"/>
          <p:cNvPicPr>
            <a:picLocks noChangeAspect="1" noChangeArrowheads="1"/>
          </p:cNvPicPr>
          <p:nvPr/>
        </p:nvPicPr>
        <p:blipFill>
          <a:blip r:embed="rId7" cstate="print"/>
          <a:srcRect/>
          <a:stretch>
            <a:fillRect/>
          </a:stretch>
        </p:blipFill>
        <p:spPr bwMode="auto">
          <a:xfrm>
            <a:off x="5715000" y="1600200"/>
            <a:ext cx="1827886" cy="940918"/>
          </a:xfrm>
          <a:prstGeom prst="rect">
            <a:avLst/>
          </a:prstGeom>
          <a:noFill/>
        </p:spPr>
      </p:pic>
      <p:pic>
        <p:nvPicPr>
          <p:cNvPr id="1032" name="Picture 8" descr="C:\Documents and Settings\wowuser\Local Settings\Temporary Internet Files\Content.IE5\SVBDXG3X\MC900434479[1].wmf"/>
          <p:cNvPicPr>
            <a:picLocks noChangeAspect="1" noChangeArrowheads="1"/>
          </p:cNvPicPr>
          <p:nvPr/>
        </p:nvPicPr>
        <p:blipFill>
          <a:blip r:embed="rId8" cstate="print"/>
          <a:srcRect/>
          <a:stretch>
            <a:fillRect/>
          </a:stretch>
        </p:blipFill>
        <p:spPr bwMode="auto">
          <a:xfrm>
            <a:off x="609600" y="4953000"/>
            <a:ext cx="1828800" cy="790575"/>
          </a:xfrm>
          <a:prstGeom prst="rect">
            <a:avLst/>
          </a:prstGeom>
          <a:noFill/>
        </p:spPr>
      </p:pic>
      <p:pic>
        <p:nvPicPr>
          <p:cNvPr id="1033" name="Picture 9" descr="C:\Documents and Settings\wowuser\Local Settings\Temporary Internet Files\Content.IE5\EZMENNG0\MC900104818[1].wmf"/>
          <p:cNvPicPr>
            <a:picLocks noChangeAspect="1" noChangeArrowheads="1"/>
          </p:cNvPicPr>
          <p:nvPr/>
        </p:nvPicPr>
        <p:blipFill>
          <a:blip r:embed="rId9" cstate="print"/>
          <a:srcRect/>
          <a:stretch>
            <a:fillRect/>
          </a:stretch>
        </p:blipFill>
        <p:spPr bwMode="auto">
          <a:xfrm>
            <a:off x="5181600" y="5562600"/>
            <a:ext cx="1812341" cy="572414"/>
          </a:xfrm>
          <a:prstGeom prst="rect">
            <a:avLst/>
          </a:prstGeom>
          <a:noFill/>
        </p:spPr>
      </p:pic>
      <p:pic>
        <p:nvPicPr>
          <p:cNvPr id="1034" name="Picture 10" descr="C:\Documents and Settings\wowuser\Local Settings\Temporary Internet Files\Content.IE5\SVBDXG3X\MC900105156[1].wmf"/>
          <p:cNvPicPr>
            <a:picLocks noChangeAspect="1" noChangeArrowheads="1"/>
          </p:cNvPicPr>
          <p:nvPr/>
        </p:nvPicPr>
        <p:blipFill>
          <a:blip r:embed="rId10" cstate="print"/>
          <a:srcRect/>
          <a:stretch>
            <a:fillRect/>
          </a:stretch>
        </p:blipFill>
        <p:spPr bwMode="auto">
          <a:xfrm>
            <a:off x="5715000" y="3276600"/>
            <a:ext cx="1772107" cy="1800454"/>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Some other terms for meal times…</a:t>
            </a:r>
            <a:br>
              <a:rPr lang="en-US" dirty="0" smtClean="0"/>
            </a:br>
            <a:endParaRPr lang="en-US" dirty="0"/>
          </a:p>
        </p:txBody>
      </p:sp>
      <p:sp>
        <p:nvSpPr>
          <p:cNvPr id="3" name="Content Placeholder 2"/>
          <p:cNvSpPr>
            <a:spLocks noGrp="1"/>
          </p:cNvSpPr>
          <p:nvPr>
            <p:ph idx="1"/>
          </p:nvPr>
        </p:nvSpPr>
        <p:spPr/>
        <p:txBody>
          <a:bodyPr>
            <a:normAutofit fontScale="92500" lnSpcReduction="20000"/>
          </a:bodyPr>
          <a:lstStyle/>
          <a:p>
            <a:pPr lvl="2"/>
            <a:r>
              <a:rPr lang="en-US" sz="3200" dirty="0" smtClean="0"/>
              <a:t>Elevenses – morning coffee break</a:t>
            </a:r>
          </a:p>
          <a:p>
            <a:pPr lvl="2"/>
            <a:r>
              <a:rPr lang="en-US" sz="3200" dirty="0" smtClean="0"/>
              <a:t>Afternoon tea- traditionally eaten around 3-4 pm</a:t>
            </a:r>
          </a:p>
          <a:p>
            <a:pPr lvl="2"/>
            <a:r>
              <a:rPr lang="en-US" sz="3200" dirty="0" smtClean="0"/>
              <a:t>Tea- eaten early evening and may be the main meal of the day.</a:t>
            </a:r>
          </a:p>
          <a:p>
            <a:pPr lvl="2"/>
            <a:r>
              <a:rPr lang="en-US" sz="3200" dirty="0" smtClean="0"/>
              <a:t>Supper- an evening meal and a snack before bed time.</a:t>
            </a:r>
          </a:p>
          <a:p>
            <a:pPr lvl="2"/>
            <a:r>
              <a:rPr lang="en-US" sz="3200" dirty="0" smtClean="0"/>
              <a:t>On Sundays and holidays the main meal of the day is often eaten around midday instead of in the evening but may be referred to as Sunday dinner.</a:t>
            </a:r>
          </a:p>
          <a:p>
            <a:pPr lvl="2"/>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the World Eats….</a:t>
            </a:r>
            <a:endParaRPr lang="en-US" dirty="0"/>
          </a:p>
        </p:txBody>
      </p:sp>
      <p:sp>
        <p:nvSpPr>
          <p:cNvPr id="3" name="Content Placeholder 2"/>
          <p:cNvSpPr>
            <a:spLocks noGrp="1"/>
          </p:cNvSpPr>
          <p:nvPr>
            <p:ph idx="1"/>
          </p:nvPr>
        </p:nvSpPr>
        <p:spPr/>
        <p:txBody>
          <a:bodyPr/>
          <a:lstStyle/>
          <a:p>
            <a:r>
              <a:rPr lang="en-US" dirty="0" smtClean="0"/>
              <a:t>From the book</a:t>
            </a:r>
          </a:p>
          <a:p>
            <a:r>
              <a:rPr lang="en-US" dirty="0" smtClean="0"/>
              <a:t>“Hungry Planet: What the world eats”</a:t>
            </a:r>
          </a:p>
          <a:p>
            <a:r>
              <a:rPr lang="en-US" dirty="0" smtClean="0"/>
              <a:t>By Peter Menzel and Faith D’Aluisio</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Great Britain: $ 253/wk </a:t>
            </a:r>
            <a:endParaRPr lang="en-US" dirty="0"/>
          </a:p>
        </p:txBody>
      </p:sp>
      <p:pic>
        <p:nvPicPr>
          <p:cNvPr id="4" name="Content Placeholder 3" descr="foodbritain.jpg"/>
          <p:cNvPicPr>
            <a:picLocks noGrp="1" noChangeAspect="1"/>
          </p:cNvPicPr>
          <p:nvPr>
            <p:ph idx="1"/>
          </p:nvPr>
        </p:nvPicPr>
        <p:blipFill>
          <a:blip r:embed="rId2" cstate="print"/>
          <a:stretch>
            <a:fillRect/>
          </a:stretch>
        </p:blipFill>
        <p:spPr>
          <a:xfrm>
            <a:off x="533400" y="1447800"/>
            <a:ext cx="8153400" cy="4339431"/>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France $ 419/wk</a:t>
            </a:r>
            <a:endParaRPr lang="en-US" dirty="0"/>
          </a:p>
        </p:txBody>
      </p:sp>
      <p:pic>
        <p:nvPicPr>
          <p:cNvPr id="4" name="Content Placeholder 3" descr="foodfrance.jpg"/>
          <p:cNvPicPr>
            <a:picLocks noGrp="1" noChangeAspect="1"/>
          </p:cNvPicPr>
          <p:nvPr>
            <p:ph idx="1"/>
          </p:nvPr>
        </p:nvPicPr>
        <p:blipFill>
          <a:blip r:embed="rId2" cstate="print"/>
          <a:stretch>
            <a:fillRect/>
          </a:stretch>
        </p:blipFill>
        <p:spPr>
          <a:xfrm>
            <a:off x="457200" y="1394350"/>
            <a:ext cx="8229600" cy="4930249"/>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Italy: $260/wk</a:t>
            </a:r>
            <a:endParaRPr lang="en-US" dirty="0"/>
          </a:p>
        </p:txBody>
      </p:sp>
      <p:pic>
        <p:nvPicPr>
          <p:cNvPr id="4" name="Content Placeholder 3" descr="Fooditaly.jpg"/>
          <p:cNvPicPr>
            <a:picLocks noGrp="1" noChangeAspect="1"/>
          </p:cNvPicPr>
          <p:nvPr>
            <p:ph idx="1"/>
          </p:nvPr>
        </p:nvPicPr>
        <p:blipFill>
          <a:blip r:embed="rId2" cstate="print"/>
          <a:stretch>
            <a:fillRect/>
          </a:stretch>
        </p:blipFill>
        <p:spPr>
          <a:xfrm>
            <a:off x="533400" y="1447800"/>
            <a:ext cx="8153400" cy="4800600"/>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Germany $500/wk</a:t>
            </a:r>
            <a:endParaRPr lang="en-US" dirty="0"/>
          </a:p>
        </p:txBody>
      </p:sp>
      <p:pic>
        <p:nvPicPr>
          <p:cNvPr id="6" name="Content Placeholder 5" descr="foodgermany.jpg"/>
          <p:cNvPicPr>
            <a:picLocks noGrp="1" noChangeAspect="1"/>
          </p:cNvPicPr>
          <p:nvPr>
            <p:ph idx="1"/>
          </p:nvPr>
        </p:nvPicPr>
        <p:blipFill>
          <a:blip r:embed="rId2" cstate="print"/>
          <a:stretch>
            <a:fillRect/>
          </a:stretch>
        </p:blipFill>
        <p:spPr>
          <a:xfrm>
            <a:off x="457200" y="1447800"/>
            <a:ext cx="8305800" cy="4800600"/>
          </a:xfr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429</TotalTime>
  <Words>762</Words>
  <Application>Microsoft Office PowerPoint</Application>
  <PresentationFormat>On-screen Show (4:3)</PresentationFormat>
  <Paragraphs>120</Paragraphs>
  <Slides>36</Slides>
  <Notes>0</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Opulent</vt:lpstr>
      <vt:lpstr>Mealtimes &amp; Meals: The cultural aspect </vt:lpstr>
      <vt:lpstr>Meals and meal times</vt:lpstr>
      <vt:lpstr>What time is dinner?</vt:lpstr>
      <vt:lpstr> Some other terms for meal times… </vt:lpstr>
      <vt:lpstr>What the World Eats….</vt:lpstr>
      <vt:lpstr>Great Britain: $ 253/wk </vt:lpstr>
      <vt:lpstr>France $ 419/wk</vt:lpstr>
      <vt:lpstr>Italy: $260/wk</vt:lpstr>
      <vt:lpstr>Germany $500/wk</vt:lpstr>
      <vt:lpstr>Turkey $ 145/wk</vt:lpstr>
      <vt:lpstr>Egypt: $68/wk</vt:lpstr>
      <vt:lpstr>Refugee camp in Chad: $1.23/wk</vt:lpstr>
      <vt:lpstr>Mali $ 26/wk</vt:lpstr>
      <vt:lpstr>Kuwait: $221/wk</vt:lpstr>
      <vt:lpstr>Bhutan: $ 5/wk</vt:lpstr>
      <vt:lpstr>Mongolia: $ 40/wk</vt:lpstr>
      <vt:lpstr>China: $155/wk</vt:lpstr>
      <vt:lpstr>Japan: $317/wk</vt:lpstr>
      <vt:lpstr>Australia $376/wk</vt:lpstr>
      <vt:lpstr>USA- $341/wk</vt:lpstr>
      <vt:lpstr>Mexico: $189/wk</vt:lpstr>
      <vt:lpstr>Ecuador $ 31.55/wk</vt:lpstr>
      <vt:lpstr>Guatemala $ 75/wk</vt:lpstr>
      <vt:lpstr>What determines what we eat</vt:lpstr>
      <vt:lpstr>Slide 25</vt:lpstr>
      <vt:lpstr>Acculturation</vt:lpstr>
      <vt:lpstr>Food and Health Beliefs</vt:lpstr>
      <vt:lpstr>Slide 28</vt:lpstr>
      <vt:lpstr>Traditional belief</vt:lpstr>
      <vt:lpstr>Group Activity</vt:lpstr>
      <vt:lpstr>Examples of some questions</vt:lpstr>
      <vt:lpstr>Some questions to help you get to know your participants food habits </vt:lpstr>
      <vt:lpstr>More questions….</vt:lpstr>
      <vt:lpstr>Summary:  Culture &amp; Food Choices</vt:lpstr>
      <vt:lpstr>Slide 35</vt:lpstr>
      <vt:lpstr>Slide 36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Mealtimes &amp; Meals: The cultural aspect</dc:title>
  <dc:creator>State of Maryland</dc:creator>
  <cp:lastModifiedBy>cpierre</cp:lastModifiedBy>
  <cp:revision>51</cp:revision>
  <dcterms:created xsi:type="dcterms:W3CDTF">2012-03-29T18:59:33Z</dcterms:created>
  <dcterms:modified xsi:type="dcterms:W3CDTF">2012-06-19T15:40:54Z</dcterms:modified>
</cp:coreProperties>
</file>