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3A45-4252-48B4-B7F3-E281A7879D99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2345D-2C46-4C1C-96CE-C52C54A86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3A45-4252-48B4-B7F3-E281A7879D99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2345D-2C46-4C1C-96CE-C52C54A86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3A45-4252-48B4-B7F3-E281A7879D99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2345D-2C46-4C1C-96CE-C52C54A86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3A45-4252-48B4-B7F3-E281A7879D99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2345D-2C46-4C1C-96CE-C52C54A86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3A45-4252-48B4-B7F3-E281A7879D99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2345D-2C46-4C1C-96CE-C52C54A86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3A45-4252-48B4-B7F3-E281A7879D99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2345D-2C46-4C1C-96CE-C52C54A86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3A45-4252-48B4-B7F3-E281A7879D99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2345D-2C46-4C1C-96CE-C52C54A86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3A45-4252-48B4-B7F3-E281A7879D99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2345D-2C46-4C1C-96CE-C52C54A86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3A45-4252-48B4-B7F3-E281A7879D99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2345D-2C46-4C1C-96CE-C52C54A86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3A45-4252-48B4-B7F3-E281A7879D99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2345D-2C46-4C1C-96CE-C52C54A86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3A45-4252-48B4-B7F3-E281A7879D99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2345D-2C46-4C1C-96CE-C52C54A86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63A45-4252-48B4-B7F3-E281A7879D99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2345D-2C46-4C1C-96CE-C52C54A86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lipartof.com/portfolio/cthoman/illustration/yellow-arrow-character-running-214310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Cut-offs for Risks:</a:t>
            </a:r>
            <a:br>
              <a:rPr lang="en-US" dirty="0" smtClean="0"/>
            </a:br>
            <a:r>
              <a:rPr lang="en-US" dirty="0" smtClean="0"/>
              <a:t> Overweight and Obesity</a:t>
            </a:r>
            <a:br>
              <a:rPr lang="en-US" dirty="0" smtClean="0"/>
            </a:br>
            <a:r>
              <a:rPr lang="en-US" dirty="0" smtClean="0"/>
              <a:t> for Children 2-5 years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4525963"/>
          </a:xfrm>
        </p:spPr>
        <p:txBody>
          <a:bodyPr/>
          <a:lstStyle/>
          <a:p>
            <a:r>
              <a:rPr lang="en-US" b="1" dirty="0" smtClean="0"/>
              <a:t>Overweight:</a:t>
            </a:r>
            <a:r>
              <a:rPr lang="en-US" dirty="0" smtClean="0"/>
              <a:t>  85 to &lt;95% weight-for-height or BMI-for-age</a:t>
            </a:r>
          </a:p>
          <a:p>
            <a:r>
              <a:rPr lang="en-US" b="1" dirty="0" smtClean="0"/>
              <a:t>Obese:</a:t>
            </a:r>
            <a:r>
              <a:rPr lang="en-US" dirty="0" smtClean="0"/>
              <a:t>  &gt;=95% weight-for-height or BMI-for-age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400" b="1" dirty="0"/>
              <a:t>Helping Children Grow Healthfully: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/>
              <a:t>Talking to Parents of Overweight/Obese Children </a:t>
            </a:r>
            <a:endParaRPr lang="en-US" sz="3600" dirty="0"/>
          </a:p>
        </p:txBody>
      </p:sp>
      <p:grpSp>
        <p:nvGrpSpPr>
          <p:cNvPr id="6" name="Group 5"/>
          <p:cNvGrpSpPr/>
          <p:nvPr/>
        </p:nvGrpSpPr>
        <p:grpSpPr>
          <a:xfrm>
            <a:off x="152400" y="2743200"/>
            <a:ext cx="1667849" cy="1310987"/>
            <a:chOff x="0" y="938997"/>
            <a:chExt cx="1667849" cy="1310987"/>
          </a:xfrm>
        </p:grpSpPr>
        <p:sp>
          <p:nvSpPr>
            <p:cNvPr id="7" name="Rounded Rectangle 6"/>
            <p:cNvSpPr/>
            <p:nvPr/>
          </p:nvSpPr>
          <p:spPr>
            <a:xfrm>
              <a:off x="0" y="938997"/>
              <a:ext cx="1667849" cy="131098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38397" y="977394"/>
              <a:ext cx="1591055" cy="12341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baseline="0" dirty="0" smtClean="0"/>
                <a:t>Child has risk code for Overweight   or Obesity</a:t>
              </a:r>
              <a:endParaRPr lang="en-US" sz="1600" kern="1200" baseline="0" dirty="0"/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362200" y="2590800"/>
            <a:ext cx="2286000" cy="1600200"/>
          </a:xfrm>
          <a:prstGeom prst="roundRect">
            <a:avLst>
              <a:gd name="adj" fmla="val 10000"/>
            </a:avLst>
          </a:prstGeom>
          <a:noFill/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Right Arrow 10"/>
          <p:cNvSpPr/>
          <p:nvPr/>
        </p:nvSpPr>
        <p:spPr>
          <a:xfrm>
            <a:off x="1828800" y="3352800"/>
            <a:ext cx="457200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an 12"/>
          <p:cNvSpPr/>
          <p:nvPr/>
        </p:nvSpPr>
        <p:spPr>
          <a:xfrm>
            <a:off x="3352800" y="2286000"/>
            <a:ext cx="45719" cy="304800"/>
          </a:xfrm>
          <a:prstGeom prst="ca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38400" y="2743200"/>
            <a:ext cx="2209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lvl="0" indent="-225425"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1"/>
                </a:solidFill>
              </a:rPr>
              <a:t>Evaluate growth</a:t>
            </a:r>
          </a:p>
          <a:p>
            <a:pPr marL="225425" lvl="0" indent="-225425"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1"/>
                </a:solidFill>
              </a:rPr>
              <a:t>Medical condition?</a:t>
            </a:r>
          </a:p>
          <a:p>
            <a:pPr marL="225425" lvl="0" indent="-225425"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1"/>
                </a:solidFill>
              </a:rPr>
              <a:t>Other nutrition risks?</a:t>
            </a:r>
          </a:p>
          <a:p>
            <a:pPr marL="225425" lvl="0" indent="-225425"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tx1"/>
                </a:solidFill>
              </a:rPr>
              <a:t>Parent interest or concern</a:t>
            </a:r>
          </a:p>
        </p:txBody>
      </p:sp>
      <p:sp>
        <p:nvSpPr>
          <p:cNvPr id="17" name="Right Arrow 16"/>
          <p:cNvSpPr/>
          <p:nvPr/>
        </p:nvSpPr>
        <p:spPr>
          <a:xfrm rot="7300983">
            <a:off x="1893733" y="4707125"/>
            <a:ext cx="1382730" cy="150466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8" name="Picture 4" descr="Royalty Free RF Clipart Illustration Of A Yellow Arrow Character Running by Cory Thoman">
            <a:hlinkClick r:id="rId2" tooltip="Royalty Free RF Clipart Illustration Of A Yellow Arrow Character Running by Cory Thoma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71600"/>
            <a:ext cx="1428750" cy="12954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304800" y="2438400"/>
            <a:ext cx="1447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 rot="5200813" flipV="1">
            <a:off x="2779820" y="4725676"/>
            <a:ext cx="1222162" cy="158090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ight Arrow 27"/>
          <p:cNvSpPr/>
          <p:nvPr/>
        </p:nvSpPr>
        <p:spPr>
          <a:xfrm rot="2378963" flipV="1">
            <a:off x="3508711" y="4730908"/>
            <a:ext cx="1844087" cy="128210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 rot="5400000">
            <a:off x="1485900" y="5219700"/>
            <a:ext cx="914400" cy="1447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5400000">
            <a:off x="3048000" y="5257800"/>
            <a:ext cx="914400" cy="1371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 rot="5400000">
            <a:off x="4724400" y="5257800"/>
            <a:ext cx="914400" cy="1371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4572000" y="5562600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Parent interest or concern</a:t>
            </a:r>
            <a:endParaRPr lang="en-US" sz="1600" dirty="0"/>
          </a:p>
        </p:txBody>
      </p:sp>
      <p:sp>
        <p:nvSpPr>
          <p:cNvPr id="35" name="Down Ribbon 34"/>
          <p:cNvSpPr/>
          <p:nvPr/>
        </p:nvSpPr>
        <p:spPr>
          <a:xfrm>
            <a:off x="1219200" y="4495800"/>
            <a:ext cx="4724400" cy="457200"/>
          </a:xfrm>
          <a:prstGeom prst="ribb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Consider your options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95600" y="5562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Weight concern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447800" y="571500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Risk</a:t>
            </a:r>
            <a:endParaRPr lang="en-US" dirty="0"/>
          </a:p>
        </p:txBody>
      </p:sp>
      <p:pic>
        <p:nvPicPr>
          <p:cNvPr id="1032" name="Picture 8" descr="C:\Documents and Settings\wowuser\Local Settings\Temporary Internet Files\Content.IE5\VSYE4NRT\MC9004113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1215160"/>
            <a:ext cx="1270788" cy="1203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1"/>
      <p:bldP spid="17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/>
      <p:bldP spid="35" grpId="0" animBg="1"/>
      <p:bldP spid="37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876925"/>
            <a:ext cx="485775" cy="981075"/>
          </a:xfrm>
          <a:prstGeom prst="rect">
            <a:avLst/>
          </a:prstGeom>
          <a:noFill/>
        </p:spPr>
      </p:pic>
      <p:sp>
        <p:nvSpPr>
          <p:cNvPr id="3" name="Title 3"/>
          <p:cNvSpPr>
            <a:spLocks noGrp="1"/>
          </p:cNvSpPr>
          <p:nvPr/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Helping Children Grow Healthfully: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/>
              <a:t>Talking to Parents of Overweight/Obese Children </a:t>
            </a:r>
            <a:endParaRPr lang="en-US" sz="3600" dirty="0"/>
          </a:p>
        </p:txBody>
      </p:sp>
      <p:sp>
        <p:nvSpPr>
          <p:cNvPr id="11" name="Rectangle 10"/>
          <p:cNvSpPr/>
          <p:nvPr/>
        </p:nvSpPr>
        <p:spPr>
          <a:xfrm>
            <a:off x="304800" y="2438400"/>
            <a:ext cx="1447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rot="5400000">
            <a:off x="1485900" y="1485900"/>
            <a:ext cx="914400" cy="1447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5400000">
            <a:off x="3505200" y="1447800"/>
            <a:ext cx="914400" cy="1371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5400000">
            <a:off x="5867400" y="1524000"/>
            <a:ext cx="914400" cy="1371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TextBox 32"/>
          <p:cNvSpPr txBox="1"/>
          <p:nvPr/>
        </p:nvSpPr>
        <p:spPr>
          <a:xfrm>
            <a:off x="5715000" y="1828800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/>
              <a:t>Parent interest or concern</a:t>
            </a:r>
            <a:endParaRPr lang="en-US" sz="1600" dirty="0"/>
          </a:p>
        </p:txBody>
      </p:sp>
      <p:sp>
        <p:nvSpPr>
          <p:cNvPr id="19" name="TextBox 36"/>
          <p:cNvSpPr txBox="1"/>
          <p:nvPr/>
        </p:nvSpPr>
        <p:spPr>
          <a:xfrm>
            <a:off x="3352800" y="1752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Weight concern</a:t>
            </a:r>
            <a:endParaRPr lang="en-US" dirty="0"/>
          </a:p>
        </p:txBody>
      </p:sp>
      <p:sp>
        <p:nvSpPr>
          <p:cNvPr id="20" name="TextBox 37"/>
          <p:cNvSpPr txBox="1"/>
          <p:nvPr/>
        </p:nvSpPr>
        <p:spPr>
          <a:xfrm>
            <a:off x="1447800" y="198120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High Risk</a:t>
            </a:r>
            <a:endParaRPr lang="en-US" dirty="0"/>
          </a:p>
        </p:txBody>
      </p:sp>
      <p:sp>
        <p:nvSpPr>
          <p:cNvPr id="2060" name="AutoShape 12"/>
          <p:cNvSpPr>
            <a:spLocks noChangeShapeType="1"/>
          </p:cNvSpPr>
          <p:nvPr/>
        </p:nvSpPr>
        <p:spPr bwMode="auto">
          <a:xfrm>
            <a:off x="6096000" y="2667000"/>
            <a:ext cx="457200" cy="990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4" name="AutoShape 16"/>
          <p:cNvSpPr>
            <a:spLocks noChangeShapeType="1"/>
          </p:cNvSpPr>
          <p:nvPr/>
        </p:nvSpPr>
        <p:spPr bwMode="auto">
          <a:xfrm flipH="1">
            <a:off x="1447800" y="2667000"/>
            <a:ext cx="508000" cy="685800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57" name="Group 9"/>
          <p:cNvGrpSpPr>
            <a:grpSpLocks/>
          </p:cNvGrpSpPr>
          <p:nvPr/>
        </p:nvGrpSpPr>
        <p:grpSpPr bwMode="auto">
          <a:xfrm>
            <a:off x="6019800" y="3733800"/>
            <a:ext cx="1162050" cy="1028700"/>
            <a:chOff x="3390" y="9540"/>
            <a:chExt cx="1830" cy="1620"/>
          </a:xfrm>
        </p:grpSpPr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3484" y="9645"/>
              <a:ext cx="1646" cy="1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Focus on parent interest Use critical thinking to connect to weight risk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8" name="AutoShape 10"/>
            <p:cNvSpPr>
              <a:spLocks noChangeArrowheads="1"/>
            </p:cNvSpPr>
            <p:nvPr/>
          </p:nvSpPr>
          <p:spPr bwMode="auto">
            <a:xfrm>
              <a:off x="3390" y="9540"/>
              <a:ext cx="1830" cy="1620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54" name="Group 6"/>
          <p:cNvGrpSpPr>
            <a:grpSpLocks/>
          </p:cNvGrpSpPr>
          <p:nvPr/>
        </p:nvGrpSpPr>
        <p:grpSpPr bwMode="auto">
          <a:xfrm>
            <a:off x="7391400" y="2819400"/>
            <a:ext cx="1162050" cy="1038225"/>
            <a:chOff x="5685" y="10125"/>
            <a:chExt cx="1830" cy="1635"/>
          </a:xfrm>
        </p:grpSpPr>
        <p:sp>
          <p:nvSpPr>
            <p:cNvPr id="2056" name="AutoShape 8"/>
            <p:cNvSpPr>
              <a:spLocks noChangeArrowheads="1"/>
            </p:cNvSpPr>
            <p:nvPr/>
          </p:nvSpPr>
          <p:spPr bwMode="auto">
            <a:xfrm>
              <a:off x="5685" y="10125"/>
              <a:ext cx="1830" cy="1635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5805" y="10365"/>
              <a:ext cx="1665" cy="11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Focus on parent interest and then address weight risk as a second topic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073" name="AutoShape 25"/>
          <p:cNvSpPr>
            <a:spLocks noChangeShapeType="1"/>
          </p:cNvSpPr>
          <p:nvPr/>
        </p:nvSpPr>
        <p:spPr bwMode="auto">
          <a:xfrm>
            <a:off x="3962400" y="2590800"/>
            <a:ext cx="0" cy="4095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838200" y="3429000"/>
            <a:ext cx="1085850" cy="809625"/>
          </a:xfrm>
          <a:prstGeom prst="hexagon">
            <a:avLst>
              <a:gd name="adj" fmla="val 33529"/>
              <a:gd name="vf" fmla="val 115470"/>
            </a:avLst>
          </a:prstGeom>
          <a:solidFill>
            <a:srgbClr val="FF0000"/>
          </a:solidFill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892175" y="3671888"/>
            <a:ext cx="97631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Refer to CPA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074" name="Group 26"/>
          <p:cNvGrpSpPr>
            <a:grpSpLocks/>
          </p:cNvGrpSpPr>
          <p:nvPr/>
        </p:nvGrpSpPr>
        <p:grpSpPr bwMode="auto">
          <a:xfrm>
            <a:off x="3276600" y="3048000"/>
            <a:ext cx="1533525" cy="1095375"/>
            <a:chOff x="8475" y="8175"/>
            <a:chExt cx="2415" cy="1725"/>
          </a:xfrm>
        </p:grpSpPr>
        <p:sp>
          <p:nvSpPr>
            <p:cNvPr id="2076" name="AutoShape 28"/>
            <p:cNvSpPr>
              <a:spLocks noChangeArrowheads="1"/>
            </p:cNvSpPr>
            <p:nvPr/>
          </p:nvSpPr>
          <p:spPr bwMode="auto">
            <a:xfrm>
              <a:off x="8475" y="8175"/>
              <a:ext cx="2415" cy="1725"/>
            </a:xfrm>
            <a:prstGeom prst="downArrowCallout">
              <a:avLst>
                <a:gd name="adj1" fmla="val 35000"/>
                <a:gd name="adj2" fmla="val 35000"/>
                <a:gd name="adj3" fmla="val 16667"/>
                <a:gd name="adj4" fmla="val 6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5" name="Text Box 27"/>
            <p:cNvSpPr txBox="1">
              <a:spLocks noChangeArrowheads="1"/>
            </p:cNvSpPr>
            <p:nvPr/>
          </p:nvSpPr>
          <p:spPr bwMode="auto">
            <a:xfrm>
              <a:off x="8595" y="8265"/>
              <a:ext cx="2190" cy="9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Gather information about the weight risk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051" name="Group 3"/>
          <p:cNvGrpSpPr>
            <a:grpSpLocks/>
          </p:cNvGrpSpPr>
          <p:nvPr/>
        </p:nvGrpSpPr>
        <p:grpSpPr bwMode="auto">
          <a:xfrm>
            <a:off x="3276600" y="4267200"/>
            <a:ext cx="1533525" cy="1095375"/>
            <a:chOff x="8595" y="10178"/>
            <a:chExt cx="2415" cy="1725"/>
          </a:xfrm>
        </p:grpSpPr>
        <p:sp>
          <p:nvSpPr>
            <p:cNvPr id="2053" name="AutoShape 5"/>
            <p:cNvSpPr>
              <a:spLocks noChangeArrowheads="1"/>
            </p:cNvSpPr>
            <p:nvPr/>
          </p:nvSpPr>
          <p:spPr bwMode="auto">
            <a:xfrm>
              <a:off x="8595" y="10178"/>
              <a:ext cx="2415" cy="1725"/>
            </a:xfrm>
            <a:prstGeom prst="downArrowCallout">
              <a:avLst>
                <a:gd name="adj1" fmla="val 35000"/>
                <a:gd name="adj2" fmla="val 35000"/>
                <a:gd name="adj3" fmla="val 16667"/>
                <a:gd name="adj4" fmla="val 6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" name="Text Box 4"/>
            <p:cNvSpPr txBox="1">
              <a:spLocks noChangeArrowheads="1"/>
            </p:cNvSpPr>
            <p:nvPr/>
          </p:nvSpPr>
          <p:spPr bwMode="auto">
            <a:xfrm>
              <a:off x="8706" y="10260"/>
              <a:ext cx="2079" cy="88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Assess readiness for change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050" name="AutoShape 2"/>
          <p:cNvSpPr>
            <a:spLocks noChangeShapeType="1"/>
          </p:cNvSpPr>
          <p:nvPr/>
        </p:nvSpPr>
        <p:spPr bwMode="auto">
          <a:xfrm>
            <a:off x="6629400" y="2667000"/>
            <a:ext cx="685800" cy="5905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" name="AutoShape 1"/>
          <p:cNvSpPr>
            <a:spLocks noChangeShapeType="1"/>
          </p:cNvSpPr>
          <p:nvPr/>
        </p:nvSpPr>
        <p:spPr bwMode="auto">
          <a:xfrm flipH="1" flipV="1">
            <a:off x="5029200" y="3505200"/>
            <a:ext cx="742950" cy="44767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arrow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838200" y="5181600"/>
            <a:ext cx="971550" cy="666750"/>
          </a:xfrm>
          <a:prstGeom prst="cloudCallout">
            <a:avLst>
              <a:gd name="adj1" fmla="val -34051"/>
              <a:gd name="adj2" fmla="val 65431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Not Ready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6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5876925"/>
            <a:ext cx="485775" cy="981075"/>
          </a:xfrm>
          <a:prstGeom prst="rect">
            <a:avLst/>
          </a:prstGeom>
          <a:noFill/>
        </p:spPr>
      </p:pic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5876925"/>
            <a:ext cx="485775" cy="981075"/>
          </a:xfrm>
          <a:prstGeom prst="rect">
            <a:avLst/>
          </a:prstGeom>
          <a:noFill/>
        </p:spPr>
      </p:pic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4038600" y="5410200"/>
            <a:ext cx="923925" cy="523875"/>
          </a:xfrm>
          <a:prstGeom prst="cloudCallout">
            <a:avLst>
              <a:gd name="adj1" fmla="val -42370"/>
              <a:gd name="adj2" fmla="val 72181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Unsure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6553200" y="5257800"/>
            <a:ext cx="1123950" cy="552450"/>
          </a:xfrm>
          <a:prstGeom prst="cloudCallout">
            <a:avLst>
              <a:gd name="adj1" fmla="val -15199"/>
              <a:gd name="adj2" fmla="val 8034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Ready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1447800" y="6294438"/>
            <a:ext cx="1511301" cy="5635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Raise awareness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7143750" y="6294438"/>
            <a:ext cx="2000250" cy="5635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Discuss parent concerns and build on current strategies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4572000" y="6294438"/>
            <a:ext cx="1844675" cy="5635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Raise awareness and identify barriers to change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animBg="1"/>
      <p:bldP spid="2064" grpId="0" animBg="1"/>
      <p:bldP spid="2073" grpId="0" animBg="1"/>
      <p:bldP spid="2062" grpId="0" animBg="1"/>
      <p:bldP spid="2050" grpId="0" animBg="1"/>
      <p:bldP spid="2049" grpId="0" animBg="1"/>
      <p:bldP spid="2067" grpId="0" animBg="1"/>
      <p:bldP spid="2070" grpId="0" animBg="1"/>
      <p:bldP spid="2072" grpId="0" animBg="1"/>
      <p:bldP spid="2068" grpId="0" animBg="1"/>
      <p:bldP spid="2077" grpId="0" animBg="1"/>
      <p:bldP spid="20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WIC Participant Focused Counseling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sz="3800" dirty="0" smtClean="0"/>
              <a:t>Help child achieve </a:t>
            </a:r>
            <a:r>
              <a:rPr lang="en-US" sz="3800" dirty="0"/>
              <a:t>recommended rates of</a:t>
            </a:r>
            <a:r>
              <a:rPr lang="en-US" sz="3800" dirty="0" smtClean="0"/>
              <a:t> growth &amp; development</a:t>
            </a:r>
          </a:p>
          <a:p>
            <a:r>
              <a:rPr lang="en-US" sz="3800" dirty="0" smtClean="0"/>
              <a:t>Shared goal of WIC and parent/caregiver</a:t>
            </a:r>
          </a:p>
          <a:p>
            <a:r>
              <a:rPr lang="en-US" sz="3800" dirty="0" smtClean="0"/>
              <a:t>Early childhood – great opportunity</a:t>
            </a:r>
          </a:p>
          <a:p>
            <a:r>
              <a:rPr lang="en-US" sz="3800" dirty="0" smtClean="0"/>
              <a:t>Educate on</a:t>
            </a:r>
          </a:p>
          <a:p>
            <a:pPr lvl="1"/>
            <a:r>
              <a:rPr lang="en-US" sz="3800" dirty="0" smtClean="0"/>
              <a:t>Recognizing </a:t>
            </a:r>
            <a:r>
              <a:rPr lang="en-US" sz="3800" dirty="0"/>
              <a:t>s</a:t>
            </a:r>
            <a:r>
              <a:rPr lang="en-US" sz="3800" dirty="0" smtClean="0"/>
              <a:t>atiety cues</a:t>
            </a:r>
          </a:p>
          <a:p>
            <a:pPr lvl="1"/>
            <a:r>
              <a:rPr lang="en-US" sz="3800" dirty="0"/>
              <a:t>Ways to comfort a child other than by feeding</a:t>
            </a:r>
          </a:p>
          <a:p>
            <a:pPr lvl="1"/>
            <a:r>
              <a:rPr lang="en-US" sz="3800" dirty="0"/>
              <a:t>Emphasis on promoting food choices of high nutrition quality </a:t>
            </a:r>
            <a:endParaRPr lang="en-US" sz="3400" dirty="0" smtClean="0"/>
          </a:p>
          <a:p>
            <a:pPr lvl="2"/>
            <a:r>
              <a:rPr lang="en-US" sz="3000" dirty="0" smtClean="0"/>
              <a:t>Avoid </a:t>
            </a:r>
            <a:r>
              <a:rPr lang="en-US" sz="3000" dirty="0"/>
              <a:t>unnecessary or excessive amounts of calorie rich sources of food and beverages</a:t>
            </a:r>
            <a:endParaRPr lang="en-US" sz="3000" dirty="0" smtClean="0"/>
          </a:p>
          <a:p>
            <a:pPr lvl="1"/>
            <a:r>
              <a:rPr lang="en-US" sz="3800" dirty="0"/>
              <a:t>Young children look upon parents as role models for eating behaviors </a:t>
            </a:r>
            <a:endParaRPr lang="en-US" sz="3800" dirty="0" smtClean="0"/>
          </a:p>
          <a:p>
            <a:pPr lvl="1"/>
            <a:r>
              <a:rPr lang="en-US" sz="3800" dirty="0" smtClean="0"/>
              <a:t>Reducing sedentary activities</a:t>
            </a:r>
          </a:p>
          <a:p>
            <a:pPr lvl="1"/>
            <a:r>
              <a:rPr lang="en-US" sz="3800" dirty="0" smtClean="0"/>
              <a:t>Consider culture</a:t>
            </a:r>
            <a:endParaRPr lang="en-US" sz="3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Talking to Parents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Educate parents</a:t>
            </a:r>
          </a:p>
          <a:p>
            <a:r>
              <a:rPr lang="en-US" dirty="0" smtClean="0"/>
              <a:t>Avoid blaming</a:t>
            </a:r>
          </a:p>
          <a:p>
            <a:r>
              <a:rPr lang="en-US" dirty="0" smtClean="0"/>
              <a:t>Approach weight sensitively</a:t>
            </a:r>
          </a:p>
          <a:p>
            <a:r>
              <a:rPr lang="en-US" dirty="0" smtClean="0"/>
              <a:t>Have resources available</a:t>
            </a:r>
          </a:p>
          <a:p>
            <a:r>
              <a:rPr lang="en-US" dirty="0" smtClean="0"/>
              <a:t>Make it a family affair</a:t>
            </a:r>
          </a:p>
          <a:p>
            <a:r>
              <a:rPr lang="en-US" dirty="0" smtClean="0"/>
              <a:t>Focus on healthy behavior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216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Cut-offs for Risks:  Overweight and Obesity  for Children 2-5 years</vt:lpstr>
      <vt:lpstr>Helping Children Grow Healthfully: Talking to Parents of Overweight/Obese Children </vt:lpstr>
      <vt:lpstr>Slide 3</vt:lpstr>
      <vt:lpstr>WIC Participant Focused Counseling Goal</vt:lpstr>
      <vt:lpstr>Tips for Talking to Parents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2-5 years</dc:title>
  <dc:creator>wowuser</dc:creator>
  <cp:lastModifiedBy>cpierre</cp:lastModifiedBy>
  <cp:revision>36</cp:revision>
  <dcterms:created xsi:type="dcterms:W3CDTF">2012-02-27T14:23:22Z</dcterms:created>
  <dcterms:modified xsi:type="dcterms:W3CDTF">2012-06-05T13:37:10Z</dcterms:modified>
</cp:coreProperties>
</file>