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257" r:id="rId3"/>
    <p:sldId id="259" r:id="rId4"/>
    <p:sldId id="295" r:id="rId5"/>
    <p:sldId id="281" r:id="rId6"/>
    <p:sldId id="307" r:id="rId7"/>
    <p:sldId id="296" r:id="rId8"/>
    <p:sldId id="305" r:id="rId9"/>
    <p:sldId id="272" r:id="rId10"/>
    <p:sldId id="282" r:id="rId11"/>
    <p:sldId id="299" r:id="rId12"/>
    <p:sldId id="320" r:id="rId13"/>
    <p:sldId id="292" r:id="rId14"/>
    <p:sldId id="280" r:id="rId15"/>
    <p:sldId id="294" r:id="rId16"/>
    <p:sldId id="306" r:id="rId17"/>
    <p:sldId id="301" r:id="rId18"/>
    <p:sldId id="302" r:id="rId19"/>
    <p:sldId id="303" r:id="rId20"/>
    <p:sldId id="319" r:id="rId21"/>
    <p:sldId id="293" r:id="rId22"/>
    <p:sldId id="289" r:id="rId23"/>
    <p:sldId id="304" r:id="rId24"/>
    <p:sldId id="314" r:id="rId25"/>
    <p:sldId id="311" r:id="rId26"/>
    <p:sldId id="312" r:id="rId27"/>
    <p:sldId id="313" r:id="rId28"/>
    <p:sldId id="321" r:id="rId29"/>
    <p:sldId id="315" r:id="rId30"/>
    <p:sldId id="316" r:id="rId31"/>
    <p:sldId id="310" r:id="rId32"/>
    <p:sldId id="323" r:id="rId33"/>
    <p:sldId id="324" r:id="rId3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EA900"/>
    <a:srgbClr val="F6BB00"/>
    <a:srgbClr val="29F729"/>
    <a:srgbClr val="00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0" autoAdjust="0"/>
    <p:restoredTop sz="78756" autoAdjust="0"/>
  </p:normalViewPr>
  <p:slideViewPr>
    <p:cSldViewPr>
      <p:cViewPr varScale="1">
        <p:scale>
          <a:sx n="71" d="100"/>
          <a:sy n="71" d="100"/>
        </p:scale>
        <p:origin x="-79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963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7FB3929-C4A4-490B-9F71-769ADAC6BAD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D2800C-8683-4FD0-B309-E90F84D220CC}" type="slidenum">
              <a:rPr lang="en-US"/>
              <a:pPr/>
              <a:t>1</a:t>
            </a:fld>
            <a:endParaRPr lang="en-US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FB3929-C4A4-490B-9F71-769ADAC6BAD6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FB3929-C4A4-490B-9F71-769ADAC6BAD6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FB3929-C4A4-490B-9F71-769ADAC6BAD6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FB3929-C4A4-490B-9F71-769ADAC6BAD6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FB3929-C4A4-490B-9F71-769ADAC6BAD6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FB3929-C4A4-490B-9F71-769ADAC6BAD6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FB3929-C4A4-490B-9F71-769ADAC6BAD6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FB3929-C4A4-490B-9F71-769ADAC6BAD6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FB3929-C4A4-490B-9F71-769ADAC6BAD6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FB3929-C4A4-490B-9F71-769ADAC6BAD6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rgbClr val="FFFFFF"/>
                </a:solidFill>
              </a:rPr>
              <a:t>This training has been developed to assist you in educating WIC staff in how they can </a:t>
            </a:r>
            <a:r>
              <a:rPr lang="en-US" sz="1200" dirty="0" smtClean="0">
                <a:solidFill>
                  <a:srgbClr val="FFC000"/>
                </a:solidFill>
              </a:rPr>
              <a:t>inform</a:t>
            </a:r>
            <a:r>
              <a:rPr lang="en-US" sz="1200" dirty="0" smtClean="0">
                <a:solidFill>
                  <a:srgbClr val="FFFFFF"/>
                </a:solidFill>
              </a:rPr>
              <a:t> and </a:t>
            </a:r>
            <a:r>
              <a:rPr lang="en-US" sz="1200" dirty="0" smtClean="0">
                <a:solidFill>
                  <a:srgbClr val="FFC000"/>
                </a:solidFill>
              </a:rPr>
              <a:t>support</a:t>
            </a:r>
            <a:r>
              <a:rPr lang="en-US" sz="1200" dirty="0" smtClean="0">
                <a:solidFill>
                  <a:srgbClr val="FFFFFF"/>
                </a:solidFill>
              </a:rPr>
              <a:t> WIC participants in trying some </a:t>
            </a:r>
            <a:r>
              <a:rPr lang="en-US" sz="1200" dirty="0" smtClean="0">
                <a:solidFill>
                  <a:srgbClr val="FFFF00"/>
                </a:solidFill>
              </a:rPr>
              <a:t>new/more</a:t>
            </a:r>
            <a:r>
              <a:rPr lang="en-US" sz="1200" dirty="0" smtClean="0">
                <a:solidFill>
                  <a:srgbClr val="FFFFFF"/>
                </a:solidFill>
              </a:rPr>
              <a:t> physical activities with their children.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FB3929-C4A4-490B-9F71-769ADAC6BAD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FB3929-C4A4-490B-9F71-769ADAC6BAD6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FB3929-C4A4-490B-9F71-769ADAC6BAD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FB3929-C4A4-490B-9F71-769ADAC6BAD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FB3929-C4A4-490B-9F71-769ADAC6BAD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FB3929-C4A4-490B-9F71-769ADAC6BAD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FB3929-C4A4-490B-9F71-769ADAC6BAD6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FB3929-C4A4-490B-9F71-769ADAC6BAD6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>
                <a:effectLst/>
              </a:rPr>
              <a:t>Participant must be ready.</a:t>
            </a:r>
          </a:p>
          <a:p>
            <a:pPr eaLnBrk="1" hangingPunct="1">
              <a:defRPr/>
            </a:pPr>
            <a:r>
              <a:rPr lang="en-US" dirty="0" smtClean="0">
                <a:effectLst/>
              </a:rPr>
              <a:t>The PARTICIPANT’S goal, not YOUR goal.</a:t>
            </a:r>
          </a:p>
          <a:p>
            <a:pPr eaLnBrk="1" hangingPunct="1">
              <a:defRPr/>
            </a:pPr>
            <a:r>
              <a:rPr lang="en-US" dirty="0" smtClean="0">
                <a:effectLst/>
              </a:rPr>
              <a:t>Goal is well-defined.</a:t>
            </a:r>
          </a:p>
          <a:p>
            <a:pPr eaLnBrk="1" hangingPunct="1">
              <a:defRPr/>
            </a:pPr>
            <a:r>
              <a:rPr lang="en-US" dirty="0" smtClean="0">
                <a:effectLst/>
              </a:rPr>
              <a:t>Your role:</a:t>
            </a:r>
          </a:p>
          <a:p>
            <a:pPr lvl="1" eaLnBrk="1" hangingPunct="1">
              <a:defRPr/>
            </a:pPr>
            <a:r>
              <a:rPr lang="en-US" dirty="0" smtClean="0">
                <a:effectLst/>
              </a:rPr>
              <a:t>Help participant identifying potential barriers AND solutions.</a:t>
            </a:r>
          </a:p>
          <a:p>
            <a:pPr lvl="1" eaLnBrk="1" hangingPunct="1">
              <a:defRPr/>
            </a:pPr>
            <a:r>
              <a:rPr lang="en-US" dirty="0" smtClean="0">
                <a:effectLst/>
              </a:rPr>
              <a:t>Reinforce changes already made.</a:t>
            </a:r>
          </a:p>
          <a:p>
            <a:pPr eaLnBrk="1" hangingPunct="1">
              <a:defRPr/>
            </a:pPr>
            <a:endParaRPr lang="en-US" dirty="0" smtClean="0">
              <a:effectLst/>
            </a:endParaRPr>
          </a:p>
          <a:p>
            <a:pPr eaLnBrk="1" hangingPunct="1">
              <a:defRPr/>
            </a:pPr>
            <a:r>
              <a:rPr lang="en-US" dirty="0" smtClean="0">
                <a:effectLst/>
              </a:rPr>
              <a:t>Yours:  to help the participant discover her own  nutrition and health concerns.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>
              <a:effectLst/>
            </a:endParaRPr>
          </a:p>
          <a:p>
            <a:pPr eaLnBrk="1" hangingPunct="1">
              <a:defRPr/>
            </a:pPr>
            <a:r>
              <a:rPr lang="en-US" dirty="0" smtClean="0">
                <a:effectLst/>
              </a:rPr>
              <a:t>The Participant’s:  to make her own nutrition and health decisions.</a:t>
            </a:r>
          </a:p>
          <a:p>
            <a:pPr lvl="1" eaLnBrk="1" hangingPunct="1">
              <a:defRPr/>
            </a:pPr>
            <a:endParaRPr lang="en-US" dirty="0" smtClean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FB3929-C4A4-490B-9F71-769ADAC6BAD6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17513" y="533400"/>
            <a:ext cx="8308975" cy="1096963"/>
          </a:xfrm>
          <a:effectLst>
            <a:outerShdw dist="17961" dir="2700000" algn="ctr" rotWithShape="0">
              <a:srgbClr val="000000"/>
            </a:outerShdw>
          </a:effectLst>
        </p:spPr>
        <p:txBody>
          <a:bodyPr/>
          <a:lstStyle>
            <a:lvl1pPr>
              <a:defRPr sz="46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17513" y="1630363"/>
            <a:ext cx="8308975" cy="609600"/>
          </a:xfrm>
          <a:effectLst>
            <a:outerShdw dist="17961" dir="2700000" algn="ctr" rotWithShape="0">
              <a:srgbClr val="000000"/>
            </a:outerShdw>
          </a:effectLst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>
          <a:effectLst>
            <a:outerShdw dist="17961" dir="2700000" algn="ctr" rotWithShape="0">
              <a:srgbClr val="000000"/>
            </a:outerShdw>
          </a:effectLst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>
          <a:effectLst>
            <a:outerShdw dist="17961" dir="2700000" algn="ctr" rotWithShape="0">
              <a:srgbClr val="000000"/>
            </a:outerShdw>
          </a:effectLst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>
          <a:effectLst>
            <a:outerShdw dist="17961" dir="2700000" algn="ctr" rotWithShape="0">
              <a:srgbClr val="000000"/>
            </a:outerShdw>
          </a:effectLst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8EC96CF-7BCF-4996-9885-8A4714B68C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4660A0-F233-4D1F-83AE-8EF12E5E54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04800"/>
            <a:ext cx="2057400" cy="58213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213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879B51-BDE1-4210-870A-86BDACCD81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78E58E-A74F-4D14-AEED-C37E4442B3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312B7F-78EF-45FC-B27E-32D0A6858E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977A1B-0E4B-4EFA-9C4A-72AAFC642E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5E02A1-A81A-4B22-924D-61C377237B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9F76C-00F6-45A7-8D0E-7262AD11A5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469C91-49B7-4E3A-AF1C-F8DB97279E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9DD394-832B-497C-83FD-B8D59349DC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4884BD-62A1-4607-9079-A89A84202E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04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22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1C0240C-0A53-4AB3-82A6-DAADBB869A9D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jpeg"/><Relationship Id="rId5" Type="http://schemas.openxmlformats.org/officeDocument/2006/relationships/image" Target="../media/image6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Ready or Not?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17513" y="1630362"/>
            <a:ext cx="8345487" cy="1265238"/>
          </a:xfrm>
        </p:spPr>
        <p:txBody>
          <a:bodyPr/>
          <a:lstStyle/>
          <a:p>
            <a:r>
              <a:rPr lang="en-US" sz="3200" b="1" i="1" dirty="0" smtClean="0">
                <a:solidFill>
                  <a:srgbClr val="FF0000"/>
                </a:solidFill>
              </a:rPr>
              <a:t>Counseling on Physical Activity when participants are ready and when they’re not.</a:t>
            </a:r>
            <a:endParaRPr lang="en-US" sz="32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Ready or Not?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3"/>
          </p:nvPr>
        </p:nvSpPr>
        <p:spPr>
          <a:xfrm>
            <a:off x="2819400" y="1600200"/>
            <a:ext cx="6324600" cy="914400"/>
          </a:xfrm>
        </p:spPr>
        <p:txBody>
          <a:bodyPr/>
          <a:lstStyle/>
          <a:p>
            <a:pPr algn="ctr"/>
            <a:r>
              <a:rPr lang="en-US" sz="3200" dirty="0" smtClean="0">
                <a:solidFill>
                  <a:srgbClr val="FFC000"/>
                </a:solidFill>
              </a:rPr>
              <a:t>Do you think his parents are :</a:t>
            </a:r>
            <a:endParaRPr lang="en-US" sz="3200" dirty="0">
              <a:solidFill>
                <a:srgbClr val="FFC000"/>
              </a:solidFill>
            </a:endParaRPr>
          </a:p>
        </p:txBody>
      </p:sp>
      <p:sp>
        <p:nvSpPr>
          <p:cNvPr id="25" name="Content Placeholder 24"/>
          <p:cNvSpPr>
            <a:spLocks noGrp="1"/>
          </p:cNvSpPr>
          <p:nvPr>
            <p:ph sz="quarter" idx="4"/>
          </p:nvPr>
        </p:nvSpPr>
        <p:spPr>
          <a:xfrm>
            <a:off x="3276600" y="2667000"/>
            <a:ext cx="5562600" cy="3505200"/>
          </a:xfrm>
        </p:spPr>
        <p:txBody>
          <a:bodyPr/>
          <a:lstStyle/>
          <a:p>
            <a:pPr algn="ctr"/>
            <a:r>
              <a:rPr lang="en-US" sz="5400" dirty="0" smtClean="0"/>
              <a:t>Ready? </a:t>
            </a:r>
          </a:p>
          <a:p>
            <a:pPr algn="ctr"/>
            <a:r>
              <a:rPr lang="en-US" sz="5400" dirty="0" smtClean="0"/>
              <a:t>Unsure?</a:t>
            </a:r>
          </a:p>
          <a:p>
            <a:pPr algn="ctr"/>
            <a:r>
              <a:rPr lang="en-US" sz="5400" dirty="0" smtClean="0"/>
              <a:t>Not Ready ?</a:t>
            </a:r>
          </a:p>
          <a:p>
            <a:pPr algn="ctr">
              <a:buNone/>
            </a:pPr>
            <a:endParaRPr lang="en-US" sz="5400" dirty="0"/>
          </a:p>
        </p:txBody>
      </p:sp>
      <p:pic>
        <p:nvPicPr>
          <p:cNvPr id="8209" name="Picture 17" descr="C:\Users\mtompkinsdavis\AppData\Local\Microsoft\Windows\Temporary Internet Files\Content.IE5\GN6HQLKF\MP90020202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09800"/>
            <a:ext cx="2426208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Ready or Not?</a:t>
            </a:r>
            <a:endParaRPr lang="en-US" dirty="0"/>
          </a:p>
        </p:txBody>
      </p:sp>
      <p:sp>
        <p:nvSpPr>
          <p:cNvPr id="25" name="Content Placeholder 24"/>
          <p:cNvSpPr>
            <a:spLocks noGrp="1"/>
          </p:cNvSpPr>
          <p:nvPr>
            <p:ph sz="quarter" idx="4"/>
          </p:nvPr>
        </p:nvSpPr>
        <p:spPr>
          <a:xfrm>
            <a:off x="3276600" y="2286000"/>
            <a:ext cx="5562600" cy="3505200"/>
          </a:xfrm>
        </p:spPr>
        <p:txBody>
          <a:bodyPr/>
          <a:lstStyle/>
          <a:p>
            <a:pPr algn="ctr">
              <a:buNone/>
            </a:pPr>
            <a:r>
              <a:rPr lang="en-US" sz="9600" dirty="0" smtClean="0">
                <a:solidFill>
                  <a:srgbClr val="FF0000"/>
                </a:solidFill>
              </a:rPr>
              <a:t>Not Ready!</a:t>
            </a:r>
          </a:p>
          <a:p>
            <a:pPr algn="ctr">
              <a:buNone/>
            </a:pPr>
            <a:endParaRPr lang="en-US" sz="5400" dirty="0"/>
          </a:p>
        </p:txBody>
      </p:sp>
      <p:pic>
        <p:nvPicPr>
          <p:cNvPr id="8209" name="Picture 17" descr="C:\Users\mtompkinsdavis\AppData\Local\Microsoft\Windows\Temporary Internet Files\Content.IE5\GN6HQLKF\MP90020202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09800"/>
            <a:ext cx="2426208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Readiness for Change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quarter" idx="4"/>
          </p:nvPr>
        </p:nvGraphicFramePr>
        <p:xfrm>
          <a:off x="228600" y="2514600"/>
          <a:ext cx="7162800" cy="2362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631"/>
                <a:gridCol w="5181169"/>
              </a:tblGrid>
              <a:tr h="761028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FF0000"/>
                          </a:solidFill>
                        </a:rPr>
                        <a:t>If they are…</a:t>
                      </a:r>
                      <a:endParaRPr 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Our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goal is to…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</a:tr>
              <a:tr h="1601172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Not Ready </a:t>
                      </a:r>
                      <a:endParaRPr 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Raise Awareness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8209" name="Picture 17" descr="C:\Users\mtompkinsdavis\AppData\Local\Microsoft\Windows\Temporary Internet Files\Content.IE5\GN6HQLKF\MP900202026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0" y="2743200"/>
            <a:ext cx="1143000" cy="1981200"/>
          </a:xfrm>
          <a:prstGeom prst="rect">
            <a:avLst/>
          </a:prstGeom>
          <a:noFill/>
        </p:spPr>
      </p:pic>
      <p:pic>
        <p:nvPicPr>
          <p:cNvPr id="57346" name="Picture 2" descr="C:\Users\mtompkinsdavis\AppData\Local\Microsoft\Windows\Temporary Internet Files\Content.IE5\I3GA890G\MP900407174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228600"/>
            <a:ext cx="1142999" cy="142909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PROBING &amp; RESOURCES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8209" name="Picture 17" descr="C:\Users\mtompkinsdavis\AppData\Local\Microsoft\Windows\Temporary Internet Files\Content.IE5\GN6HQLKF\MP900202026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28600"/>
            <a:ext cx="960373" cy="1447799"/>
          </a:xfrm>
          <a:prstGeom prst="rect">
            <a:avLst/>
          </a:prstGeom>
          <a:noFill/>
        </p:spPr>
      </p:pic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0" y="1752600"/>
            <a:ext cx="8382000" cy="4332288"/>
          </a:xfrm>
        </p:spPr>
        <p:txBody>
          <a:bodyPr/>
          <a:lstStyle/>
          <a:p>
            <a:pPr>
              <a:buNone/>
            </a:pPr>
            <a:r>
              <a:rPr lang="en-US" sz="2600" dirty="0" smtClean="0">
                <a:solidFill>
                  <a:srgbClr val="92D050"/>
                </a:solidFill>
                <a:latin typeface="+mn-lt"/>
              </a:rPr>
              <a:t>Probe(s)</a:t>
            </a:r>
          </a:p>
          <a:p>
            <a:pPr>
              <a:buBlip>
                <a:blip r:embed="rId4"/>
              </a:buBlip>
            </a:pPr>
            <a:r>
              <a:rPr lang="en-US" sz="2600" dirty="0" smtClean="0">
                <a:solidFill>
                  <a:schemeClr val="tx1"/>
                </a:solidFill>
                <a:latin typeface="+mn-lt"/>
              </a:rPr>
              <a:t>I </a:t>
            </a:r>
            <a:r>
              <a:rPr lang="en-US" sz="2600" dirty="0">
                <a:solidFill>
                  <a:schemeClr val="tx1"/>
                </a:solidFill>
                <a:latin typeface="+mn-lt"/>
              </a:rPr>
              <a:t>can see you are satisfied with the </a:t>
            </a:r>
            <a:r>
              <a:rPr lang="en-US" sz="2600" dirty="0" smtClean="0">
                <a:solidFill>
                  <a:schemeClr val="tx1"/>
                </a:solidFill>
                <a:latin typeface="+mn-lt"/>
              </a:rPr>
              <a:t>way Gregory </a:t>
            </a:r>
            <a:r>
              <a:rPr lang="en-US" sz="2600" dirty="0">
                <a:solidFill>
                  <a:schemeClr val="tx1"/>
                </a:solidFill>
                <a:latin typeface="+mn-lt"/>
              </a:rPr>
              <a:t>is growing. According to his WIC growth chart he is at the 90</a:t>
            </a:r>
            <a:r>
              <a:rPr lang="en-US" sz="2600" baseline="30000" dirty="0">
                <a:solidFill>
                  <a:schemeClr val="tx1"/>
                </a:solidFill>
                <a:latin typeface="+mn-lt"/>
              </a:rPr>
              <a:t>th</a:t>
            </a:r>
            <a:r>
              <a:rPr lang="en-US" sz="2600" dirty="0">
                <a:solidFill>
                  <a:schemeClr val="tx1"/>
                </a:solidFill>
                <a:latin typeface="+mn-lt"/>
              </a:rPr>
              <a:t> percentile – when you hear 90th percentile what does that number mean to you</a:t>
            </a:r>
            <a:r>
              <a:rPr lang="en-US" sz="2600" dirty="0" smtClean="0">
                <a:solidFill>
                  <a:schemeClr val="tx1"/>
                </a:solidFill>
                <a:latin typeface="+mn-lt"/>
              </a:rPr>
              <a:t>? You stated earlier </a:t>
            </a:r>
            <a:r>
              <a:rPr lang="en-US" sz="2600" dirty="0" smtClean="0"/>
              <a:t>that Gregory engages in no active play?-can you tell me more about what he is doing?</a:t>
            </a:r>
          </a:p>
          <a:p>
            <a:pPr>
              <a:buNone/>
            </a:pPr>
            <a:endParaRPr lang="en-US" sz="900" dirty="0" smtClean="0">
              <a:solidFill>
                <a:srgbClr val="92D050"/>
              </a:solidFill>
            </a:endParaRPr>
          </a:p>
          <a:p>
            <a:pPr>
              <a:buNone/>
            </a:pPr>
            <a:r>
              <a:rPr lang="en-US" sz="2600" dirty="0" smtClean="0">
                <a:solidFill>
                  <a:srgbClr val="92D050"/>
                </a:solidFill>
              </a:rPr>
              <a:t>Possible Education Topics to give or discuss:</a:t>
            </a:r>
          </a:p>
          <a:p>
            <a:pPr>
              <a:buBlip>
                <a:blip r:embed="rId4"/>
              </a:buBlip>
            </a:pPr>
            <a:r>
              <a:rPr lang="en-US" sz="2600" baseline="0" dirty="0" smtClean="0">
                <a:solidFill>
                  <a:srgbClr val="92D050"/>
                </a:solidFill>
              </a:rPr>
              <a:t>Copy</a:t>
            </a:r>
            <a:r>
              <a:rPr lang="en-US" sz="2600" dirty="0" smtClean="0">
                <a:solidFill>
                  <a:srgbClr val="92D050"/>
                </a:solidFill>
              </a:rPr>
              <a:t> of growth chart to give to his HCP</a:t>
            </a:r>
          </a:p>
          <a:p>
            <a:pPr>
              <a:buBlip>
                <a:blip r:embed="rId4"/>
              </a:buBlip>
            </a:pPr>
            <a:r>
              <a:rPr lang="en-US" sz="2600" baseline="0" dirty="0" smtClean="0">
                <a:solidFill>
                  <a:srgbClr val="92D050"/>
                </a:solidFill>
              </a:rPr>
              <a:t>Active</a:t>
            </a:r>
            <a:r>
              <a:rPr lang="en-US" sz="2600" dirty="0" smtClean="0">
                <a:solidFill>
                  <a:srgbClr val="92D050"/>
                </a:solidFill>
              </a:rPr>
              <a:t> living for families</a:t>
            </a:r>
          </a:p>
          <a:p>
            <a:pPr>
              <a:buBlip>
                <a:blip r:embed="rId4"/>
              </a:buBlip>
            </a:pPr>
            <a:r>
              <a:rPr lang="en-US" sz="2600" baseline="0" dirty="0" smtClean="0">
                <a:solidFill>
                  <a:srgbClr val="92D050"/>
                </a:solidFill>
              </a:rPr>
              <a:t>Child’s Play</a:t>
            </a:r>
            <a:endParaRPr lang="en-US" baseline="0" dirty="0" smtClean="0">
              <a:solidFill>
                <a:srgbClr val="92D050"/>
              </a:solidFill>
            </a:endParaRPr>
          </a:p>
          <a:p>
            <a:endParaRPr lang="en-US" baseline="0" dirty="0" smtClean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i="1" dirty="0">
                <a:solidFill>
                  <a:srgbClr val="92D050"/>
                </a:solidFill>
              </a:rPr>
              <a:t>Affirm</a:t>
            </a:r>
            <a:r>
              <a:rPr lang="en-US" dirty="0" smtClean="0"/>
              <a:t> and </a:t>
            </a:r>
            <a:r>
              <a:rPr lang="en-US" dirty="0">
                <a:solidFill>
                  <a:srgbClr val="FFC000"/>
                </a:solidFill>
              </a:rPr>
              <a:t>Ask Permission</a:t>
            </a:r>
            <a:r>
              <a:rPr lang="en-US" dirty="0" smtClean="0">
                <a:solidFill>
                  <a:srgbClr val="FFC000"/>
                </a:solidFill>
              </a:rPr>
              <a:t> 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>
          <a:xfrm>
            <a:off x="2514600" y="1905000"/>
            <a:ext cx="6400799" cy="4495799"/>
          </a:xfrm>
        </p:spPr>
        <p:txBody>
          <a:bodyPr/>
          <a:lstStyle/>
          <a:p>
            <a:pPr lvl="0">
              <a:buNone/>
            </a:pPr>
            <a:r>
              <a:rPr lang="en-US" sz="2800" i="1" dirty="0" smtClean="0">
                <a:solidFill>
                  <a:srgbClr val="92D050"/>
                </a:solidFill>
                <a:latin typeface="+mn-lt"/>
                <a:ea typeface="+mn-ea"/>
                <a:cs typeface="+mn-cs"/>
              </a:rPr>
              <a:t>You </a:t>
            </a:r>
            <a:r>
              <a:rPr lang="en-US" sz="2800" i="1" dirty="0">
                <a:solidFill>
                  <a:srgbClr val="92D050"/>
                </a:solidFill>
                <a:latin typeface="+mn-lt"/>
                <a:ea typeface="+mn-ea"/>
                <a:cs typeface="+mn-cs"/>
              </a:rPr>
              <a:t>are doing a great job of </a:t>
            </a:r>
            <a:r>
              <a:rPr lang="en-US" sz="2800" i="1" dirty="0" smtClean="0">
                <a:solidFill>
                  <a:srgbClr val="92D050"/>
                </a:solidFill>
                <a:latin typeface="+mn-lt"/>
                <a:ea typeface="+mn-ea"/>
                <a:cs typeface="+mn-cs"/>
              </a:rPr>
              <a:t>raising Gregory!  </a:t>
            </a:r>
          </a:p>
          <a:p>
            <a:pPr lvl="0">
              <a:buNone/>
            </a:pP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 can give you a copy of Gregory’s growth chart for you give to your HCP to discuss his growth.</a:t>
            </a:r>
          </a:p>
          <a:p>
            <a:pPr>
              <a:buNone/>
            </a:pPr>
            <a:r>
              <a:rPr lang="en-US" dirty="0" smtClean="0">
                <a:solidFill>
                  <a:srgbClr val="FFC000"/>
                </a:solidFill>
              </a:rPr>
              <a:t>Or Would you like to discuss strategies parents have used to determine if their children are moving and playing enough?</a:t>
            </a:r>
          </a:p>
          <a:p>
            <a:pPr>
              <a:buNone/>
            </a:pPr>
            <a:r>
              <a:rPr lang="en-US" dirty="0" smtClean="0">
                <a:solidFill>
                  <a:srgbClr val="FFC000"/>
                </a:solidFill>
              </a:rPr>
              <a:t> </a:t>
            </a:r>
            <a:r>
              <a:rPr lang="en-US" dirty="0" smtClean="0"/>
              <a:t>Let me know if you need any more information on getting your family more active. </a:t>
            </a:r>
            <a:endParaRPr lang="en-US" dirty="0" smtClean="0">
              <a:solidFill>
                <a:srgbClr val="FFC000"/>
              </a:solidFill>
            </a:endParaRPr>
          </a:p>
          <a:p>
            <a:endParaRPr lang="en-US" dirty="0"/>
          </a:p>
        </p:txBody>
      </p:sp>
      <p:pic>
        <p:nvPicPr>
          <p:cNvPr id="8209" name="Picture 17" descr="C:\Users\mtompkinsdavis\AppData\Local\Microsoft\Windows\Temporary Internet Files\Content.IE5\GN6HQLKF\MP900202026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209800"/>
            <a:ext cx="2133600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i="1" dirty="0" smtClean="0">
                <a:solidFill>
                  <a:srgbClr val="92D050"/>
                </a:solidFill>
              </a:rPr>
              <a:t>Closing Affirmation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>
          <a:xfrm>
            <a:off x="2514600" y="1905000"/>
            <a:ext cx="6400799" cy="4495799"/>
          </a:xfrm>
        </p:spPr>
        <p:txBody>
          <a:bodyPr/>
          <a:lstStyle/>
          <a:p>
            <a:pPr lvl="0">
              <a:buNone/>
            </a:pPr>
            <a:r>
              <a:rPr lang="en-US" sz="2800" dirty="0" smtClean="0">
                <a:solidFill>
                  <a:srgbClr val="FFC000"/>
                </a:solidFill>
              </a:rPr>
              <a:t>Thank you for your time today. Gregory is so lucky to have a mom who takes such good care of him.</a:t>
            </a:r>
            <a:r>
              <a:rPr lang="en-US" sz="2800" dirty="0" smtClean="0"/>
              <a:t> Hopefully this referral will help you to locate a childcare for Gregory-let me know how that works out. </a:t>
            </a:r>
          </a:p>
          <a:p>
            <a:pPr lvl="0">
              <a:buNone/>
            </a:pPr>
            <a:endParaRPr lang="en-U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None/>
            </a:pPr>
            <a:r>
              <a:rPr lang="en-U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 you get to a free moment take a look at that handout on </a:t>
            </a:r>
            <a:r>
              <a:rPr lang="en-US" sz="2800" dirty="0" smtClean="0"/>
              <a:t>Child’s play </a:t>
            </a:r>
            <a:r>
              <a:rPr lang="en-U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we can discuss it when you are ready.</a:t>
            </a:r>
            <a:endParaRPr lang="en-US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pic>
        <p:nvPicPr>
          <p:cNvPr id="8209" name="Picture 17" descr="C:\Users\mtompkinsdavis\AppData\Local\Microsoft\Windows\Temporary Internet Files\Content.IE5\GN6HQLKF\MP900202026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209800"/>
            <a:ext cx="2133600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915400" cy="1143000"/>
          </a:xfrm>
        </p:spPr>
        <p:txBody>
          <a:bodyPr/>
          <a:lstStyle/>
          <a:p>
            <a:r>
              <a:rPr lang="en-US" sz="4800" dirty="0" smtClean="0"/>
              <a:t>Reggie’s</a:t>
            </a:r>
            <a:r>
              <a:rPr lang="en-US" dirty="0" smtClean="0"/>
              <a:t>  </a:t>
            </a:r>
            <a:r>
              <a:rPr lang="en-US" u="sng" dirty="0" smtClean="0">
                <a:solidFill>
                  <a:srgbClr val="FFC000"/>
                </a:solidFill>
              </a:rPr>
              <a:t>Background information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25" name="Content Placeholder 24"/>
          <p:cNvSpPr>
            <a:spLocks noGrp="1"/>
          </p:cNvSpPr>
          <p:nvPr>
            <p:ph sz="quarter" idx="4"/>
          </p:nvPr>
        </p:nvSpPr>
        <p:spPr>
          <a:xfrm>
            <a:off x="3200400" y="1752600"/>
            <a:ext cx="5562600" cy="4800600"/>
          </a:xfrm>
        </p:spPr>
        <p:txBody>
          <a:bodyPr/>
          <a:lstStyle/>
          <a:p>
            <a:pPr algn="ctr">
              <a:buNone/>
            </a:pPr>
            <a:r>
              <a:rPr lang="en-US" b="1" dirty="0" smtClean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Nutrition </a:t>
            </a:r>
            <a:r>
              <a:rPr lang="en-US" b="1" dirty="0" err="1">
                <a:solidFill>
                  <a:srgbClr val="FFC000"/>
                </a:solidFill>
                <a:latin typeface="+mn-lt"/>
                <a:ea typeface="+mn-ea"/>
                <a:cs typeface="+mn-cs"/>
              </a:rPr>
              <a:t>hx</a:t>
            </a:r>
            <a:r>
              <a:rPr lang="en-US" b="1" dirty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 indicates:</a:t>
            </a:r>
            <a:endParaRPr lang="en-US" dirty="0">
              <a:solidFill>
                <a:srgbClr val="FFC000"/>
              </a:solidFill>
              <a:latin typeface="+mn-lt"/>
              <a:ea typeface="+mn-ea"/>
              <a:cs typeface="+mn-cs"/>
            </a:endParaRPr>
          </a:p>
          <a:p>
            <a:pPr lvl="0">
              <a:buBlip>
                <a:blip r:embed="rId2"/>
              </a:buBlip>
            </a:pP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 medical conditions </a:t>
            </a:r>
          </a:p>
          <a:p>
            <a:pPr lvl="0">
              <a:buBlip>
                <a:blip r:embed="rId2"/>
              </a:buBlip>
            </a:pP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Reggie gets </a:t>
            </a:r>
            <a:r>
              <a:rPr lang="en-US" dirty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15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minutes of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play here &amp; there.</a:t>
            </a:r>
            <a:endParaRPr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Blip>
                <a:blip r:embed="rId2"/>
              </a:buBlip>
            </a:pP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 is in the </a:t>
            </a:r>
            <a:r>
              <a:rPr lang="en-US" dirty="0" smtClean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95</a:t>
            </a:r>
            <a:r>
              <a:rPr lang="en-US" baseline="30000" dirty="0" smtClean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th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percentile for all areas</a:t>
            </a:r>
          </a:p>
          <a:p>
            <a:pPr>
              <a:buBlip>
                <a:blip r:embed="rId2"/>
              </a:buBlip>
            </a:pPr>
            <a:r>
              <a:rPr lang="en-US" dirty="0" smtClean="0"/>
              <a:t>Mom’s friend says trying to exercise with her children requires </a:t>
            </a:r>
            <a:r>
              <a:rPr lang="en-US" dirty="0" smtClean="0">
                <a:solidFill>
                  <a:srgbClr val="FF0000"/>
                </a:solidFill>
              </a:rPr>
              <a:t>too much </a:t>
            </a:r>
            <a:r>
              <a:rPr lang="en-US" dirty="0" smtClean="0"/>
              <a:t>work. But she has another friend who takes her kids to the pool </a:t>
            </a:r>
            <a:r>
              <a:rPr lang="en-US" dirty="0" smtClean="0">
                <a:solidFill>
                  <a:srgbClr val="92D050"/>
                </a:solidFill>
              </a:rPr>
              <a:t>everyday to swim.</a:t>
            </a:r>
          </a:p>
          <a:p>
            <a:pPr>
              <a:buBlip>
                <a:blip r:embed="rId2"/>
              </a:buBlip>
            </a:pP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three.</a:t>
            </a:r>
            <a:endParaRPr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endParaRPr lang="en-US" sz="5400" dirty="0"/>
          </a:p>
        </p:txBody>
      </p:sp>
      <p:pic>
        <p:nvPicPr>
          <p:cNvPr id="6" name="Picture 9" descr="C:\Users\mtompkinsdavis\AppData\Local\Microsoft\Windows\Temporary Internet Files\Content.IE5\1B411POK\MP900202022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86000"/>
            <a:ext cx="2444496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Ready or Not?</a:t>
            </a:r>
            <a:endParaRPr lang="en-US" dirty="0"/>
          </a:p>
        </p:txBody>
      </p:sp>
      <p:sp>
        <p:nvSpPr>
          <p:cNvPr id="25" name="Content Placeholder 24"/>
          <p:cNvSpPr>
            <a:spLocks noGrp="1"/>
          </p:cNvSpPr>
          <p:nvPr>
            <p:ph sz="quarter" idx="4"/>
          </p:nvPr>
        </p:nvSpPr>
        <p:spPr>
          <a:xfrm>
            <a:off x="152400" y="1676400"/>
            <a:ext cx="5791200" cy="4953000"/>
          </a:xfrm>
        </p:spPr>
        <p:txBody>
          <a:bodyPr/>
          <a:lstStyle/>
          <a:p>
            <a:pPr>
              <a:buNone/>
            </a:pPr>
            <a:r>
              <a:rPr lang="en-US" sz="3200" dirty="0" smtClean="0"/>
              <a:t>If you hear… Mom states she has a friend who has tried exercise with her kids and it requires too much work and then she has another friend who takes her kids to the pool everyday to swim? </a:t>
            </a:r>
          </a:p>
          <a:p>
            <a:pPr>
              <a:buNone/>
            </a:pPr>
            <a:r>
              <a:rPr lang="en-US" sz="3200" dirty="0" smtClean="0"/>
              <a:t>If you see…Reggie is in the 95</a:t>
            </a:r>
            <a:r>
              <a:rPr lang="en-US" sz="3200" baseline="30000" dirty="0" smtClean="0"/>
              <a:t>th</a:t>
            </a:r>
            <a:r>
              <a:rPr lang="en-US" sz="3200" dirty="0" smtClean="0"/>
              <a:t> percentile for his ht/wt.</a:t>
            </a:r>
          </a:p>
          <a:p>
            <a:pPr algn="ctr">
              <a:buNone/>
            </a:pPr>
            <a:endParaRPr lang="en-US" sz="5400" dirty="0"/>
          </a:p>
        </p:txBody>
      </p:sp>
      <p:pic>
        <p:nvPicPr>
          <p:cNvPr id="6" name="Picture 9" descr="C:\Users\mtompkinsdavis\AppData\Local\Microsoft\Windows\Temporary Internet Files\Content.IE5\1B411POK\MP90020202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2133600"/>
            <a:ext cx="2596896" cy="388563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Ready or Not?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3"/>
          </p:nvPr>
        </p:nvSpPr>
        <p:spPr>
          <a:xfrm>
            <a:off x="0" y="1828800"/>
            <a:ext cx="6172200" cy="639762"/>
          </a:xfrm>
        </p:spPr>
        <p:txBody>
          <a:bodyPr/>
          <a:lstStyle/>
          <a:p>
            <a:pPr algn="ctr"/>
            <a:r>
              <a:rPr lang="en-US" sz="3200" dirty="0" smtClean="0">
                <a:solidFill>
                  <a:srgbClr val="FFC000"/>
                </a:solidFill>
              </a:rPr>
              <a:t>Do you think his parents are :</a:t>
            </a:r>
            <a:endParaRPr lang="en-US" sz="3200" dirty="0">
              <a:solidFill>
                <a:srgbClr val="FFC000"/>
              </a:solidFill>
            </a:endParaRPr>
          </a:p>
        </p:txBody>
      </p:sp>
      <p:sp>
        <p:nvSpPr>
          <p:cNvPr id="25" name="Content Placeholder 24"/>
          <p:cNvSpPr>
            <a:spLocks noGrp="1"/>
          </p:cNvSpPr>
          <p:nvPr>
            <p:ph sz="quarter" idx="4"/>
          </p:nvPr>
        </p:nvSpPr>
        <p:spPr>
          <a:xfrm>
            <a:off x="381000" y="2667000"/>
            <a:ext cx="4419600" cy="3505200"/>
          </a:xfrm>
        </p:spPr>
        <p:txBody>
          <a:bodyPr/>
          <a:lstStyle/>
          <a:p>
            <a:pPr algn="ctr"/>
            <a:r>
              <a:rPr lang="en-US" sz="5400" dirty="0" smtClean="0"/>
              <a:t>Ready? </a:t>
            </a:r>
          </a:p>
          <a:p>
            <a:pPr algn="ctr"/>
            <a:r>
              <a:rPr lang="en-US" sz="5400" dirty="0" smtClean="0"/>
              <a:t>Unsure?</a:t>
            </a:r>
          </a:p>
          <a:p>
            <a:pPr algn="ctr"/>
            <a:r>
              <a:rPr lang="en-US" sz="5400" dirty="0" smtClean="0"/>
              <a:t>Not Ready?</a:t>
            </a:r>
          </a:p>
          <a:p>
            <a:pPr algn="ctr">
              <a:buNone/>
            </a:pPr>
            <a:endParaRPr lang="en-US" sz="5400" dirty="0"/>
          </a:p>
        </p:txBody>
      </p:sp>
      <p:pic>
        <p:nvPicPr>
          <p:cNvPr id="7" name="Picture 9" descr="C:\Users\mtompkinsdavis\AppData\Local\Microsoft\Windows\Temporary Internet Files\Content.IE5\1B411POK\MP90020202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2362200"/>
            <a:ext cx="2444496" cy="36576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Ready or Not?</a:t>
            </a:r>
            <a:endParaRPr lang="en-US" dirty="0"/>
          </a:p>
        </p:txBody>
      </p:sp>
      <p:sp>
        <p:nvSpPr>
          <p:cNvPr id="25" name="Content Placeholder 24"/>
          <p:cNvSpPr>
            <a:spLocks noGrp="1"/>
          </p:cNvSpPr>
          <p:nvPr>
            <p:ph sz="quarter" idx="4"/>
          </p:nvPr>
        </p:nvSpPr>
        <p:spPr>
          <a:xfrm>
            <a:off x="381000" y="2667000"/>
            <a:ext cx="4876800" cy="3505200"/>
          </a:xfrm>
        </p:spPr>
        <p:txBody>
          <a:bodyPr/>
          <a:lstStyle/>
          <a:p>
            <a:pPr algn="ctr">
              <a:buNone/>
            </a:pPr>
            <a:endParaRPr lang="en-US" sz="2000" dirty="0" smtClean="0">
              <a:solidFill>
                <a:srgbClr val="FFFF00"/>
              </a:solidFill>
            </a:endParaRPr>
          </a:p>
          <a:p>
            <a:pPr algn="ctr">
              <a:buNone/>
            </a:pPr>
            <a:r>
              <a:rPr lang="en-US" sz="9600" dirty="0" smtClean="0">
                <a:solidFill>
                  <a:srgbClr val="FFC000"/>
                </a:solidFill>
              </a:rPr>
              <a:t>Unsure!</a:t>
            </a:r>
          </a:p>
          <a:p>
            <a:pPr algn="ctr">
              <a:buNone/>
            </a:pPr>
            <a:endParaRPr lang="en-US" sz="5400" dirty="0"/>
          </a:p>
        </p:txBody>
      </p:sp>
      <p:pic>
        <p:nvPicPr>
          <p:cNvPr id="7" name="Picture 9" descr="C:\Users\mtompkinsdavis\AppData\Local\Microsoft\Windows\Temporary Internet Files\Content.IE5\1B411POK\MP90020202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2362200"/>
            <a:ext cx="2444496" cy="36576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Counseling on Physical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276600"/>
          </a:xfrm>
        </p:spPr>
        <p:txBody>
          <a:bodyPr/>
          <a:lstStyle/>
          <a:p>
            <a:pPr algn="ctr">
              <a:buNone/>
            </a:pPr>
            <a:r>
              <a:rPr lang="en-US" sz="4800" dirty="0" smtClean="0">
                <a:solidFill>
                  <a:srgbClr val="FFC000"/>
                </a:solidFill>
              </a:rPr>
              <a:t>Physical inactivity </a:t>
            </a:r>
            <a:r>
              <a:rPr lang="en-US" dirty="0" smtClean="0"/>
              <a:t>is a major contributor to the  growing “</a:t>
            </a:r>
            <a:r>
              <a:rPr lang="en-US" sz="4000" dirty="0" smtClean="0">
                <a:solidFill>
                  <a:srgbClr val="FFC000"/>
                </a:solidFill>
              </a:rPr>
              <a:t>obesity  epidemic</a:t>
            </a:r>
            <a:r>
              <a:rPr lang="en-US" dirty="0" smtClean="0"/>
              <a:t>” and many other health problems.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Readiness for Change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quarter" idx="4"/>
          </p:nvPr>
        </p:nvGraphicFramePr>
        <p:xfrm>
          <a:off x="381000" y="3200400"/>
          <a:ext cx="7162800" cy="20395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631"/>
                <a:gridCol w="5181169"/>
              </a:tblGrid>
              <a:tr h="515534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FF0000"/>
                          </a:solidFill>
                        </a:rPr>
                        <a:t>If they are…</a:t>
                      </a:r>
                      <a:endParaRPr 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Our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goal is to…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</a:tr>
              <a:tr h="152400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C000"/>
                          </a:solidFill>
                        </a:rPr>
                        <a:t>Unsure</a:t>
                      </a:r>
                      <a:endParaRPr lang="en-US" sz="28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FFC000"/>
                          </a:solidFill>
                        </a:rPr>
                        <a:t>Raise Awareness and identify  barriers to change</a:t>
                      </a:r>
                    </a:p>
                  </a:txBody>
                  <a:tcPr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7346" name="Picture 2" descr="C:\Users\mtompkinsdavis\AppData\Local\Microsoft\Windows\Temporary Internet Files\Content.IE5\I3GA890G\MP900407174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8600"/>
            <a:ext cx="1142999" cy="1429097"/>
          </a:xfrm>
          <a:prstGeom prst="rect">
            <a:avLst/>
          </a:prstGeom>
          <a:noFill/>
        </p:spPr>
      </p:pic>
      <p:pic>
        <p:nvPicPr>
          <p:cNvPr id="10" name="Picture 9" descr="C:\Users\mtompkinsdavis\AppData\Local\Microsoft\Windows\Temporary Internet Files\Content.IE5\1B411POK\MP900202022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0" y="3200400"/>
            <a:ext cx="1295400" cy="20574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PROBING &amp; RESOURCES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0" y="1752600"/>
            <a:ext cx="8382000" cy="4332288"/>
          </a:xfrm>
        </p:spPr>
        <p:txBody>
          <a:bodyPr/>
          <a:lstStyle/>
          <a:p>
            <a:pPr>
              <a:buNone/>
            </a:pPr>
            <a:r>
              <a:rPr lang="en-US" sz="2600" dirty="0" smtClean="0">
                <a:solidFill>
                  <a:schemeClr val="tx1"/>
                </a:solidFill>
                <a:latin typeface="+mn-lt"/>
              </a:rPr>
              <a:t>Probe</a:t>
            </a:r>
          </a:p>
          <a:p>
            <a:pPr>
              <a:buNone/>
            </a:pPr>
            <a:r>
              <a:rPr lang="en-US" dirty="0" smtClean="0"/>
              <a:t>You said Reggie is active for 15 minutes here &amp; there during the week- could you tell me more about what he is doing on those days, or </a:t>
            </a:r>
            <a:r>
              <a:rPr lang="en-US" sz="2400" dirty="0" smtClean="0"/>
              <a:t>That’s good that he likes to play so </a:t>
            </a:r>
            <a:r>
              <a:rPr lang="en-US" sz="2400" b="1" dirty="0" smtClean="0"/>
              <a:t>What does Reggie do for fun?</a:t>
            </a:r>
            <a:r>
              <a:rPr lang="en-US" sz="2400" dirty="0" smtClean="0"/>
              <a:t> To keep physically active?</a:t>
            </a:r>
          </a:p>
          <a:p>
            <a:pPr>
              <a:buNone/>
            </a:pPr>
            <a:endParaRPr lang="en-US" sz="1400" dirty="0" smtClean="0"/>
          </a:p>
          <a:p>
            <a:endParaRPr lang="en-US" sz="800" baseline="0" dirty="0" smtClean="0"/>
          </a:p>
          <a:p>
            <a:pPr>
              <a:buNone/>
            </a:pPr>
            <a:r>
              <a:rPr lang="en-US" sz="2600" dirty="0" smtClean="0">
                <a:solidFill>
                  <a:srgbClr val="92D050"/>
                </a:solidFill>
              </a:rPr>
              <a:t>Possible Education Topics to give or discuss:</a:t>
            </a:r>
          </a:p>
          <a:p>
            <a:pPr>
              <a:buBlip>
                <a:blip r:embed="rId3"/>
              </a:buBlip>
            </a:pPr>
            <a:r>
              <a:rPr lang="en-US" sz="2600" baseline="0" dirty="0" smtClean="0">
                <a:solidFill>
                  <a:srgbClr val="92D050"/>
                </a:solidFill>
              </a:rPr>
              <a:t>Copy</a:t>
            </a:r>
            <a:r>
              <a:rPr lang="en-US" sz="2600" dirty="0" smtClean="0">
                <a:solidFill>
                  <a:srgbClr val="92D050"/>
                </a:solidFill>
              </a:rPr>
              <a:t> of growth chart to give to his HCP</a:t>
            </a:r>
          </a:p>
          <a:p>
            <a:pPr>
              <a:buBlip>
                <a:blip r:embed="rId3"/>
              </a:buBlip>
            </a:pPr>
            <a:r>
              <a:rPr lang="en-US" sz="2600" baseline="0" dirty="0" smtClean="0">
                <a:solidFill>
                  <a:srgbClr val="92D050"/>
                </a:solidFill>
              </a:rPr>
              <a:t>Active</a:t>
            </a:r>
            <a:r>
              <a:rPr lang="en-US" sz="2600" dirty="0" smtClean="0">
                <a:solidFill>
                  <a:srgbClr val="92D050"/>
                </a:solidFill>
              </a:rPr>
              <a:t> living for families</a:t>
            </a:r>
          </a:p>
          <a:p>
            <a:pPr>
              <a:buBlip>
                <a:blip r:embed="rId3"/>
              </a:buBlip>
            </a:pPr>
            <a:r>
              <a:rPr lang="en-US" sz="2600" baseline="0" dirty="0" smtClean="0">
                <a:solidFill>
                  <a:srgbClr val="92D050"/>
                </a:solidFill>
              </a:rPr>
              <a:t>Child’s Play</a:t>
            </a:r>
            <a:endParaRPr lang="en-US" baseline="0" dirty="0" smtClean="0">
              <a:solidFill>
                <a:srgbClr val="92D050"/>
              </a:solidFill>
            </a:endParaRPr>
          </a:p>
          <a:p>
            <a:endParaRPr lang="en-US" baseline="0" dirty="0" smtClean="0">
              <a:solidFill>
                <a:srgbClr val="92D050"/>
              </a:solidFill>
            </a:endParaRPr>
          </a:p>
        </p:txBody>
      </p:sp>
      <p:pic>
        <p:nvPicPr>
          <p:cNvPr id="6" name="Picture 9" descr="C:\Users\mtompkinsdavis\AppData\Local\Microsoft\Windows\Temporary Internet Files\Content.IE5\1B411POK\MP900202022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52401"/>
            <a:ext cx="990600" cy="148219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915400" cy="1143000"/>
          </a:xfrm>
        </p:spPr>
        <p:txBody>
          <a:bodyPr/>
          <a:lstStyle/>
          <a:p>
            <a:r>
              <a:rPr lang="en-US" sz="6000" i="1" dirty="0" smtClean="0">
                <a:solidFill>
                  <a:srgbClr val="92D050"/>
                </a:solidFill>
              </a:rPr>
              <a:t>Affirm</a:t>
            </a:r>
            <a:r>
              <a:rPr lang="en-US" sz="4800" dirty="0" smtClean="0"/>
              <a:t> and </a:t>
            </a:r>
            <a:r>
              <a:rPr lang="en-US" sz="4800" dirty="0" smtClean="0">
                <a:solidFill>
                  <a:srgbClr val="FFC000"/>
                </a:solidFill>
              </a:rPr>
              <a:t>Ask Permission 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25" name="Content Placeholder 24"/>
          <p:cNvSpPr>
            <a:spLocks noGrp="1"/>
          </p:cNvSpPr>
          <p:nvPr>
            <p:ph sz="quarter" idx="4"/>
          </p:nvPr>
        </p:nvSpPr>
        <p:spPr>
          <a:xfrm>
            <a:off x="3200400" y="2362200"/>
            <a:ext cx="5562600" cy="3962400"/>
          </a:xfrm>
        </p:spPr>
        <p:txBody>
          <a:bodyPr/>
          <a:lstStyle/>
          <a:p>
            <a:pPr lvl="0">
              <a:buNone/>
            </a:pP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 can see you are trying to keep him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moving. </a:t>
            </a:r>
          </a:p>
          <a:p>
            <a:pPr lvl="0">
              <a:buNone/>
            </a:pP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Tell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 what he CAN do now, and, if you'd like, we can discuss some ideas about how you can help him do just a little more to get more active without being (hurt, embarrassed, exhausted-whatever seems appropriate). </a:t>
            </a:r>
            <a:endParaRPr lang="en-US" sz="5400" dirty="0"/>
          </a:p>
        </p:txBody>
      </p:sp>
      <p:pic>
        <p:nvPicPr>
          <p:cNvPr id="6" name="Picture 9" descr="C:\Users\mtompkinsdavis\AppData\Local\Microsoft\Windows\Temporary Internet Files\Content.IE5\1B411POK\MP90020202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362200"/>
            <a:ext cx="2667000" cy="39905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i="1" dirty="0" smtClean="0">
                <a:solidFill>
                  <a:srgbClr val="92D050"/>
                </a:solidFill>
              </a:rPr>
              <a:t>Closing Affirmation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>
          <a:xfrm>
            <a:off x="2514600" y="2057400"/>
            <a:ext cx="6400799" cy="4495799"/>
          </a:xfrm>
        </p:spPr>
        <p:txBody>
          <a:bodyPr/>
          <a:lstStyle/>
          <a:p>
            <a:pPr lvl="0">
              <a:buNone/>
            </a:pPr>
            <a:endParaRPr lang="en-US" dirty="0" smtClean="0">
              <a:solidFill>
                <a:srgbClr val="FFC000"/>
              </a:solidFill>
            </a:endParaRPr>
          </a:p>
          <a:p>
            <a:pPr lvl="0">
              <a:buNone/>
            </a:pPr>
            <a:r>
              <a:rPr lang="en-US" sz="2800" dirty="0" smtClean="0"/>
              <a:t>   I appreciate you coming in today.</a:t>
            </a:r>
          </a:p>
          <a:p>
            <a:pPr lvl="0">
              <a:buNone/>
            </a:pPr>
            <a:endParaRPr lang="en-US" sz="2800" dirty="0" smtClean="0"/>
          </a:p>
          <a:p>
            <a:pPr lvl="0">
              <a:buNone/>
            </a:pPr>
            <a:r>
              <a:rPr lang="en-US" sz="2800" dirty="0" smtClean="0"/>
              <a:t>    Here is the referral for a nearby community center, they offer play activities for children Reggie’s age -let me know how that works out. </a:t>
            </a:r>
          </a:p>
          <a:p>
            <a:endParaRPr lang="en-US" dirty="0"/>
          </a:p>
        </p:txBody>
      </p:sp>
      <p:pic>
        <p:nvPicPr>
          <p:cNvPr id="5" name="Picture 9" descr="C:\Users\mtompkinsdavis\AppData\Local\Microsoft\Windows\Temporary Internet Files\Content.IE5\1B411POK\MP900202022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514600"/>
            <a:ext cx="2444496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915400" cy="1143000"/>
          </a:xfrm>
        </p:spPr>
        <p:txBody>
          <a:bodyPr/>
          <a:lstStyle/>
          <a:p>
            <a:r>
              <a:rPr lang="en-US" sz="4800" dirty="0" smtClean="0"/>
              <a:t>Craig’s</a:t>
            </a:r>
            <a:r>
              <a:rPr lang="en-US" dirty="0" smtClean="0"/>
              <a:t>  </a:t>
            </a:r>
            <a:r>
              <a:rPr lang="en-US" u="sng" dirty="0" smtClean="0">
                <a:solidFill>
                  <a:srgbClr val="00B050"/>
                </a:solidFill>
              </a:rPr>
              <a:t>Background information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5" name="Content Placeholder 24"/>
          <p:cNvSpPr>
            <a:spLocks noGrp="1"/>
          </p:cNvSpPr>
          <p:nvPr>
            <p:ph sz="quarter" idx="4"/>
          </p:nvPr>
        </p:nvSpPr>
        <p:spPr>
          <a:xfrm>
            <a:off x="3124200" y="1676400"/>
            <a:ext cx="5562600" cy="4800600"/>
          </a:xfrm>
        </p:spPr>
        <p:txBody>
          <a:bodyPr/>
          <a:lstStyle/>
          <a:p>
            <a:pPr algn="ctr">
              <a:buNone/>
            </a:pPr>
            <a:r>
              <a:rPr lang="en-US" b="1" dirty="0" smtClean="0">
                <a:solidFill>
                  <a:srgbClr val="00B050"/>
                </a:solidFill>
                <a:latin typeface="+mn-lt"/>
                <a:ea typeface="+mn-ea"/>
                <a:cs typeface="+mn-cs"/>
              </a:rPr>
              <a:t>Nutrition </a:t>
            </a:r>
            <a:r>
              <a:rPr lang="en-US" b="1" dirty="0" err="1">
                <a:solidFill>
                  <a:srgbClr val="00B050"/>
                </a:solidFill>
                <a:latin typeface="+mn-lt"/>
                <a:ea typeface="+mn-ea"/>
                <a:cs typeface="+mn-cs"/>
              </a:rPr>
              <a:t>hx</a:t>
            </a:r>
            <a:r>
              <a:rPr lang="en-US" b="1" dirty="0">
                <a:solidFill>
                  <a:srgbClr val="00B050"/>
                </a:solidFill>
                <a:latin typeface="+mn-lt"/>
                <a:ea typeface="+mn-ea"/>
                <a:cs typeface="+mn-cs"/>
              </a:rPr>
              <a:t> indicates:</a:t>
            </a:r>
            <a:endParaRPr lang="en-US" dirty="0">
              <a:solidFill>
                <a:srgbClr val="00B050"/>
              </a:solidFill>
              <a:latin typeface="+mn-lt"/>
              <a:ea typeface="+mn-ea"/>
              <a:cs typeface="+mn-cs"/>
            </a:endParaRPr>
          </a:p>
          <a:p>
            <a:pPr lvl="0">
              <a:buBlip>
                <a:blip r:embed="rId2"/>
              </a:buBlip>
            </a:pP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 medical conditions </a:t>
            </a:r>
          </a:p>
          <a:p>
            <a:pPr lvl="0">
              <a:buBlip>
                <a:blip r:embed="rId2"/>
              </a:buBlip>
            </a:pPr>
            <a:r>
              <a:rPr lang="en-US" smtClean="0"/>
              <a:t>Craig</a:t>
            </a:r>
            <a:r>
              <a:rPr lang="en-US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gets </a:t>
            </a:r>
            <a:r>
              <a:rPr lang="en-US" dirty="0" smtClean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45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minutes of exercise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few times a week and plays everyday around the house.</a:t>
            </a:r>
            <a:endParaRPr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Blip>
                <a:blip r:embed="rId2"/>
              </a:buBlip>
            </a:pP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 is in the </a:t>
            </a:r>
            <a:r>
              <a:rPr lang="en-US" dirty="0" smtClean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85</a:t>
            </a:r>
            <a:r>
              <a:rPr lang="en-US" baseline="30000" dirty="0" smtClean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th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percentile for all areas</a:t>
            </a:r>
          </a:p>
          <a:p>
            <a:pPr>
              <a:buBlip>
                <a:blip r:embed="rId2"/>
              </a:buBlip>
            </a:pPr>
            <a:r>
              <a:rPr lang="en-US" dirty="0" smtClean="0"/>
              <a:t>Mom’s says she takes him to “play dates” with other parents and their children...Its great!</a:t>
            </a:r>
            <a:endParaRPr lang="en-US" dirty="0" smtClean="0">
              <a:solidFill>
                <a:srgbClr val="92D050"/>
              </a:solidFill>
            </a:endParaRPr>
          </a:p>
          <a:p>
            <a:pPr>
              <a:buBlip>
                <a:blip r:embed="rId2"/>
              </a:buBlip>
            </a:pP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four.</a:t>
            </a:r>
            <a:endParaRPr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endParaRPr lang="en-US" sz="5400" dirty="0"/>
          </a:p>
        </p:txBody>
      </p:sp>
      <p:pic>
        <p:nvPicPr>
          <p:cNvPr id="5" name="Picture 13" descr="C:\Users\mtompkinsdavis\AppData\Local\Microsoft\Windows\Temporary Internet Files\Content.IE5\IUU2WZ5F\MP900202018[2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981200"/>
            <a:ext cx="2895600" cy="43325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2D050"/>
                </a:solidFill>
              </a:rPr>
              <a:t>Ready</a:t>
            </a:r>
            <a:r>
              <a:rPr lang="en-US" dirty="0" smtClean="0"/>
              <a:t> or Not?</a:t>
            </a:r>
            <a:endParaRPr lang="en-US" dirty="0"/>
          </a:p>
        </p:txBody>
      </p:sp>
      <p:sp>
        <p:nvSpPr>
          <p:cNvPr id="25" name="Content Placeholder 24"/>
          <p:cNvSpPr>
            <a:spLocks noGrp="1"/>
          </p:cNvSpPr>
          <p:nvPr>
            <p:ph sz="quarter" idx="4"/>
          </p:nvPr>
        </p:nvSpPr>
        <p:spPr>
          <a:xfrm>
            <a:off x="3200400" y="1828800"/>
            <a:ext cx="5562600" cy="3886200"/>
          </a:xfrm>
        </p:spPr>
        <p:txBody>
          <a:bodyPr/>
          <a:lstStyle/>
          <a:p>
            <a:r>
              <a:rPr lang="en-US" sz="3200" dirty="0" smtClean="0"/>
              <a:t>If you hear…Since my last visit to WIC I have taken Craig to the neighborhood “play date” for toddlers for a </a:t>
            </a:r>
            <a:r>
              <a:rPr lang="en-US" sz="3200" dirty="0" smtClean="0">
                <a:solidFill>
                  <a:srgbClr val="00B050"/>
                </a:solidFill>
              </a:rPr>
              <a:t>45</a:t>
            </a:r>
            <a:r>
              <a:rPr lang="en-US" sz="3200" dirty="0" smtClean="0"/>
              <a:t> minutes every other day.</a:t>
            </a:r>
          </a:p>
          <a:p>
            <a:pPr>
              <a:buNone/>
            </a:pPr>
            <a:r>
              <a:rPr lang="en-US" sz="3200" dirty="0" smtClean="0"/>
              <a:t> </a:t>
            </a:r>
          </a:p>
          <a:p>
            <a:r>
              <a:rPr lang="en-US" sz="3200" dirty="0" smtClean="0"/>
              <a:t>If you see…Reggie has gotten taller and weight gain has slowed down.</a:t>
            </a:r>
          </a:p>
          <a:p>
            <a:pPr algn="ctr">
              <a:buNone/>
            </a:pPr>
            <a:endParaRPr lang="en-US" sz="5400" dirty="0"/>
          </a:p>
        </p:txBody>
      </p:sp>
      <p:pic>
        <p:nvPicPr>
          <p:cNvPr id="15373" name="Picture 13" descr="C:\Users\mtompkinsdavis\AppData\Local\Microsoft\Windows\Temporary Internet Files\Content.IE5\IUU2WZ5F\MP900202018[2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981200"/>
            <a:ext cx="2895600" cy="433256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Ready or Not? 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3"/>
          </p:nvPr>
        </p:nvSpPr>
        <p:spPr>
          <a:xfrm>
            <a:off x="3048000" y="1905000"/>
            <a:ext cx="6096000" cy="639762"/>
          </a:xfrm>
        </p:spPr>
        <p:txBody>
          <a:bodyPr/>
          <a:lstStyle/>
          <a:p>
            <a:pPr algn="ctr"/>
            <a:r>
              <a:rPr lang="en-US" sz="3200" dirty="0" smtClean="0">
                <a:solidFill>
                  <a:srgbClr val="FFC000"/>
                </a:solidFill>
              </a:rPr>
              <a:t>Do you think his parents are :</a:t>
            </a:r>
            <a:endParaRPr lang="en-US" sz="3200" dirty="0">
              <a:solidFill>
                <a:srgbClr val="FFC000"/>
              </a:solidFill>
            </a:endParaRPr>
          </a:p>
        </p:txBody>
      </p:sp>
      <p:sp>
        <p:nvSpPr>
          <p:cNvPr id="25" name="Content Placeholder 24"/>
          <p:cNvSpPr>
            <a:spLocks noGrp="1"/>
          </p:cNvSpPr>
          <p:nvPr>
            <p:ph sz="quarter" idx="4"/>
          </p:nvPr>
        </p:nvSpPr>
        <p:spPr>
          <a:xfrm>
            <a:off x="3733800" y="2667000"/>
            <a:ext cx="4270375" cy="3505200"/>
          </a:xfrm>
        </p:spPr>
        <p:txBody>
          <a:bodyPr/>
          <a:lstStyle/>
          <a:p>
            <a:pPr algn="ctr"/>
            <a:r>
              <a:rPr lang="en-US" sz="5400" dirty="0" smtClean="0"/>
              <a:t>Not Ready? </a:t>
            </a:r>
          </a:p>
          <a:p>
            <a:pPr algn="ctr"/>
            <a:r>
              <a:rPr lang="en-US" sz="5400" dirty="0" smtClean="0"/>
              <a:t>Unsure?</a:t>
            </a:r>
          </a:p>
          <a:p>
            <a:pPr algn="ctr"/>
            <a:r>
              <a:rPr lang="en-US" sz="5400" dirty="0" smtClean="0"/>
              <a:t>Ready ?</a:t>
            </a:r>
          </a:p>
          <a:p>
            <a:pPr algn="ctr">
              <a:buNone/>
            </a:pPr>
            <a:endParaRPr lang="en-US" sz="5400" dirty="0"/>
          </a:p>
        </p:txBody>
      </p:sp>
      <p:pic>
        <p:nvPicPr>
          <p:cNvPr id="9" name="Picture 13" descr="C:\Users\mtompkinsdavis\AppData\Local\Microsoft\Windows\Temporary Internet Files\Content.IE5\IUU2WZ5F\MP900202018[2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09800"/>
            <a:ext cx="2648204" cy="39624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Ready or Not? 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3"/>
          </p:nvPr>
        </p:nvSpPr>
        <p:spPr>
          <a:xfrm>
            <a:off x="3048000" y="1905000"/>
            <a:ext cx="6096000" cy="639762"/>
          </a:xfrm>
        </p:spPr>
        <p:txBody>
          <a:bodyPr/>
          <a:lstStyle/>
          <a:p>
            <a:pPr algn="ctr"/>
            <a:r>
              <a:rPr lang="en-US" sz="3200" dirty="0" smtClean="0">
                <a:solidFill>
                  <a:srgbClr val="FFC000"/>
                </a:solidFill>
              </a:rPr>
              <a:t>Do you think his parents are :</a:t>
            </a:r>
            <a:endParaRPr lang="en-US" sz="3200" dirty="0">
              <a:solidFill>
                <a:srgbClr val="FFC000"/>
              </a:solidFill>
            </a:endParaRPr>
          </a:p>
        </p:txBody>
      </p:sp>
      <p:sp>
        <p:nvSpPr>
          <p:cNvPr id="25" name="Content Placeholder 24"/>
          <p:cNvSpPr>
            <a:spLocks noGrp="1"/>
          </p:cNvSpPr>
          <p:nvPr>
            <p:ph sz="quarter" idx="4"/>
          </p:nvPr>
        </p:nvSpPr>
        <p:spPr>
          <a:xfrm>
            <a:off x="3657600" y="3200400"/>
            <a:ext cx="4270375" cy="2514600"/>
          </a:xfrm>
        </p:spPr>
        <p:txBody>
          <a:bodyPr/>
          <a:lstStyle/>
          <a:p>
            <a:pPr algn="ctr">
              <a:buNone/>
            </a:pPr>
            <a:r>
              <a:rPr lang="en-US" sz="9600" dirty="0" smtClean="0">
                <a:solidFill>
                  <a:srgbClr val="00B050"/>
                </a:solidFill>
              </a:rPr>
              <a:t>Ready!</a:t>
            </a:r>
          </a:p>
          <a:p>
            <a:pPr algn="ctr">
              <a:buNone/>
            </a:pPr>
            <a:endParaRPr lang="en-US" sz="5400" dirty="0"/>
          </a:p>
        </p:txBody>
      </p:sp>
      <p:pic>
        <p:nvPicPr>
          <p:cNvPr id="9" name="Picture 13" descr="C:\Users\mtompkinsdavis\AppData\Local\Microsoft\Windows\Temporary Internet Files\Content.IE5\IUU2WZ5F\MP900202018[2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09800"/>
            <a:ext cx="2648204" cy="39624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Readiness for Change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quarter" idx="4"/>
          </p:nvPr>
        </p:nvGraphicFramePr>
        <p:xfrm>
          <a:off x="381000" y="3581400"/>
          <a:ext cx="7162800" cy="21410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631"/>
                <a:gridCol w="5181169"/>
              </a:tblGrid>
              <a:tr h="515534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FF0000"/>
                          </a:solidFill>
                        </a:rPr>
                        <a:t>If they are…</a:t>
                      </a:r>
                      <a:endParaRPr 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Our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goal is to…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</a:tr>
              <a:tr h="1625519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00B050"/>
                          </a:solidFill>
                        </a:rPr>
                        <a:t>Ready</a:t>
                      </a:r>
                      <a:endParaRPr lang="en-US" sz="28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00B050"/>
                          </a:solidFill>
                        </a:rPr>
                        <a:t>Discuss parent concerns and build on current strategies</a:t>
                      </a:r>
                    </a:p>
                    <a:p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9" name="Picture 13" descr="C:\Users\mtompkinsdavis\AppData\Local\Microsoft\Windows\Temporary Internet Files\Content.IE5\IUU2WZ5F\MP900202018[2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3505200"/>
            <a:ext cx="1295400" cy="2286000"/>
          </a:xfrm>
          <a:prstGeom prst="rect">
            <a:avLst/>
          </a:prstGeom>
          <a:noFill/>
        </p:spPr>
      </p:pic>
      <p:pic>
        <p:nvPicPr>
          <p:cNvPr id="57346" name="Picture 2" descr="C:\Users\mtompkinsdavis\AppData\Local\Microsoft\Windows\Temporary Internet Files\Content.IE5\I3GA890G\MP900407174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228600"/>
            <a:ext cx="1142999" cy="142909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PROBING &amp; RESOURCES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0" y="1752600"/>
            <a:ext cx="8382000" cy="4332288"/>
          </a:xfrm>
        </p:spPr>
        <p:txBody>
          <a:bodyPr/>
          <a:lstStyle/>
          <a:p>
            <a:pPr>
              <a:buNone/>
            </a:pPr>
            <a:r>
              <a:rPr lang="en-US" sz="2600" dirty="0" smtClean="0">
                <a:solidFill>
                  <a:srgbClr val="92D050"/>
                </a:solidFill>
                <a:latin typeface="+mn-lt"/>
              </a:rPr>
              <a:t>Probe(s)</a:t>
            </a:r>
          </a:p>
          <a:p>
            <a:pPr lvl="0"/>
            <a:r>
              <a:rPr lang="en-US" sz="2800" dirty="0" smtClean="0">
                <a:solidFill>
                  <a:schemeClr val="tx1"/>
                </a:solidFill>
                <a:latin typeface="+mn-lt"/>
              </a:rPr>
              <a:t>I </a:t>
            </a:r>
            <a:r>
              <a:rPr lang="en-US" sz="2800" dirty="0">
                <a:solidFill>
                  <a:schemeClr val="tx1"/>
                </a:solidFill>
                <a:latin typeface="+mn-lt"/>
              </a:rPr>
              <a:t>can see you are satisfied with </a:t>
            </a:r>
            <a:r>
              <a:rPr lang="en-US" sz="2800" dirty="0" smtClean="0">
                <a:solidFill>
                  <a:schemeClr val="tx1"/>
                </a:solidFill>
                <a:latin typeface="+mn-lt"/>
              </a:rPr>
              <a:t>Craig’s development.– He has gotten taller and he looks great! You mentioned  </a:t>
            </a:r>
            <a:r>
              <a:rPr lang="en-US" sz="2800" dirty="0" smtClean="0"/>
              <a:t>“play dates” with other parents and their  children. How’s that working for you? Tell me more? </a:t>
            </a:r>
          </a:p>
          <a:p>
            <a:pPr>
              <a:buNone/>
            </a:pPr>
            <a:endParaRPr lang="en-US" sz="900" dirty="0" smtClean="0">
              <a:solidFill>
                <a:srgbClr val="92D050"/>
              </a:solidFill>
            </a:endParaRPr>
          </a:p>
          <a:p>
            <a:pPr>
              <a:buNone/>
            </a:pPr>
            <a:r>
              <a:rPr lang="en-US" sz="2600" dirty="0" smtClean="0">
                <a:solidFill>
                  <a:srgbClr val="92D050"/>
                </a:solidFill>
              </a:rPr>
              <a:t>Possible Education Topics to give or discuss:</a:t>
            </a:r>
          </a:p>
          <a:p>
            <a:pPr>
              <a:buBlip>
                <a:blip r:embed="rId3"/>
              </a:buBlip>
            </a:pPr>
            <a:r>
              <a:rPr lang="en-US" sz="2600" baseline="0" dirty="0" smtClean="0">
                <a:solidFill>
                  <a:srgbClr val="92D050"/>
                </a:solidFill>
              </a:rPr>
              <a:t>Copy</a:t>
            </a:r>
            <a:r>
              <a:rPr lang="en-US" sz="2600" dirty="0" smtClean="0">
                <a:solidFill>
                  <a:srgbClr val="92D050"/>
                </a:solidFill>
              </a:rPr>
              <a:t> of growth chart to give to his HCP</a:t>
            </a:r>
          </a:p>
          <a:p>
            <a:pPr>
              <a:buBlip>
                <a:blip r:embed="rId3"/>
              </a:buBlip>
            </a:pPr>
            <a:r>
              <a:rPr lang="en-US" sz="2600" baseline="0" dirty="0" smtClean="0">
                <a:solidFill>
                  <a:srgbClr val="92D050"/>
                </a:solidFill>
              </a:rPr>
              <a:t>Active</a:t>
            </a:r>
            <a:r>
              <a:rPr lang="en-US" sz="2600" dirty="0" smtClean="0">
                <a:solidFill>
                  <a:srgbClr val="92D050"/>
                </a:solidFill>
              </a:rPr>
              <a:t> living for families</a:t>
            </a:r>
          </a:p>
          <a:p>
            <a:pPr>
              <a:buBlip>
                <a:blip r:embed="rId3"/>
              </a:buBlip>
            </a:pPr>
            <a:r>
              <a:rPr lang="en-US" sz="2600" baseline="0" dirty="0" smtClean="0">
                <a:solidFill>
                  <a:srgbClr val="92D050"/>
                </a:solidFill>
              </a:rPr>
              <a:t>Child’s Play</a:t>
            </a:r>
            <a:endParaRPr lang="en-US" baseline="0" dirty="0" smtClean="0">
              <a:solidFill>
                <a:srgbClr val="92D050"/>
              </a:solidFill>
            </a:endParaRPr>
          </a:p>
          <a:p>
            <a:endParaRPr lang="en-US" baseline="0" dirty="0" smtClean="0">
              <a:solidFill>
                <a:srgbClr val="92D050"/>
              </a:solidFill>
            </a:endParaRPr>
          </a:p>
        </p:txBody>
      </p:sp>
      <p:pic>
        <p:nvPicPr>
          <p:cNvPr id="5" name="Picture 13" descr="C:\Users\mtompkinsdavis\AppData\Local\Microsoft\Windows\Temporary Internet Files\Content.IE5\IUU2WZ5F\MP900202018[2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52400"/>
            <a:ext cx="914400" cy="136817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76400"/>
            <a:ext cx="8534400" cy="4876800"/>
          </a:xfrm>
        </p:spPr>
        <p:txBody>
          <a:bodyPr/>
          <a:lstStyle/>
          <a:p>
            <a:pPr>
              <a:buNone/>
            </a:pPr>
            <a:r>
              <a:rPr lang="en-US" sz="2800" dirty="0" smtClean="0"/>
              <a:t>By the end of this activity you will be able to:</a:t>
            </a:r>
          </a:p>
          <a:p>
            <a:pPr>
              <a:buBlip>
                <a:blip r:embed="rId2"/>
              </a:buBlip>
            </a:pPr>
            <a:r>
              <a:rPr lang="en-US" sz="2400" dirty="0" smtClean="0">
                <a:solidFill>
                  <a:srgbClr val="FFFF00"/>
                </a:solidFill>
              </a:rPr>
              <a:t>Demonstrate skills in identifying and selecting probes, affirmations and resources when assessing and counseling participants on physical activity.</a:t>
            </a:r>
          </a:p>
          <a:p>
            <a:pPr>
              <a:buBlip>
                <a:blip r:embed="rId2"/>
              </a:buBlip>
            </a:pPr>
            <a:r>
              <a:rPr lang="en-US" sz="2400" dirty="0" smtClean="0">
                <a:solidFill>
                  <a:srgbClr val="FFFF00"/>
                </a:solidFill>
              </a:rPr>
              <a:t>Use OEQs to probe caregiver’s readiness to change child’s activity level.</a:t>
            </a:r>
          </a:p>
          <a:p>
            <a:pPr>
              <a:buBlip>
                <a:blip r:embed="rId2"/>
              </a:buBlip>
            </a:pPr>
            <a:r>
              <a:rPr lang="en-US" sz="2400" dirty="0" smtClean="0">
                <a:solidFill>
                  <a:srgbClr val="FFFF00"/>
                </a:solidFill>
              </a:rPr>
              <a:t>Demonstrate skills in selecting physical activity education to assist caregivers who want to grow physically healthy children.</a:t>
            </a:r>
          </a:p>
          <a:p>
            <a:pPr>
              <a:buBlip>
                <a:blip r:embed="rId2"/>
              </a:buBlip>
            </a:pPr>
            <a:r>
              <a:rPr lang="en-US" sz="2400" dirty="0" smtClean="0">
                <a:solidFill>
                  <a:srgbClr val="FFFF00"/>
                </a:solidFill>
              </a:rPr>
              <a:t>Continue to use participant centered approach to address physical activity concerns when speaking with caregivers.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915400" cy="1143000"/>
          </a:xfrm>
        </p:spPr>
        <p:txBody>
          <a:bodyPr/>
          <a:lstStyle/>
          <a:p>
            <a:r>
              <a:rPr lang="en-US" sz="6000" i="1" dirty="0" smtClean="0">
                <a:solidFill>
                  <a:srgbClr val="92D050"/>
                </a:solidFill>
              </a:rPr>
              <a:t>Affirm</a:t>
            </a:r>
            <a:r>
              <a:rPr lang="en-US" sz="4800" dirty="0" smtClean="0"/>
              <a:t> and </a:t>
            </a:r>
            <a:r>
              <a:rPr lang="en-US" sz="4800" dirty="0" smtClean="0">
                <a:solidFill>
                  <a:srgbClr val="FFC000"/>
                </a:solidFill>
              </a:rPr>
              <a:t>Ask Permission 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25" name="Content Placeholder 24"/>
          <p:cNvSpPr>
            <a:spLocks noGrp="1"/>
          </p:cNvSpPr>
          <p:nvPr>
            <p:ph sz="quarter" idx="4"/>
          </p:nvPr>
        </p:nvSpPr>
        <p:spPr>
          <a:xfrm>
            <a:off x="3200400" y="2362200"/>
            <a:ext cx="5562600" cy="3962400"/>
          </a:xfrm>
        </p:spPr>
        <p:txBody>
          <a:bodyPr/>
          <a:lstStyle/>
          <a:p>
            <a:pPr lvl="0">
              <a:buNone/>
            </a:pPr>
            <a:r>
              <a:rPr lang="en-US" dirty="0" smtClean="0"/>
              <a:t>You have made a lot of healthy changes in balancing what you eat with what you do.</a:t>
            </a:r>
          </a:p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r>
              <a:rPr lang="en-US" dirty="0" smtClean="0"/>
              <a:t>Would it be okay to ask you another question about Craig</a:t>
            </a:r>
            <a:r>
              <a:rPr lang="en-US" b="1" dirty="0" smtClean="0"/>
              <a:t>? </a:t>
            </a:r>
          </a:p>
          <a:p>
            <a:pPr lvl="0">
              <a:buNone/>
            </a:pPr>
            <a:endParaRPr lang="en-US" b="1" dirty="0" smtClean="0"/>
          </a:p>
          <a:p>
            <a:pPr lvl="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What do you think the next step is in becoming more physically active with Craig?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5" name="Picture 13" descr="C:\Users\mtompkinsdavis\AppData\Local\Microsoft\Windows\Temporary Internet Files\Content.IE5\IUU2WZ5F\MP900202018[2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09800"/>
            <a:ext cx="2648204" cy="396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i="1" dirty="0" smtClean="0">
                <a:solidFill>
                  <a:srgbClr val="92D050"/>
                </a:solidFill>
              </a:rPr>
              <a:t>Closing Affirmation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>
          <a:xfrm>
            <a:off x="3048000" y="2057400"/>
            <a:ext cx="5867399" cy="4495799"/>
          </a:xfrm>
        </p:spPr>
        <p:txBody>
          <a:bodyPr/>
          <a:lstStyle/>
          <a:p>
            <a:pPr lvl="0">
              <a:buNone/>
            </a:pPr>
            <a:endParaRPr lang="en-US" dirty="0" smtClean="0">
              <a:solidFill>
                <a:srgbClr val="FFC000"/>
              </a:solidFill>
            </a:endParaRPr>
          </a:p>
          <a:p>
            <a:pPr lvl="0">
              <a:buNone/>
            </a:pPr>
            <a:r>
              <a:rPr lang="en-US" sz="2800" dirty="0" smtClean="0"/>
              <a:t>You are a real warrior! You are doing it all and keep up the good work with Craig! </a:t>
            </a:r>
          </a:p>
          <a:p>
            <a:pPr lvl="0">
              <a:buNone/>
            </a:pPr>
            <a:endParaRPr lang="en-US" sz="2800" dirty="0" smtClean="0"/>
          </a:p>
          <a:p>
            <a:pPr lvl="0">
              <a:buNone/>
            </a:pPr>
            <a:r>
              <a:rPr lang="en-US" sz="2800" dirty="0" smtClean="0"/>
              <a:t>Let me know if you need any more information on keeping your family more active. </a:t>
            </a:r>
          </a:p>
          <a:p>
            <a:endParaRPr lang="en-US" dirty="0"/>
          </a:p>
        </p:txBody>
      </p:sp>
      <p:pic>
        <p:nvPicPr>
          <p:cNvPr id="6" name="Picture 13" descr="C:\Users\mtompkinsdavis\AppData\Local\Microsoft\Windows\Temporary Internet Files\Content.IE5\IUU2WZ5F\MP900202018[2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286000"/>
            <a:ext cx="2648204" cy="396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/>
          <a:lstStyle/>
          <a:p>
            <a:r>
              <a:rPr lang="en-US" sz="8000" b="0" dirty="0" smtClean="0">
                <a:solidFill>
                  <a:srgbClr val="FFFF00"/>
                </a:solidFill>
              </a:rPr>
              <a:t>5</a:t>
            </a:r>
            <a:r>
              <a:rPr lang="en-US" dirty="0" smtClean="0"/>
              <a:t> Steps</a:t>
            </a:r>
            <a:r>
              <a:rPr lang="en-US" i="1" dirty="0" smtClean="0">
                <a:solidFill>
                  <a:srgbClr val="FFFF00"/>
                </a:solidFill>
              </a:rPr>
              <a:t> REVIEWED!</a:t>
            </a:r>
            <a:endParaRPr lang="en-US" i="1" dirty="0">
              <a:solidFill>
                <a:srgbClr val="FFFF00"/>
              </a:solidFill>
            </a:endParaRPr>
          </a:p>
        </p:txBody>
      </p:sp>
      <p:pic>
        <p:nvPicPr>
          <p:cNvPr id="8209" name="Picture 17" descr="C:\Users\mtompkinsdavis\AppData\Local\Microsoft\Windows\Temporary Internet Files\Content.IE5\GN6HQLKF\MP900202026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828800"/>
            <a:ext cx="960373" cy="1447799"/>
          </a:xfrm>
          <a:prstGeom prst="rect">
            <a:avLst/>
          </a:prstGeom>
          <a:noFill/>
        </p:spPr>
      </p:pic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2209800" y="1905000"/>
            <a:ext cx="6781800" cy="44958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800" b="1" dirty="0" smtClean="0">
                <a:solidFill>
                  <a:srgbClr val="92D050"/>
                </a:solidFill>
              </a:rPr>
              <a:t>Probe</a:t>
            </a:r>
            <a:r>
              <a:rPr lang="en-US" sz="2800" dirty="0" smtClean="0"/>
              <a:t> readiness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Identify </a:t>
            </a:r>
            <a:r>
              <a:rPr lang="en-US" sz="2800" b="1" dirty="0" smtClean="0">
                <a:solidFill>
                  <a:srgbClr val="92D050"/>
                </a:solidFill>
              </a:rPr>
              <a:t>education topics </a:t>
            </a:r>
            <a:r>
              <a:rPr lang="en-US" sz="2800" dirty="0" smtClean="0"/>
              <a:t>to discuss based on readiness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b="1" dirty="0" smtClean="0">
                <a:solidFill>
                  <a:srgbClr val="92D050"/>
                </a:solidFill>
              </a:rPr>
              <a:t>Affirm</a:t>
            </a:r>
            <a:r>
              <a:rPr lang="en-US" sz="2800" dirty="0" smtClean="0"/>
              <a:t> and </a:t>
            </a:r>
            <a:r>
              <a:rPr lang="en-US" sz="2800" b="1" dirty="0" smtClean="0">
                <a:solidFill>
                  <a:srgbClr val="92D050"/>
                </a:solidFill>
              </a:rPr>
              <a:t>Ask Permission </a:t>
            </a:r>
            <a:r>
              <a:rPr lang="en-US" sz="2800" dirty="0" smtClean="0"/>
              <a:t>to educate on topic identified based on parent’s concern and the child’s risk codes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Provide </a:t>
            </a:r>
            <a:r>
              <a:rPr lang="en-US" sz="2800" b="1" dirty="0" smtClean="0">
                <a:solidFill>
                  <a:srgbClr val="92D050"/>
                </a:solidFill>
              </a:rPr>
              <a:t>resources</a:t>
            </a:r>
            <a:r>
              <a:rPr lang="en-US" sz="2800" dirty="0" smtClean="0"/>
              <a:t> to support education topic.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Use a </a:t>
            </a:r>
            <a:r>
              <a:rPr lang="en-US" sz="2800" dirty="0" smtClean="0">
                <a:solidFill>
                  <a:srgbClr val="92D050"/>
                </a:solidFill>
              </a:rPr>
              <a:t>closing affirmation</a:t>
            </a:r>
            <a:endParaRPr lang="en-US" sz="2800" dirty="0">
              <a:solidFill>
                <a:srgbClr val="92D050"/>
              </a:solidFill>
            </a:endParaRPr>
          </a:p>
        </p:txBody>
      </p:sp>
      <p:pic>
        <p:nvPicPr>
          <p:cNvPr id="9" name="Picture 13" descr="C:\Users\mtompkinsdavis\AppData\Local\Microsoft\Windows\Temporary Internet Files\Content.IE5\IUU2WZ5F\MP900202018[2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5181600"/>
            <a:ext cx="1015873" cy="1520010"/>
          </a:xfrm>
          <a:prstGeom prst="rect">
            <a:avLst/>
          </a:prstGeom>
          <a:noFill/>
        </p:spPr>
      </p:pic>
      <p:pic>
        <p:nvPicPr>
          <p:cNvPr id="8" name="Picture 7" descr="C:\Users\mtompkinsdavis\AppData\Local\Microsoft\Windows\Temporary Internet Files\Content.IE5\1B411POK\MP900202022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3429000"/>
            <a:ext cx="1120394" cy="167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i="1" dirty="0" smtClean="0">
                <a:solidFill>
                  <a:srgbClr val="FFC000"/>
                </a:solidFill>
              </a:rPr>
              <a:t>Your Closing Affirmation!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>
          <a:xfrm>
            <a:off x="228600" y="2133600"/>
            <a:ext cx="4267200" cy="3962400"/>
          </a:xfrm>
        </p:spPr>
        <p:txBody>
          <a:bodyPr/>
          <a:lstStyle/>
          <a:p>
            <a:pPr lvl="0">
              <a:buNone/>
            </a:pPr>
            <a:r>
              <a:rPr lang="en-US" sz="2800" dirty="0" smtClean="0"/>
              <a:t>You all are a real warriors! Keep up the good work!</a:t>
            </a:r>
          </a:p>
          <a:p>
            <a:pPr lvl="0">
              <a:buNone/>
            </a:pPr>
            <a:endParaRPr lang="en-US" sz="2800" dirty="0" smtClean="0"/>
          </a:p>
          <a:p>
            <a:pPr lvl="0">
              <a:buNone/>
            </a:pPr>
            <a:r>
              <a:rPr lang="en-US" sz="2800" dirty="0" smtClean="0"/>
              <a:t>Let me know if you need any more information on keeping your </a:t>
            </a:r>
            <a:r>
              <a:rPr lang="en-US" sz="2800" dirty="0" smtClean="0">
                <a:solidFill>
                  <a:srgbClr val="FFC000"/>
                </a:solidFill>
              </a:rPr>
              <a:t>WIC</a:t>
            </a:r>
            <a:r>
              <a:rPr lang="en-US" sz="2800" dirty="0" smtClean="0"/>
              <a:t> family more active. </a:t>
            </a:r>
          </a:p>
          <a:p>
            <a:endParaRPr lang="en-US" dirty="0"/>
          </a:p>
        </p:txBody>
      </p:sp>
      <p:pic>
        <p:nvPicPr>
          <p:cNvPr id="1031" name="Picture 7" descr="C:\Users\mtompkinsdavis\AppData\Local\Microsoft\Windows\Temporary Internet Files\Content.IE5\2YGJFHAM\MP900422879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590800"/>
            <a:ext cx="4294749" cy="289560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in WOW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76400"/>
            <a:ext cx="8534400" cy="4876800"/>
          </a:xfrm>
        </p:spPr>
        <p:txBody>
          <a:bodyPr/>
          <a:lstStyle/>
          <a:p>
            <a:pPr>
              <a:buNone/>
            </a:pPr>
            <a:r>
              <a:rPr lang="en-US" sz="2800" dirty="0" smtClean="0">
                <a:solidFill>
                  <a:srgbClr val="92D050"/>
                </a:solidFill>
              </a:rPr>
              <a:t> </a:t>
            </a:r>
            <a:r>
              <a:rPr lang="en-US" dirty="0" smtClean="0">
                <a:solidFill>
                  <a:srgbClr val="00B0F0"/>
                </a:solidFill>
              </a:rPr>
              <a:t>For children:</a:t>
            </a:r>
          </a:p>
          <a:p>
            <a:pPr>
              <a:buNone/>
            </a:pPr>
            <a:r>
              <a:rPr lang="en-US" sz="2400" dirty="0" smtClean="0">
                <a:solidFill>
                  <a:srgbClr val="92D050"/>
                </a:solidFill>
              </a:rPr>
              <a:t>    Describe how you include physically active play in your child’s day.</a:t>
            </a:r>
          </a:p>
          <a:p>
            <a:pPr>
              <a:buNone/>
            </a:pPr>
            <a:r>
              <a:rPr lang="en-US" sz="2400" dirty="0" smtClean="0"/>
              <a:t>    How much time? _ None _ 15 minutes _ 30 minutes _ 1 hour _ more than 1 hour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</a:rPr>
              <a:t>For women:</a:t>
            </a:r>
          </a:p>
          <a:p>
            <a:pPr>
              <a:buNone/>
            </a:pPr>
            <a:r>
              <a:rPr lang="en-US" sz="2400" dirty="0" smtClean="0">
                <a:solidFill>
                  <a:srgbClr val="92D050"/>
                </a:solidFill>
              </a:rPr>
              <a:t>    Describe how you include physical activity in your day. </a:t>
            </a:r>
          </a:p>
          <a:p>
            <a:pPr>
              <a:buNone/>
            </a:pPr>
            <a:r>
              <a:rPr lang="en-US" sz="2400" dirty="0" smtClean="0">
                <a:solidFill>
                  <a:srgbClr val="FFFFFF"/>
                </a:solidFill>
              </a:rPr>
              <a:t>    How much </a:t>
            </a:r>
            <a:r>
              <a:rPr lang="en-US" sz="2400" dirty="0" smtClean="0"/>
              <a:t>time? _ None _ 15 minutes _ 30 minutes _ 1 hour _ more than 1 hour</a:t>
            </a:r>
          </a:p>
          <a:p>
            <a:endParaRPr lang="en-US" sz="3600" dirty="0" smtClean="0"/>
          </a:p>
          <a:p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7696200" cy="1143000"/>
          </a:xfrm>
        </p:spPr>
        <p:txBody>
          <a:bodyPr/>
          <a:lstStyle/>
          <a:p>
            <a:r>
              <a:rPr lang="en-US" dirty="0" smtClean="0"/>
              <a:t>Assess readiness for change</a:t>
            </a:r>
            <a:endParaRPr lang="en-US" dirty="0"/>
          </a:p>
        </p:txBody>
      </p:sp>
      <p:pic>
        <p:nvPicPr>
          <p:cNvPr id="8209" name="Picture 17" descr="C:\Users\mtompkinsdavis\AppData\Local\Microsoft\Windows\Temporary Internet Files\Content.IE5\GN6HQLKF\MP900202026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828800"/>
            <a:ext cx="960373" cy="1447799"/>
          </a:xfrm>
          <a:prstGeom prst="rect">
            <a:avLst/>
          </a:prstGeom>
          <a:noFill/>
        </p:spPr>
      </p:pic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2209800" y="1828800"/>
            <a:ext cx="6096000" cy="4876800"/>
          </a:xfrm>
        </p:spPr>
        <p:txBody>
          <a:bodyPr/>
          <a:lstStyle/>
          <a:p>
            <a:pPr>
              <a:buBlip>
                <a:blip r:embed="rId4"/>
              </a:buBlip>
            </a:pPr>
            <a:r>
              <a:rPr lang="en-US" sz="3200" dirty="0" smtClean="0">
                <a:solidFill>
                  <a:srgbClr val="92D050"/>
                </a:solidFill>
              </a:rPr>
              <a:t>What does the caregiver think about being active</a:t>
            </a:r>
            <a:r>
              <a:rPr lang="en-US" sz="3200" baseline="0" dirty="0" smtClean="0">
                <a:solidFill>
                  <a:srgbClr val="92D050"/>
                </a:solidFill>
              </a:rPr>
              <a:t>? </a:t>
            </a:r>
          </a:p>
          <a:p>
            <a:pPr>
              <a:buBlip>
                <a:blip r:embed="rId4"/>
              </a:buBlip>
            </a:pPr>
            <a:endParaRPr lang="en-US" sz="3200" baseline="0" dirty="0" smtClean="0">
              <a:solidFill>
                <a:srgbClr val="92D050"/>
              </a:solidFill>
            </a:endParaRPr>
          </a:p>
          <a:p>
            <a:pPr>
              <a:buBlip>
                <a:blip r:embed="rId4"/>
              </a:buBlip>
            </a:pPr>
            <a:r>
              <a:rPr lang="en-US" sz="3200" baseline="0" dirty="0" smtClean="0">
                <a:solidFill>
                  <a:srgbClr val="92D050"/>
                </a:solidFill>
              </a:rPr>
              <a:t>How does the caregiver feel when their child is playing?</a:t>
            </a:r>
          </a:p>
          <a:p>
            <a:pPr>
              <a:buBlip>
                <a:blip r:embed="rId4"/>
              </a:buBlip>
            </a:pPr>
            <a:endParaRPr lang="en-US" sz="3200" baseline="0" dirty="0" smtClean="0">
              <a:solidFill>
                <a:srgbClr val="92D050"/>
              </a:solidFill>
            </a:endParaRPr>
          </a:p>
          <a:p>
            <a:pPr>
              <a:buBlip>
                <a:blip r:embed="rId4"/>
              </a:buBlip>
            </a:pPr>
            <a:r>
              <a:rPr lang="en-US" sz="3200" dirty="0" smtClean="0">
                <a:solidFill>
                  <a:srgbClr val="92D050"/>
                </a:solidFill>
              </a:rPr>
              <a:t>Assess caregiver’s concern about child’s size and ability to be active?</a:t>
            </a:r>
            <a:endParaRPr lang="en-US" sz="3200" dirty="0">
              <a:solidFill>
                <a:srgbClr val="92D050"/>
              </a:solidFill>
            </a:endParaRPr>
          </a:p>
        </p:txBody>
      </p:sp>
      <p:pic>
        <p:nvPicPr>
          <p:cNvPr id="9" name="Picture 8" descr="C:\Users\mtompkinsdavis\AppData\Local\Microsoft\Windows\Temporary Internet Files\Content.IE5\0KFQ5PB2\MP900202022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3505200"/>
            <a:ext cx="990600" cy="1482194"/>
          </a:xfrm>
          <a:prstGeom prst="rect">
            <a:avLst/>
          </a:prstGeom>
          <a:noFill/>
        </p:spPr>
      </p:pic>
      <p:pic>
        <p:nvPicPr>
          <p:cNvPr id="8" name="Picture 2" descr="C:\Users\mtompkinsdavis\AppData\Local\Microsoft\Windows\Temporary Internet Files\Content.IE5\I3GA890G\MP900407174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96200" y="228600"/>
            <a:ext cx="1142999" cy="1429097"/>
          </a:xfrm>
          <a:prstGeom prst="rect">
            <a:avLst/>
          </a:prstGeom>
          <a:noFill/>
        </p:spPr>
      </p:pic>
      <p:pic>
        <p:nvPicPr>
          <p:cNvPr id="11" name="Picture 13" descr="C:\Users\mtompkinsdavis\AppData\Local\Microsoft\Windows\Temporary Internet Files\Content.IE5\IUU2WZ5F\MP900202018[2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2000" y="5181600"/>
            <a:ext cx="1015873" cy="15200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Readiness for Change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quarter" idx="4"/>
          </p:nvPr>
        </p:nvGraphicFramePr>
        <p:xfrm>
          <a:off x="457200" y="1828801"/>
          <a:ext cx="7162800" cy="47497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631"/>
                <a:gridCol w="5181169"/>
              </a:tblGrid>
              <a:tr h="515534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FF0000"/>
                          </a:solidFill>
                        </a:rPr>
                        <a:t>If they are…</a:t>
                      </a:r>
                      <a:endParaRPr 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Our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goal is to…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</a:tr>
              <a:tr h="1084665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Not Ready </a:t>
                      </a:r>
                      <a:endParaRPr 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smtClean="0">
                          <a:solidFill>
                            <a:srgbClr val="FF0000"/>
                          </a:solidFill>
                        </a:rPr>
                        <a:t>Raise Awareness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</a:tr>
              <a:tr h="152400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C000"/>
                          </a:solidFill>
                        </a:rPr>
                        <a:t>Unsure</a:t>
                      </a:r>
                      <a:endParaRPr lang="en-US" sz="28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FFC000"/>
                          </a:solidFill>
                        </a:rPr>
                        <a:t>Raise Awareness and identify  barriers to change</a:t>
                      </a:r>
                    </a:p>
                  </a:txBody>
                  <a:tcPr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</a:tr>
              <a:tr h="1625519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00B050"/>
                          </a:solidFill>
                        </a:rPr>
                        <a:t>Ready</a:t>
                      </a:r>
                      <a:endParaRPr lang="en-US" sz="28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00B050"/>
                          </a:solidFill>
                        </a:rPr>
                        <a:t>Discuss parent concerns and build on current strategies</a:t>
                      </a:r>
                    </a:p>
                    <a:p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8209" name="Picture 17" descr="C:\Users\mtompkinsdavis\AppData\Local\Microsoft\Windows\Temporary Internet Files\Content.IE5\GN6HQLKF\MP900202026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0" y="1828800"/>
            <a:ext cx="1143000" cy="1608242"/>
          </a:xfrm>
          <a:prstGeom prst="rect">
            <a:avLst/>
          </a:prstGeom>
          <a:noFill/>
        </p:spPr>
      </p:pic>
      <p:pic>
        <p:nvPicPr>
          <p:cNvPr id="9" name="Picture 13" descr="C:\Users\mtompkinsdavis\AppData\Local\Microsoft\Windows\Temporary Internet Files\Content.IE5\IUU2WZ5F\MP900202018[2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0" y="4953000"/>
            <a:ext cx="1143000" cy="1676400"/>
          </a:xfrm>
          <a:prstGeom prst="rect">
            <a:avLst/>
          </a:prstGeom>
          <a:noFill/>
        </p:spPr>
      </p:pic>
      <p:pic>
        <p:nvPicPr>
          <p:cNvPr id="57346" name="Picture 2" descr="C:\Users\mtompkinsdavis\AppData\Local\Microsoft\Windows\Temporary Internet Files\Content.IE5\I3GA890G\MP900407174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228600"/>
            <a:ext cx="1142999" cy="1429097"/>
          </a:xfrm>
          <a:prstGeom prst="rect">
            <a:avLst/>
          </a:prstGeom>
          <a:noFill/>
        </p:spPr>
      </p:pic>
      <p:pic>
        <p:nvPicPr>
          <p:cNvPr id="10" name="Picture 9" descr="C:\Users\mtompkinsdavis\AppData\Local\Microsoft\Windows\Temporary Internet Files\Content.IE5\1B411POK\MP900202022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00" y="3429000"/>
            <a:ext cx="1120394" cy="1524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/>
          <a:lstStyle/>
          <a:p>
            <a:r>
              <a:rPr lang="en-US" dirty="0" smtClean="0"/>
              <a:t>Next </a:t>
            </a:r>
            <a:r>
              <a:rPr lang="en-US" sz="8000" b="0" dirty="0" smtClean="0">
                <a:solidFill>
                  <a:srgbClr val="FFFF00"/>
                </a:solidFill>
              </a:rPr>
              <a:t>5</a:t>
            </a:r>
            <a:r>
              <a:rPr lang="en-US" dirty="0" smtClean="0"/>
              <a:t> Steps</a:t>
            </a:r>
            <a:endParaRPr lang="en-US" dirty="0"/>
          </a:p>
        </p:txBody>
      </p:sp>
      <p:pic>
        <p:nvPicPr>
          <p:cNvPr id="8209" name="Picture 17" descr="C:\Users\mtompkinsdavis\AppData\Local\Microsoft\Windows\Temporary Internet Files\Content.IE5\GN6HQLKF\MP900202026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828800"/>
            <a:ext cx="960373" cy="1447799"/>
          </a:xfrm>
          <a:prstGeom prst="rect">
            <a:avLst/>
          </a:prstGeom>
          <a:noFill/>
        </p:spPr>
      </p:pic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2209800" y="1905000"/>
            <a:ext cx="6781800" cy="44958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800" b="1" dirty="0" smtClean="0">
                <a:solidFill>
                  <a:srgbClr val="92D050"/>
                </a:solidFill>
              </a:rPr>
              <a:t>Probe</a:t>
            </a:r>
            <a:r>
              <a:rPr lang="en-US" sz="2800" dirty="0" smtClean="0"/>
              <a:t> readiness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Identify </a:t>
            </a:r>
            <a:r>
              <a:rPr lang="en-US" sz="2800" b="1" dirty="0" smtClean="0">
                <a:solidFill>
                  <a:srgbClr val="92D050"/>
                </a:solidFill>
              </a:rPr>
              <a:t>education topics </a:t>
            </a:r>
            <a:r>
              <a:rPr lang="en-US" sz="2800" dirty="0" smtClean="0"/>
              <a:t>to discuss based on readiness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b="1" dirty="0" smtClean="0">
                <a:solidFill>
                  <a:srgbClr val="92D050"/>
                </a:solidFill>
              </a:rPr>
              <a:t>Affirm</a:t>
            </a:r>
            <a:r>
              <a:rPr lang="en-US" sz="2800" dirty="0" smtClean="0"/>
              <a:t> and </a:t>
            </a:r>
            <a:r>
              <a:rPr lang="en-US" sz="2800" b="1" dirty="0" smtClean="0">
                <a:solidFill>
                  <a:srgbClr val="92D050"/>
                </a:solidFill>
              </a:rPr>
              <a:t>Ask Permission </a:t>
            </a:r>
            <a:r>
              <a:rPr lang="en-US" sz="2800" dirty="0" smtClean="0"/>
              <a:t>to educate on topic identified based on parent’s concern and the child’s risk codes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Provide </a:t>
            </a:r>
            <a:r>
              <a:rPr lang="en-US" sz="2800" b="1" dirty="0" smtClean="0">
                <a:solidFill>
                  <a:srgbClr val="92D050"/>
                </a:solidFill>
              </a:rPr>
              <a:t>resources</a:t>
            </a:r>
            <a:r>
              <a:rPr lang="en-US" sz="2800" dirty="0" smtClean="0"/>
              <a:t> to support education topic.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Use a </a:t>
            </a:r>
            <a:r>
              <a:rPr lang="en-US" sz="2800" dirty="0" smtClean="0">
                <a:solidFill>
                  <a:srgbClr val="92D050"/>
                </a:solidFill>
              </a:rPr>
              <a:t>closing affirmation</a:t>
            </a:r>
            <a:endParaRPr lang="en-US" sz="2800" dirty="0">
              <a:solidFill>
                <a:srgbClr val="92D050"/>
              </a:solidFill>
            </a:endParaRPr>
          </a:p>
        </p:txBody>
      </p:sp>
      <p:pic>
        <p:nvPicPr>
          <p:cNvPr id="9" name="Picture 13" descr="C:\Users\mtompkinsdavis\AppData\Local\Microsoft\Windows\Temporary Internet Files\Content.IE5\IUU2WZ5F\MP900202018[2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5181600"/>
            <a:ext cx="1015873" cy="1520010"/>
          </a:xfrm>
          <a:prstGeom prst="rect">
            <a:avLst/>
          </a:prstGeom>
          <a:noFill/>
        </p:spPr>
      </p:pic>
      <p:pic>
        <p:nvPicPr>
          <p:cNvPr id="8" name="Picture 7" descr="C:\Users\mtompkinsdavis\AppData\Local\Microsoft\Windows\Temporary Internet Files\Content.IE5\1B411POK\MP900202022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3429000"/>
            <a:ext cx="1120394" cy="167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Gregory’s</a:t>
            </a:r>
            <a:r>
              <a:rPr lang="en-US" sz="2800" dirty="0" smtClean="0"/>
              <a:t>  </a:t>
            </a:r>
            <a:r>
              <a:rPr lang="en-US" sz="2800" u="sng" dirty="0">
                <a:solidFill>
                  <a:srgbClr val="FF0000"/>
                </a:solidFill>
              </a:rPr>
              <a:t>Background information</a:t>
            </a:r>
            <a:r>
              <a:rPr lang="en-US" sz="6000" dirty="0">
                <a:solidFill>
                  <a:schemeClr val="tx1"/>
                </a:solidFill>
              </a:rPr>
              <a:t/>
            </a:r>
            <a:br>
              <a:rPr lang="en-US" sz="6000" dirty="0">
                <a:solidFill>
                  <a:schemeClr val="tx1"/>
                </a:solidFill>
              </a:rPr>
            </a:b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>
          <a:xfrm>
            <a:off x="2743200" y="1676400"/>
            <a:ext cx="5943600" cy="4648200"/>
          </a:xfrm>
        </p:spPr>
        <p:txBody>
          <a:bodyPr/>
          <a:lstStyle/>
          <a:p>
            <a:pPr algn="ctr">
              <a:buNone/>
            </a:pPr>
            <a:r>
              <a:rPr lang="en-US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Nutrition </a:t>
            </a:r>
            <a:r>
              <a:rPr lang="en-US" b="1" dirty="0" err="1">
                <a:solidFill>
                  <a:srgbClr val="FF0000"/>
                </a:solidFill>
                <a:latin typeface="+mn-lt"/>
                <a:ea typeface="+mn-ea"/>
                <a:cs typeface="+mn-cs"/>
              </a:rPr>
              <a:t>hx</a:t>
            </a:r>
            <a:r>
              <a:rPr lang="en-US" b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 indicates:</a:t>
            </a:r>
            <a:endParaRPr lang="en-US" dirty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  <a:p>
            <a:pPr>
              <a:buBlip>
                <a:blip r:embed="rId3"/>
              </a:buBlip>
            </a:pP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medical conditions 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Mom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states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she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needs to locate </a:t>
            </a:r>
            <a:r>
              <a:rPr lang="en-US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childcare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for Gregory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She thinks he’s growing fine</a:t>
            </a:r>
          </a:p>
          <a:p>
            <a:pPr>
              <a:buBlip>
                <a:blip r:embed="rId3"/>
              </a:buBlip>
            </a:pPr>
            <a:r>
              <a:rPr lang="en-US" dirty="0" smtClean="0"/>
              <a:t>Gregory gets little or </a:t>
            </a:r>
            <a:r>
              <a:rPr lang="en-US" dirty="0" smtClean="0">
                <a:solidFill>
                  <a:srgbClr val="FF0000"/>
                </a:solidFill>
              </a:rPr>
              <a:t>no </a:t>
            </a:r>
            <a:r>
              <a:rPr lang="en-US" dirty="0" smtClean="0"/>
              <a:t>exercise.</a:t>
            </a:r>
          </a:p>
          <a:p>
            <a:pPr>
              <a:buBlip>
                <a:blip r:embed="rId3"/>
              </a:buBlip>
            </a:pPr>
            <a:r>
              <a:rPr lang="en-US" dirty="0" smtClean="0"/>
              <a:t>He is in the</a:t>
            </a:r>
            <a:r>
              <a:rPr lang="en-US" dirty="0" smtClean="0">
                <a:solidFill>
                  <a:srgbClr val="FF0000"/>
                </a:solidFill>
              </a:rPr>
              <a:t> 90</a:t>
            </a:r>
            <a:r>
              <a:rPr lang="en-US" baseline="30000" dirty="0" smtClean="0">
                <a:solidFill>
                  <a:srgbClr val="FF0000"/>
                </a:solidFill>
              </a:rPr>
              <a:t>th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percentile for all areas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Premature</a:t>
            </a:r>
            <a:endParaRPr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Blip>
                <a:blip r:embed="rId3"/>
              </a:buBlip>
            </a:pP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 is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two</a:t>
            </a:r>
          </a:p>
          <a:p>
            <a:pPr>
              <a:buBlip>
                <a:blip r:embed="rId3"/>
              </a:buBlip>
            </a:pPr>
            <a:r>
              <a:rPr lang="en-US" dirty="0" smtClean="0"/>
              <a:t>He eats fruits and veggies.</a:t>
            </a:r>
          </a:p>
          <a:p>
            <a:pPr>
              <a:buBlip>
                <a:blip r:embed="rId3"/>
              </a:buBlip>
            </a:pPr>
            <a:r>
              <a:rPr lang="en-US" dirty="0" smtClean="0"/>
              <a:t>He eats drinks </a:t>
            </a:r>
            <a:r>
              <a:rPr lang="en-US" dirty="0" smtClean="0">
                <a:solidFill>
                  <a:srgbClr val="FF0000"/>
                </a:solidFill>
              </a:rPr>
              <a:t>4-6</a:t>
            </a:r>
            <a:r>
              <a:rPr lang="en-US" dirty="0" smtClean="0"/>
              <a:t> ounces of juice.</a:t>
            </a:r>
          </a:p>
          <a:p>
            <a:pPr>
              <a:buNone/>
            </a:pPr>
            <a:endParaRPr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pic>
        <p:nvPicPr>
          <p:cNvPr id="8209" name="Picture 17" descr="C:\Users\mtompkinsdavis\AppData\Local\Microsoft\Windows\Temporary Internet Files\Content.IE5\GN6HQLKF\MP900202026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799" y="2667000"/>
            <a:ext cx="2224023" cy="335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Ready or Not?</a:t>
            </a:r>
            <a:endParaRPr lang="en-US" dirty="0"/>
          </a:p>
        </p:txBody>
      </p:sp>
      <p:sp>
        <p:nvSpPr>
          <p:cNvPr id="25" name="Content Placeholder 24"/>
          <p:cNvSpPr>
            <a:spLocks noGrp="1"/>
          </p:cNvSpPr>
          <p:nvPr>
            <p:ph sz="quarter" idx="4"/>
          </p:nvPr>
        </p:nvSpPr>
        <p:spPr>
          <a:xfrm>
            <a:off x="3200400" y="2209800"/>
            <a:ext cx="5562600" cy="3505200"/>
          </a:xfrm>
        </p:spPr>
        <p:txBody>
          <a:bodyPr/>
          <a:lstStyle/>
          <a:p>
            <a:pPr>
              <a:buNone/>
            </a:pPr>
            <a:r>
              <a:rPr lang="en-US" sz="3200" dirty="0" smtClean="0"/>
              <a:t>If you hear…I think Gregory is growing fine?</a:t>
            </a:r>
          </a:p>
          <a:p>
            <a:pPr>
              <a:buNone/>
            </a:pPr>
            <a:endParaRPr lang="en-US" sz="3200" dirty="0" smtClean="0"/>
          </a:p>
          <a:p>
            <a:pPr>
              <a:buNone/>
            </a:pPr>
            <a:r>
              <a:rPr lang="en-US" sz="3200" dirty="0" smtClean="0"/>
              <a:t>If you see…Gregory is in the 90</a:t>
            </a:r>
            <a:r>
              <a:rPr lang="en-US" sz="3200" baseline="30000" dirty="0" smtClean="0"/>
              <a:t>th</a:t>
            </a:r>
            <a:r>
              <a:rPr lang="en-US" sz="3200" dirty="0" smtClean="0"/>
              <a:t> percentile for his ht/wt.</a:t>
            </a:r>
          </a:p>
          <a:p>
            <a:pPr algn="ctr">
              <a:buNone/>
            </a:pPr>
            <a:endParaRPr lang="en-US" sz="5400" dirty="0"/>
          </a:p>
        </p:txBody>
      </p:sp>
      <p:pic>
        <p:nvPicPr>
          <p:cNvPr id="8209" name="Picture 17" descr="C:\Users\mtompkinsdavis\AppData\Local\Microsoft\Windows\Temporary Internet Files\Content.IE5\GN6HQLKF\MP90020202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09800"/>
            <a:ext cx="2426208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uild="p"/>
    </p:bldLst>
  </p:timing>
</p:sld>
</file>

<file path=ppt/theme/theme1.xml><?xml version="1.0" encoding="utf-8"?>
<a:theme xmlns:a="http://schemas.openxmlformats.org/drawingml/2006/main" name="Children_0917 PowerPlugs Templates for PowerPoint">
  <a:themeElements>
    <a:clrScheme name="Default Design 12">
      <a:dk1>
        <a:srgbClr val="808080"/>
      </a:dk1>
      <a:lt1>
        <a:srgbClr val="FFFFFF"/>
      </a:lt1>
      <a:dk2>
        <a:srgbClr val="1D6890"/>
      </a:dk2>
      <a:lt2>
        <a:srgbClr val="FFFFFF"/>
      </a:lt2>
      <a:accent1>
        <a:srgbClr val="1A4869"/>
      </a:accent1>
      <a:accent2>
        <a:srgbClr val="3785A5"/>
      </a:accent2>
      <a:accent3>
        <a:srgbClr val="ABB9C6"/>
      </a:accent3>
      <a:accent4>
        <a:srgbClr val="DADADA"/>
      </a:accent4>
      <a:accent5>
        <a:srgbClr val="ABB1B9"/>
      </a:accent5>
      <a:accent6>
        <a:srgbClr val="317895"/>
      </a:accent6>
      <a:hlink>
        <a:srgbClr val="FF6699"/>
      </a:hlink>
      <a:folHlink>
        <a:srgbClr val="80808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808080"/>
        </a:dk1>
        <a:lt1>
          <a:srgbClr val="FFFFFF"/>
        </a:lt1>
        <a:dk2>
          <a:srgbClr val="1D6890"/>
        </a:dk2>
        <a:lt2>
          <a:srgbClr val="FFFFFF"/>
        </a:lt2>
        <a:accent1>
          <a:srgbClr val="1A4869"/>
        </a:accent1>
        <a:accent2>
          <a:srgbClr val="3785A5"/>
        </a:accent2>
        <a:accent3>
          <a:srgbClr val="ABB9C6"/>
        </a:accent3>
        <a:accent4>
          <a:srgbClr val="DADADA"/>
        </a:accent4>
        <a:accent5>
          <a:srgbClr val="ABB1B9"/>
        </a:accent5>
        <a:accent6>
          <a:srgbClr val="317895"/>
        </a:accent6>
        <a:hlink>
          <a:srgbClr val="FF6699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Children_0917 PowerPlugs Templates for PowerPoint</Template>
  <TotalTime>1171</TotalTime>
  <Words>1505</Words>
  <Application>Microsoft Office PowerPoint</Application>
  <PresentationFormat>On-screen Show (4:3)</PresentationFormat>
  <Paragraphs>205</Paragraphs>
  <Slides>33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Children_0917 PowerPlugs Templates for PowerPoint</vt:lpstr>
      <vt:lpstr>Ready or Not?</vt:lpstr>
      <vt:lpstr>Counseling on Physical Activity</vt:lpstr>
      <vt:lpstr>Objectives</vt:lpstr>
      <vt:lpstr>NOW in WOW</vt:lpstr>
      <vt:lpstr>Assess readiness for change</vt:lpstr>
      <vt:lpstr>Readiness for Change</vt:lpstr>
      <vt:lpstr>Next 5 Steps</vt:lpstr>
      <vt:lpstr>Gregory’s  Background information </vt:lpstr>
      <vt:lpstr>Ready or Not?</vt:lpstr>
      <vt:lpstr>Ready or Not?</vt:lpstr>
      <vt:lpstr>Ready or Not?</vt:lpstr>
      <vt:lpstr>Readiness for Change</vt:lpstr>
      <vt:lpstr>PROBING &amp; RESOURCES</vt:lpstr>
      <vt:lpstr>Affirm and Ask Permission </vt:lpstr>
      <vt:lpstr>Closing Affirmation</vt:lpstr>
      <vt:lpstr>Reggie’s  Background information</vt:lpstr>
      <vt:lpstr>Ready or Not?</vt:lpstr>
      <vt:lpstr>Ready or Not?</vt:lpstr>
      <vt:lpstr>Ready or Not?</vt:lpstr>
      <vt:lpstr>Readiness for Change</vt:lpstr>
      <vt:lpstr>PROBING &amp; RESOURCES</vt:lpstr>
      <vt:lpstr>Affirm and Ask Permission </vt:lpstr>
      <vt:lpstr>Closing Affirmation</vt:lpstr>
      <vt:lpstr>Craig’s  Background information</vt:lpstr>
      <vt:lpstr>Ready or Not?</vt:lpstr>
      <vt:lpstr>Ready or Not? </vt:lpstr>
      <vt:lpstr>Ready or Not? </vt:lpstr>
      <vt:lpstr>Readiness for Change</vt:lpstr>
      <vt:lpstr>PROBING &amp; RESOURCES</vt:lpstr>
      <vt:lpstr>Affirm and Ask Permission </vt:lpstr>
      <vt:lpstr>Closing Affirmation</vt:lpstr>
      <vt:lpstr>5 Steps REVIEWED!</vt:lpstr>
      <vt:lpstr>Your Closing Affirmation!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mtompkinsdavis</dc:creator>
  <cp:lastModifiedBy>cpierre</cp:lastModifiedBy>
  <cp:revision>124</cp:revision>
  <dcterms:created xsi:type="dcterms:W3CDTF">2012-06-14T16:23:31Z</dcterms:created>
  <dcterms:modified xsi:type="dcterms:W3CDTF">2012-06-19T20:08:51Z</dcterms:modified>
</cp:coreProperties>
</file>