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93" r:id="rId2"/>
    <p:sldId id="285" r:id="rId3"/>
    <p:sldId id="286" r:id="rId4"/>
    <p:sldId id="287" r:id="rId5"/>
    <p:sldId id="288" r:id="rId6"/>
    <p:sldId id="289" r:id="rId7"/>
    <p:sldId id="290" r:id="rId8"/>
    <p:sldId id="291" r:id="rId9"/>
    <p:sldId id="292" r:id="rId10"/>
    <p:sldId id="276" r:id="rId11"/>
    <p:sldId id="257" r:id="rId12"/>
    <p:sldId id="265" r:id="rId13"/>
    <p:sldId id="266" r:id="rId14"/>
    <p:sldId id="258" r:id="rId15"/>
    <p:sldId id="259" r:id="rId16"/>
    <p:sldId id="279" r:id="rId17"/>
    <p:sldId id="260" r:id="rId18"/>
    <p:sldId id="277" r:id="rId19"/>
    <p:sldId id="281" r:id="rId20"/>
    <p:sldId id="284" r:id="rId21"/>
    <p:sldId id="280" r:id="rId22"/>
    <p:sldId id="294"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590" autoAdjust="0"/>
  </p:normalViewPr>
  <p:slideViewPr>
    <p:cSldViewPr>
      <p:cViewPr varScale="1">
        <p:scale>
          <a:sx n="73" d="100"/>
          <a:sy n="73" d="100"/>
        </p:scale>
        <p:origin x="-75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AE29A-3218-4A13-8680-E090F1F531AE}" type="datetimeFigureOut">
              <a:rPr lang="en-US" smtClean="0"/>
              <a:pPr/>
              <a:t>6/20/2012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7A903E-F413-4B93-939A-CDB0CD6520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just want to scream at the person and say “You</a:t>
            </a:r>
            <a:r>
              <a:rPr lang="en-US" baseline="0" dirty="0" smtClean="0"/>
              <a:t> don’t understand, I have a secret and I need to </a:t>
            </a:r>
            <a:r>
              <a:rPr lang="en-US" baseline="0" smtClean="0"/>
              <a:t>tell someone who can help me”  </a:t>
            </a:r>
            <a:endParaRPr lang="en-US"/>
          </a:p>
        </p:txBody>
      </p:sp>
      <p:sp>
        <p:nvSpPr>
          <p:cNvPr id="4" name="Slide Number Placeholder 3"/>
          <p:cNvSpPr>
            <a:spLocks noGrp="1"/>
          </p:cNvSpPr>
          <p:nvPr>
            <p:ph type="sldNum" sz="quarter" idx="10"/>
          </p:nvPr>
        </p:nvSpPr>
        <p:spPr/>
        <p:txBody>
          <a:bodyPr/>
          <a:lstStyle/>
          <a:p>
            <a:fld id="{F37A903E-F413-4B93-939A-CDB0CD6520D2}" type="slidenum">
              <a:rPr lang="en-US" smtClean="0"/>
              <a:pPr/>
              <a:t>10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you doing already at your agency?</a:t>
            </a:r>
          </a:p>
          <a:p>
            <a:endParaRPr lang="en-US" dirty="0" smtClean="0"/>
          </a:p>
          <a:p>
            <a:pPr marL="228600" indent="-228600">
              <a:buAutoNum type="arabicPeriod"/>
            </a:pPr>
            <a:r>
              <a:rPr lang="en-US" dirty="0" smtClean="0"/>
              <a:t>May need to make</a:t>
            </a:r>
            <a:r>
              <a:rPr lang="en-US" baseline="0" dirty="0" smtClean="0"/>
              <a:t> </a:t>
            </a:r>
            <a:r>
              <a:rPr lang="en-US" dirty="0" smtClean="0"/>
              <a:t>first call for her.</a:t>
            </a:r>
          </a:p>
          <a:p>
            <a:pPr marL="228600" indent="-228600">
              <a:buAutoNum type="arabicPeriod"/>
            </a:pPr>
            <a:r>
              <a:rPr lang="en-US" dirty="0" smtClean="0"/>
              <a:t>Preferably specific to PPD.</a:t>
            </a:r>
            <a:r>
              <a:rPr lang="en-US" baseline="0" dirty="0" smtClean="0"/>
              <a:t> </a:t>
            </a:r>
          </a:p>
          <a:p>
            <a:pPr marL="228600" indent="-228600">
              <a:buAutoNum type="arabicPeriod"/>
            </a:pPr>
            <a:r>
              <a:rPr lang="en-US" baseline="0" dirty="0" smtClean="0"/>
              <a:t>Phone #’s:  National PPD Hotline:  1-800-PPD-MOMS; Maryland Suicide and Crisis Hotline:  1-800-422-0009.</a:t>
            </a:r>
          </a:p>
          <a:p>
            <a:pPr marL="228600" indent="-228600">
              <a:buAutoNum type="arabicPeriod"/>
            </a:pPr>
            <a:r>
              <a:rPr lang="en-US" baseline="0" dirty="0" smtClean="0"/>
              <a:t>Check with local hospital.</a:t>
            </a:r>
          </a:p>
          <a:p>
            <a:pPr marL="228600" indent="-228600">
              <a:buAutoNum type="arabicPeriod"/>
            </a:pPr>
            <a:r>
              <a:rPr lang="en-US" baseline="0" dirty="0" smtClean="0"/>
              <a:t>Postpartum Stress Center, Postpartum Support International.</a:t>
            </a:r>
          </a:p>
          <a:p>
            <a:pPr marL="228600" indent="-228600">
              <a:buAutoNum type="arabicPeriod"/>
            </a:pPr>
            <a:r>
              <a:rPr lang="en-US" baseline="0" dirty="0" smtClean="0"/>
              <a:t>“This isn’t what I expected”  Karen </a:t>
            </a:r>
            <a:r>
              <a:rPr lang="en-US" baseline="0" dirty="0" err="1" smtClean="0"/>
              <a:t>Kleinman</a:t>
            </a:r>
            <a:r>
              <a:rPr lang="en-US" baseline="0" dirty="0" smtClean="0"/>
              <a:t>,  “Down Came the Rain”  Brooke Shields,  </a:t>
            </a:r>
          </a:p>
        </p:txBody>
      </p:sp>
      <p:sp>
        <p:nvSpPr>
          <p:cNvPr id="4" name="Slide Number Placeholder 3"/>
          <p:cNvSpPr>
            <a:spLocks noGrp="1"/>
          </p:cNvSpPr>
          <p:nvPr>
            <p:ph type="sldNum" sz="quarter" idx="10"/>
          </p:nvPr>
        </p:nvSpPr>
        <p:spPr/>
        <p:txBody>
          <a:bodyPr/>
          <a:lstStyle/>
          <a:p>
            <a:fld id="{F37A903E-F413-4B93-939A-CDB0CD6520D2}"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7A903E-F413-4B93-939A-CDB0CD6520D2}"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u="sng" dirty="0" smtClean="0"/>
              <a:t>Post-partum</a:t>
            </a:r>
            <a:r>
              <a:rPr lang="en-US" b="1" u="sng" baseline="0" dirty="0" smtClean="0"/>
              <a:t> Depression</a:t>
            </a:r>
          </a:p>
          <a:p>
            <a:r>
              <a:rPr lang="en-US" dirty="0" smtClean="0"/>
              <a:t>Anger</a:t>
            </a:r>
          </a:p>
          <a:p>
            <a:r>
              <a:rPr lang="en-US" dirty="0" smtClean="0"/>
              <a:t>Sadness</a:t>
            </a:r>
          </a:p>
          <a:p>
            <a:r>
              <a:rPr lang="en-US" dirty="0" smtClean="0"/>
              <a:t>Irritability</a:t>
            </a:r>
          </a:p>
          <a:p>
            <a:r>
              <a:rPr lang="en-US" dirty="0" smtClean="0"/>
              <a:t>Guilt</a:t>
            </a:r>
          </a:p>
          <a:p>
            <a:r>
              <a:rPr lang="en-US" dirty="0" smtClean="0"/>
              <a:t>Lack of Interest in the Baby</a:t>
            </a:r>
          </a:p>
          <a:p>
            <a:r>
              <a:rPr lang="en-US" dirty="0" smtClean="0"/>
              <a:t>Changes in eating and sleeping habits</a:t>
            </a:r>
          </a:p>
          <a:p>
            <a:r>
              <a:rPr lang="en-US" dirty="0" smtClean="0"/>
              <a:t>Trouble concentrating</a:t>
            </a:r>
          </a:p>
          <a:p>
            <a:r>
              <a:rPr lang="en-US" dirty="0" smtClean="0"/>
              <a:t>Feeling hopeless and possible thoughts of harming self or baby</a:t>
            </a:r>
          </a:p>
          <a:p>
            <a:r>
              <a:rPr lang="en-US" dirty="0" smtClean="0"/>
              <a:t>Gets in the way of being able to normally function.</a:t>
            </a:r>
          </a:p>
          <a:p>
            <a:r>
              <a:rPr lang="en-US" b="1" u="sng" dirty="0" smtClean="0"/>
              <a:t>Postpartum Anxiety</a:t>
            </a:r>
          </a:p>
          <a:p>
            <a:r>
              <a:rPr lang="en-US" dirty="0" smtClean="0"/>
              <a:t>Constant worry or fears over health and safety of the baby</a:t>
            </a:r>
          </a:p>
          <a:p>
            <a:r>
              <a:rPr lang="en-US" dirty="0" smtClean="0"/>
              <a:t>Panic attacks characterized by shortness-of-breath, chest-pain, dizziness, numbness and tingling</a:t>
            </a:r>
          </a:p>
          <a:p>
            <a:r>
              <a:rPr lang="en-US" dirty="0" smtClean="0"/>
              <a:t>Feelings of loss-of-control</a:t>
            </a:r>
          </a:p>
          <a:p>
            <a:r>
              <a:rPr lang="en-US" dirty="0" smtClean="0"/>
              <a:t>Racing thoughts</a:t>
            </a:r>
          </a:p>
          <a:p>
            <a:r>
              <a:rPr lang="en-US" dirty="0" smtClean="0"/>
              <a:t>Inability to sit still</a:t>
            </a:r>
          </a:p>
          <a:p>
            <a:r>
              <a:rPr lang="en-US" b="1" u="sng" dirty="0" smtClean="0"/>
              <a:t>Postpartum Obsessive</a:t>
            </a:r>
            <a:r>
              <a:rPr lang="en-US" b="1" u="sng" baseline="0" dirty="0" smtClean="0"/>
              <a:t> Compulsive Disorder</a:t>
            </a:r>
            <a:endParaRPr lang="en-US" b="1" u="sng" dirty="0" smtClean="0"/>
          </a:p>
          <a:p>
            <a:r>
              <a:rPr lang="en-US" dirty="0" smtClean="0"/>
              <a:t>Repetitive upsetting and unwanted thoughts or mental images</a:t>
            </a:r>
          </a:p>
          <a:p>
            <a:r>
              <a:rPr lang="en-US" dirty="0" smtClean="0"/>
              <a:t>Need to do something over-and-over again to reduce anxiety caused by those thoughts</a:t>
            </a:r>
          </a:p>
          <a:p>
            <a:r>
              <a:rPr lang="en-US" dirty="0" smtClean="0"/>
              <a:t>Mom finds these thoughts scary and unusual and is unlikely to act on them</a:t>
            </a:r>
          </a:p>
          <a:p>
            <a:r>
              <a:rPr lang="en-US" dirty="0" smtClean="0"/>
              <a:t>Fear of being left alone with the infant</a:t>
            </a:r>
          </a:p>
          <a:p>
            <a:r>
              <a:rPr lang="en-US" dirty="0" smtClean="0"/>
              <a:t>Hyper vigilance in protecting the infant.</a:t>
            </a:r>
          </a:p>
          <a:p>
            <a:r>
              <a:rPr lang="en-US" b="1" u="sng" dirty="0" smtClean="0"/>
              <a:t>Postpartum Post-Traumatic </a:t>
            </a:r>
            <a:r>
              <a:rPr lang="en-US" b="1" u="sng" baseline="0" dirty="0" smtClean="0"/>
              <a:t> Stress  Disorder</a:t>
            </a:r>
          </a:p>
          <a:p>
            <a:r>
              <a:rPr lang="en-US" dirty="0" smtClean="0"/>
              <a:t>Caused by traumatic or frightening child-birth</a:t>
            </a:r>
          </a:p>
          <a:p>
            <a:r>
              <a:rPr lang="en-US" dirty="0" smtClean="0"/>
              <a:t>Flash-backs of the trauma causing anxiety</a:t>
            </a:r>
          </a:p>
          <a:p>
            <a:r>
              <a:rPr lang="en-US" dirty="0" smtClean="0"/>
              <a:t>Need to avoid things related to the event</a:t>
            </a:r>
          </a:p>
          <a:p>
            <a:r>
              <a:rPr lang="en-US" b="1" u="sng" dirty="0" smtClean="0"/>
              <a:t>Postpartum</a:t>
            </a:r>
            <a:r>
              <a:rPr lang="en-US" b="1" u="sng" baseline="0" dirty="0" smtClean="0"/>
              <a:t> Psychosis</a:t>
            </a:r>
          </a:p>
          <a:p>
            <a:r>
              <a:rPr lang="en-US" dirty="0" smtClean="0"/>
              <a:t>Sometimes see or hear voices others can’t (hallucinations).</a:t>
            </a:r>
          </a:p>
          <a:p>
            <a:r>
              <a:rPr lang="en-US" dirty="0" smtClean="0"/>
              <a:t>May believe things that aren’t true</a:t>
            </a:r>
          </a:p>
          <a:p>
            <a:r>
              <a:rPr lang="en-US" dirty="0" smtClean="0"/>
              <a:t>Distrust those around them</a:t>
            </a:r>
          </a:p>
          <a:p>
            <a:r>
              <a:rPr lang="en-US" dirty="0" smtClean="0"/>
              <a:t>Have periods of confusion or memory loss</a:t>
            </a:r>
          </a:p>
          <a:p>
            <a:r>
              <a:rPr lang="en-US" dirty="0" smtClean="0"/>
              <a:t>Severe and dangerous conditions that requires immediate treatment</a:t>
            </a:r>
            <a:endParaRPr lang="en-US" b="1" u="sng" dirty="0"/>
          </a:p>
        </p:txBody>
      </p:sp>
      <p:sp>
        <p:nvSpPr>
          <p:cNvPr id="4" name="Slide Number Placeholder 3"/>
          <p:cNvSpPr>
            <a:spLocks noGrp="1"/>
          </p:cNvSpPr>
          <p:nvPr>
            <p:ph type="sldNum" sz="quarter" idx="10"/>
          </p:nvPr>
        </p:nvSpPr>
        <p:spPr/>
        <p:txBody>
          <a:bodyPr/>
          <a:lstStyle/>
          <a:p>
            <a:fld id="{F37A903E-F413-4B93-939A-CDB0CD6520D2}"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When you are pregnant, levels of the female hormones estrogen and progesterone increase greatly. In the first 24 hours after childbirth, hormone levels quickly return to normal. Researchers think the big change in hormone levels may lead to depression. This is much like the way smaller hormone changes can affect a woman’s moods before she gets her period.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Levels of thyroid hormones may also drop after giving birth. The thyroid is a small gland in the neck that helps regulate how your body uses and stores energy from food. Low levels of thyroid hormones can cause symptoms of depression. A simple blood test can tell if this condition is causing your symptoms. If so, your doctor can prescribe thyroid medicine.</a:t>
            </a:r>
            <a:br>
              <a:rPr lang="en-US" dirty="0" smtClean="0"/>
            </a:br>
            <a:r>
              <a:rPr lang="en-US" dirty="0" smtClean="0"/>
              <a:t/>
            </a:r>
            <a:br>
              <a:rPr lang="en-US" dirty="0" smtClean="0"/>
            </a:br>
            <a:r>
              <a:rPr lang="en-US" dirty="0" smtClean="0"/>
              <a:t>Levels of thyroid hormones may also drop after giving birth. The thyroid is a small gland in the neck that helps regulate how your body uses and stores energy from food. Low levels of thyroid hormones can cause symptoms of depression. A simple blood test can tell if this condition is causing your symptoms. If so, your doctor can prescribe thyroid medicine.</a:t>
            </a:r>
            <a:br>
              <a:rPr lang="en-US" dirty="0" smtClean="0"/>
            </a:br>
            <a:r>
              <a:rPr lang="en-US" dirty="0" smtClean="0"/>
              <a:t/>
            </a:r>
            <a:br>
              <a:rPr lang="en-US" dirty="0" smtClean="0"/>
            </a:br>
            <a:endParaRPr lang="en-US" sz="1200" dirty="0" smtClean="0"/>
          </a:p>
          <a:p>
            <a:endParaRPr lang="en-US" dirty="0"/>
          </a:p>
        </p:txBody>
      </p:sp>
      <p:sp>
        <p:nvSpPr>
          <p:cNvPr id="4" name="Slide Number Placeholder 3"/>
          <p:cNvSpPr>
            <a:spLocks noGrp="1"/>
          </p:cNvSpPr>
          <p:nvPr>
            <p:ph type="sldNum" sz="quarter" idx="10"/>
          </p:nvPr>
        </p:nvSpPr>
        <p:spPr/>
        <p:txBody>
          <a:bodyPr/>
          <a:lstStyle/>
          <a:p>
            <a:fld id="{F37A903E-F413-4B93-939A-CDB0CD6520D2}"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Tired after delivery</a:t>
            </a:r>
            <a:br>
              <a:rPr lang="en-US" dirty="0" smtClean="0"/>
            </a:br>
            <a:r>
              <a:rPr lang="en-US" dirty="0" smtClean="0"/>
              <a:t/>
            </a:r>
            <a:br>
              <a:rPr lang="en-US" dirty="0" smtClean="0"/>
            </a:br>
            <a:r>
              <a:rPr lang="en-US" dirty="0" smtClean="0"/>
              <a:t>* Tired from a lack of sleep or broken sleep</a:t>
            </a:r>
            <a:br>
              <a:rPr lang="en-US" dirty="0" smtClean="0"/>
            </a:br>
            <a:r>
              <a:rPr lang="en-US" dirty="0" smtClean="0"/>
              <a:t/>
            </a:r>
            <a:br>
              <a:rPr lang="en-US" dirty="0" smtClean="0"/>
            </a:br>
            <a:r>
              <a:rPr lang="en-US" dirty="0" smtClean="0"/>
              <a:t>* Overwhelmed with a new baby</a:t>
            </a:r>
            <a:br>
              <a:rPr lang="en-US" dirty="0" smtClean="0"/>
            </a:br>
            <a:r>
              <a:rPr lang="en-US" dirty="0" smtClean="0"/>
              <a:t/>
            </a:r>
            <a:br>
              <a:rPr lang="en-US" dirty="0" smtClean="0"/>
            </a:br>
            <a:r>
              <a:rPr lang="en-US" dirty="0" smtClean="0"/>
              <a:t>* Doubts about your ability to be a good mother</a:t>
            </a:r>
            <a:br>
              <a:rPr lang="en-US" dirty="0" smtClean="0"/>
            </a:br>
            <a:r>
              <a:rPr lang="en-US" dirty="0" smtClean="0"/>
              <a:t/>
            </a:r>
            <a:br>
              <a:rPr lang="en-US" dirty="0" smtClean="0"/>
            </a:br>
            <a:r>
              <a:rPr lang="en-US" dirty="0" smtClean="0"/>
              <a:t>* Stress from changes in work and home routines</a:t>
            </a:r>
            <a:br>
              <a:rPr lang="en-US" dirty="0" smtClean="0"/>
            </a:br>
            <a:r>
              <a:rPr lang="en-US" dirty="0" smtClean="0"/>
              <a:t/>
            </a:r>
            <a:br>
              <a:rPr lang="en-US" dirty="0" smtClean="0"/>
            </a:br>
            <a:r>
              <a:rPr lang="en-US" dirty="0" smtClean="0"/>
              <a:t>* An unrealistic need to be a perfect mom</a:t>
            </a:r>
            <a:br>
              <a:rPr lang="en-US" dirty="0" smtClean="0"/>
            </a:br>
            <a:r>
              <a:rPr lang="en-US" dirty="0" smtClean="0"/>
              <a:t/>
            </a:r>
            <a:br>
              <a:rPr lang="en-US" dirty="0" smtClean="0"/>
            </a:br>
            <a:r>
              <a:rPr lang="en-US" dirty="0" smtClean="0"/>
              <a:t>* Loss of who you were before having the baby</a:t>
            </a:r>
            <a:br>
              <a:rPr lang="en-US" dirty="0" smtClean="0"/>
            </a:br>
            <a:r>
              <a:rPr lang="en-US" dirty="0" smtClean="0"/>
              <a:t/>
            </a:r>
            <a:br>
              <a:rPr lang="en-US" dirty="0" smtClean="0"/>
            </a:br>
            <a:r>
              <a:rPr lang="en-US" dirty="0" smtClean="0"/>
              <a:t>* Less attractive</a:t>
            </a:r>
            <a:br>
              <a:rPr lang="en-US" dirty="0" smtClean="0"/>
            </a:br>
            <a:r>
              <a:rPr lang="en-US" dirty="0" smtClean="0"/>
              <a:t/>
            </a:r>
            <a:br>
              <a:rPr lang="en-US" dirty="0" smtClean="0"/>
            </a:br>
            <a:r>
              <a:rPr lang="en-US" dirty="0" smtClean="0"/>
              <a:t>* A lack of free time</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F37A903E-F413-4B93-939A-CDB0CD6520D2}"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Moms</a:t>
            </a:r>
            <a:r>
              <a:rPr lang="en-US" baseline="0" dirty="0" smtClean="0"/>
              <a:t> will be having feeding difficulties and be asking me a lot of questions but not really hearing what is being said.  They keep saying “the baby this and that” I get the sense they are not telling me something important (something they themselves might not be completely aware of).  When I feel as if there concerns are real but there is no good explanation for what is happening I will stop the conversation and say “Tell me how are you feeling”.  Sometimes this results in tears, defensiveness/denial, confusion and/or panic.  This is when I try to educate and give hope.</a:t>
            </a:r>
          </a:p>
        </p:txBody>
      </p:sp>
      <p:sp>
        <p:nvSpPr>
          <p:cNvPr id="4" name="Slide Number Placeholder 3"/>
          <p:cNvSpPr>
            <a:spLocks noGrp="1"/>
          </p:cNvSpPr>
          <p:nvPr>
            <p:ph type="sldNum" sz="quarter" idx="10"/>
          </p:nvPr>
        </p:nvSpPr>
        <p:spPr/>
        <p:txBody>
          <a:bodyPr/>
          <a:lstStyle/>
          <a:p>
            <a:fld id="{F37A903E-F413-4B93-939A-CDB0CD6520D2}"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had this</a:t>
            </a:r>
            <a:r>
              <a:rPr lang="en-US" baseline="0" dirty="0" smtClean="0"/>
              <a:t> couple and when I first broached the subject I could tell she was nervous about being honest.  I asked her boyfriend how he felt she has been doing and he expressed his concerns.  This opened her up to talking about her fears and he was able to reassure her that she was a good mother and he would do whatever he could to help her.  He now understood why she was always getting so mad at him and he felt like he wasn’t doing anything right.  I like to go over the list of “What not to say” it actually can make them laugh and is a good ice breaker.</a:t>
            </a:r>
          </a:p>
        </p:txBody>
      </p:sp>
      <p:sp>
        <p:nvSpPr>
          <p:cNvPr id="4" name="Slide Number Placeholder 3"/>
          <p:cNvSpPr>
            <a:spLocks noGrp="1"/>
          </p:cNvSpPr>
          <p:nvPr>
            <p:ph type="sldNum" sz="quarter" idx="10"/>
          </p:nvPr>
        </p:nvSpPr>
        <p:spPr/>
        <p:txBody>
          <a:bodyPr/>
          <a:lstStyle/>
          <a:p>
            <a:fld id="{F37A903E-F413-4B93-939A-CDB0CD6520D2}" type="slidenum">
              <a:rPr lang="en-US" smtClean="0"/>
              <a:pPr/>
              <a:t>18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lvl="0" indent="-228600">
              <a:buNone/>
            </a:pPr>
            <a:r>
              <a:rPr lang="en-US" baseline="0" dirty="0" smtClean="0"/>
              <a:t>1.  Take care of yourself:</a:t>
            </a:r>
          </a:p>
          <a:p>
            <a:pPr marL="685800" lvl="1" indent="-228600">
              <a:buNone/>
            </a:pPr>
            <a:r>
              <a:rPr lang="en-US" baseline="0" dirty="0" smtClean="0"/>
              <a:t>Rest when your baby sleeps.</a:t>
            </a:r>
          </a:p>
          <a:p>
            <a:pPr marL="685800" lvl="1" indent="-228600">
              <a:buNone/>
            </a:pPr>
            <a:r>
              <a:rPr lang="en-US" baseline="0" dirty="0" smtClean="0"/>
              <a:t>Make your needs a </a:t>
            </a:r>
            <a:r>
              <a:rPr lang="en-US" baseline="0" dirty="0" err="1" smtClean="0"/>
              <a:t>priotity</a:t>
            </a:r>
            <a:r>
              <a:rPr lang="en-US" baseline="0" dirty="0" smtClean="0"/>
              <a:t>.</a:t>
            </a:r>
          </a:p>
          <a:p>
            <a:pPr marL="685800" lvl="1" indent="-228600">
              <a:buNone/>
            </a:pPr>
            <a:r>
              <a:rPr lang="en-US" baseline="0" dirty="0" smtClean="0"/>
              <a:t>Avoid strict schedules.</a:t>
            </a:r>
          </a:p>
          <a:p>
            <a:pPr marL="685800" lvl="1" indent="-228600">
              <a:buNone/>
            </a:pPr>
            <a:r>
              <a:rPr lang="en-US" baseline="0" dirty="0" smtClean="0"/>
              <a:t>Do not expect too much from yourself right now.</a:t>
            </a:r>
          </a:p>
          <a:p>
            <a:pPr marL="685800" lvl="1" indent="-228600">
              <a:buNone/>
            </a:pPr>
            <a:r>
              <a:rPr lang="en-US" baseline="0" dirty="0" smtClean="0"/>
              <a:t>Get out of the house.</a:t>
            </a:r>
          </a:p>
          <a:p>
            <a:pPr marL="685800" lvl="1" indent="-228600">
              <a:buNone/>
            </a:pPr>
            <a:r>
              <a:rPr lang="en-US" baseline="0" dirty="0" smtClean="0"/>
              <a:t>Play</a:t>
            </a:r>
          </a:p>
          <a:p>
            <a:pPr marL="228600" lvl="0" indent="-228600">
              <a:buAutoNum type="arabicPeriod" startAt="2"/>
            </a:pPr>
            <a:r>
              <a:rPr lang="en-US" baseline="0" dirty="0" smtClean="0"/>
              <a:t>Talk to others:</a:t>
            </a:r>
          </a:p>
          <a:p>
            <a:pPr marL="685800" lvl="1" indent="-228600">
              <a:buNone/>
            </a:pPr>
            <a:r>
              <a:rPr lang="en-US" baseline="0" dirty="0" smtClean="0"/>
              <a:t>Let your partner know how you are feeling.</a:t>
            </a:r>
          </a:p>
          <a:p>
            <a:pPr marL="685800" lvl="1" indent="-228600">
              <a:buNone/>
            </a:pPr>
            <a:r>
              <a:rPr lang="en-US" baseline="0" dirty="0" smtClean="0"/>
              <a:t>Let others know what they can do to help.</a:t>
            </a:r>
          </a:p>
          <a:p>
            <a:pPr marL="685800" lvl="1" indent="-228600">
              <a:buNone/>
            </a:pPr>
            <a:r>
              <a:rPr lang="en-US" baseline="0" dirty="0" smtClean="0"/>
              <a:t>Be specific about what you need.</a:t>
            </a:r>
          </a:p>
          <a:p>
            <a:pPr marL="685800" lvl="1" indent="-228600">
              <a:buNone/>
            </a:pPr>
            <a:r>
              <a:rPr lang="en-US" baseline="0" dirty="0" smtClean="0"/>
              <a:t>Delegate household duties.</a:t>
            </a:r>
          </a:p>
          <a:p>
            <a:pPr marL="685800" lvl="1" indent="-228600">
              <a:buNone/>
            </a:pPr>
            <a:r>
              <a:rPr lang="en-US" baseline="0" dirty="0" smtClean="0"/>
              <a:t>Encourage your partner to seek support.</a:t>
            </a:r>
          </a:p>
          <a:p>
            <a:pPr marL="228600" lvl="0" indent="-228600">
              <a:buAutoNum type="arabicPeriod" startAt="3"/>
            </a:pPr>
            <a:r>
              <a:rPr lang="en-US" baseline="0" dirty="0" smtClean="0"/>
              <a:t>Set Limits:</a:t>
            </a:r>
          </a:p>
          <a:p>
            <a:pPr marL="685800" lvl="1" indent="-228600">
              <a:buNone/>
            </a:pPr>
            <a:r>
              <a:rPr lang="en-US" baseline="0" dirty="0" smtClean="0"/>
              <a:t>Screen phone calls.</a:t>
            </a:r>
          </a:p>
          <a:p>
            <a:pPr marL="685800" lvl="1" indent="-228600">
              <a:buNone/>
            </a:pPr>
            <a:r>
              <a:rPr lang="en-US" baseline="0" dirty="0" smtClean="0"/>
              <a:t>Avoid overdoing anything.</a:t>
            </a:r>
          </a:p>
          <a:p>
            <a:pPr marL="685800" lvl="1" indent="-228600">
              <a:buNone/>
            </a:pPr>
            <a:r>
              <a:rPr lang="en-US" baseline="0" dirty="0" smtClean="0"/>
              <a:t>Set limits with your guests.</a:t>
            </a:r>
          </a:p>
          <a:p>
            <a:pPr marL="685800" lvl="1" indent="-228600">
              <a:buNone/>
            </a:pPr>
            <a:r>
              <a:rPr lang="en-US" baseline="0" dirty="0" smtClean="0"/>
              <a:t>Avoid people who make you feel bad and set boundaries with people you can’t avoid.</a:t>
            </a:r>
          </a:p>
          <a:p>
            <a:pPr marL="685800" lvl="1" indent="-228600">
              <a:buNone/>
            </a:pPr>
            <a:r>
              <a:rPr lang="en-US" baseline="0" dirty="0" smtClean="0"/>
              <a:t>Set small goals.  Prioritize what needs to be done and what can wait.</a:t>
            </a:r>
          </a:p>
          <a:p>
            <a:pPr marL="228600" lvl="0" indent="-228600">
              <a:buAutoNum type="arabicPeriod" startAt="4"/>
            </a:pPr>
            <a:r>
              <a:rPr lang="en-US" baseline="0" dirty="0" smtClean="0"/>
              <a:t>Prioritize you physical health:</a:t>
            </a:r>
          </a:p>
          <a:p>
            <a:pPr marL="685800" lvl="1" indent="-228600">
              <a:buNone/>
            </a:pPr>
            <a:r>
              <a:rPr lang="en-US" baseline="0" dirty="0" smtClean="0"/>
              <a:t>Eat well.</a:t>
            </a:r>
          </a:p>
          <a:p>
            <a:pPr marL="685800" lvl="1" indent="-228600">
              <a:buNone/>
            </a:pPr>
            <a:r>
              <a:rPr lang="en-US" baseline="0" dirty="0" smtClean="0"/>
              <a:t>Avoid caffeine and alcohol.</a:t>
            </a:r>
          </a:p>
          <a:p>
            <a:pPr marL="685800" lvl="1" indent="-228600">
              <a:buNone/>
            </a:pPr>
            <a:r>
              <a:rPr lang="en-US" baseline="0" dirty="0" smtClean="0"/>
              <a:t>Take a walk. </a:t>
            </a:r>
          </a:p>
          <a:p>
            <a:pPr marL="685800" lvl="1" indent="-228600">
              <a:buNone/>
            </a:pPr>
            <a:r>
              <a:rPr lang="en-US" baseline="0" dirty="0" smtClean="0"/>
              <a:t>Stay on all medications you have been instructed to take.</a:t>
            </a:r>
          </a:p>
          <a:p>
            <a:pPr marL="228600" lvl="0" indent="-228600">
              <a:buAutoNum type="arabicPeriod" startAt="5"/>
            </a:pPr>
            <a:r>
              <a:rPr lang="en-US" baseline="0" dirty="0" smtClean="0"/>
              <a:t>Enhance your emotional health.</a:t>
            </a:r>
          </a:p>
          <a:p>
            <a:pPr marL="685800" lvl="1" indent="-228600">
              <a:buNone/>
            </a:pPr>
            <a:r>
              <a:rPr lang="en-US" baseline="0" dirty="0" smtClean="0"/>
              <a:t>Give yourself permission to have negative thoughts.</a:t>
            </a:r>
          </a:p>
          <a:p>
            <a:pPr marL="685800" lvl="1" indent="-228600">
              <a:buNone/>
            </a:pPr>
            <a:r>
              <a:rPr lang="en-US" baseline="0" dirty="0" smtClean="0"/>
              <a:t>Allow yourself a moment to laugh.</a:t>
            </a:r>
          </a:p>
          <a:p>
            <a:pPr marL="685800" lvl="1" indent="-228600">
              <a:buNone/>
            </a:pPr>
            <a:r>
              <a:rPr lang="en-US" baseline="0" dirty="0" smtClean="0"/>
              <a:t>Trust your instincts.</a:t>
            </a:r>
          </a:p>
          <a:p>
            <a:pPr marL="685800" lvl="1" indent="-228600">
              <a:buNone/>
            </a:pPr>
            <a:r>
              <a:rPr lang="en-US" baseline="0" dirty="0" smtClean="0"/>
              <a:t>Don’t be afraid to ask for help.</a:t>
            </a:r>
          </a:p>
          <a:p>
            <a:pPr marL="685800" lvl="1" indent="-228600">
              <a:buNone/>
            </a:pPr>
            <a:r>
              <a:rPr lang="en-US" baseline="0" dirty="0" smtClean="0"/>
              <a:t>Expect some good days and some bad days.</a:t>
            </a:r>
          </a:p>
          <a:p>
            <a:pPr marL="685800" lvl="1" indent="-228600">
              <a:buNone/>
            </a:pPr>
            <a:endParaRPr lang="en-US" baseline="0" dirty="0" smtClean="0"/>
          </a:p>
        </p:txBody>
      </p:sp>
      <p:sp>
        <p:nvSpPr>
          <p:cNvPr id="4" name="Slide Number Placeholder 3"/>
          <p:cNvSpPr>
            <a:spLocks noGrp="1"/>
          </p:cNvSpPr>
          <p:nvPr>
            <p:ph type="sldNum" sz="quarter" idx="10"/>
          </p:nvPr>
        </p:nvSpPr>
        <p:spPr/>
        <p:txBody>
          <a:bodyPr/>
          <a:lstStyle/>
          <a:p>
            <a:fld id="{F37A903E-F413-4B93-939A-CDB0CD6520D2}" type="slidenum">
              <a:rPr lang="en-US" smtClean="0"/>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baseline="0" dirty="0" smtClean="0"/>
              <a:t>Become educated:</a:t>
            </a:r>
          </a:p>
          <a:p>
            <a:pPr lvl="1"/>
            <a:r>
              <a:rPr lang="en-US" dirty="0" smtClean="0"/>
              <a:t>Listen to her concerns even if they do not make sense to you.</a:t>
            </a:r>
          </a:p>
          <a:p>
            <a:pPr lvl="1"/>
            <a:r>
              <a:rPr lang="en-US" dirty="0" smtClean="0"/>
              <a:t>Talk to her doctor, therapist, etc. and read information they have given you.</a:t>
            </a:r>
          </a:p>
          <a:p>
            <a:pPr lvl="1"/>
            <a:r>
              <a:rPr lang="en-US" dirty="0" smtClean="0"/>
              <a:t>Look at websites about PPD or read books (“The Postpartum Husband”  by Karen </a:t>
            </a:r>
            <a:r>
              <a:rPr lang="en-US" dirty="0" err="1" smtClean="0"/>
              <a:t>Kleinman</a:t>
            </a:r>
            <a:r>
              <a:rPr lang="en-US" dirty="0" smtClean="0"/>
              <a:t>.)</a:t>
            </a:r>
          </a:p>
          <a:p>
            <a:pPr marL="228600" lvl="0" indent="-228600">
              <a:buNone/>
            </a:pPr>
            <a:endParaRPr lang="en-US" dirty="0" smtClean="0"/>
          </a:p>
          <a:p>
            <a:pPr marL="228600" lvl="0" indent="-228600">
              <a:buAutoNum type="arabicPeriod" startAt="2"/>
            </a:pPr>
            <a:r>
              <a:rPr lang="en-US" baseline="0" dirty="0" smtClean="0"/>
              <a:t>Avoid saying negative things:</a:t>
            </a:r>
          </a:p>
          <a:p>
            <a:pPr marL="685800" lvl="1" indent="-228600">
              <a:buNone/>
            </a:pPr>
            <a:r>
              <a:rPr lang="en-US" baseline="0" dirty="0" smtClean="0"/>
              <a:t>You need to get over this.</a:t>
            </a:r>
          </a:p>
          <a:p>
            <a:pPr marL="685800" lvl="1" indent="-228600">
              <a:buNone/>
            </a:pPr>
            <a:r>
              <a:rPr lang="en-US" baseline="0" dirty="0" smtClean="0"/>
              <a:t>I am tired of you feeling this way.</a:t>
            </a:r>
          </a:p>
          <a:p>
            <a:pPr marL="685800" lvl="1" indent="-228600">
              <a:buNone/>
            </a:pPr>
            <a:r>
              <a:rPr lang="en-US" baseline="0" dirty="0" smtClean="0"/>
              <a:t>I liked you better the way you were.</a:t>
            </a:r>
          </a:p>
          <a:p>
            <a:pPr marL="685800" lvl="1" indent="-228600">
              <a:buNone/>
            </a:pPr>
            <a:r>
              <a:rPr lang="en-US" baseline="0" dirty="0" smtClean="0"/>
              <a:t>You will feel better if you lost weight, exercise, color your hair, buy new clothes, put on make-up, etc.</a:t>
            </a:r>
          </a:p>
          <a:p>
            <a:pPr marL="685800" lvl="1" indent="-228600">
              <a:buNone/>
            </a:pPr>
            <a:endParaRPr lang="en-US" baseline="0" dirty="0" smtClean="0"/>
          </a:p>
          <a:p>
            <a:pPr marL="228600" lvl="0" indent="-228600">
              <a:buAutoNum type="arabicPeriod" startAt="3"/>
            </a:pPr>
            <a:r>
              <a:rPr lang="en-US" baseline="0" dirty="0" smtClean="0"/>
              <a:t>Support her in getting help:</a:t>
            </a:r>
          </a:p>
          <a:p>
            <a:pPr marL="685800" lvl="1" indent="-228600">
              <a:buNone/>
            </a:pPr>
            <a:r>
              <a:rPr lang="en-US" baseline="0" dirty="0" smtClean="0"/>
              <a:t>Call her physician/OBGYN for an appointment and take her to it.</a:t>
            </a:r>
          </a:p>
          <a:p>
            <a:pPr marL="685800" lvl="1" indent="-228600">
              <a:buNone/>
            </a:pPr>
            <a:r>
              <a:rPr lang="en-US" baseline="0" dirty="0" smtClean="0"/>
              <a:t>Contact insurance to see if there is a psychiatrist/counselor she could go to and go to the appointment with her if she wants.</a:t>
            </a:r>
          </a:p>
          <a:p>
            <a:pPr marL="685800" lvl="1" indent="-228600">
              <a:buNone/>
            </a:pPr>
            <a:r>
              <a:rPr lang="en-US" baseline="0" dirty="0" smtClean="0"/>
              <a:t>Take care of the baby and/or other children or make arrangements for someone else to.</a:t>
            </a:r>
          </a:p>
          <a:p>
            <a:pPr marL="685800" lvl="1" indent="-228600">
              <a:buNone/>
            </a:pPr>
            <a:r>
              <a:rPr lang="en-US" baseline="0" dirty="0" smtClean="0"/>
              <a:t>Find web-sites and books about PPD.</a:t>
            </a:r>
          </a:p>
          <a:p>
            <a:pPr marL="685800" lvl="1" indent="-228600">
              <a:buNone/>
            </a:pPr>
            <a:endParaRPr lang="en-US" baseline="0" dirty="0" smtClean="0"/>
          </a:p>
          <a:p>
            <a:pPr marL="685800" lvl="1" indent="-228600">
              <a:buNone/>
            </a:pPr>
            <a:endParaRPr lang="en-US" baseline="0" dirty="0" smtClean="0"/>
          </a:p>
        </p:txBody>
      </p:sp>
      <p:sp>
        <p:nvSpPr>
          <p:cNvPr id="4" name="Slide Number Placeholder 3"/>
          <p:cNvSpPr>
            <a:spLocks noGrp="1"/>
          </p:cNvSpPr>
          <p:nvPr>
            <p:ph type="sldNum" sz="quarter" idx="10"/>
          </p:nvPr>
        </p:nvSpPr>
        <p:spPr/>
        <p:txBody>
          <a:bodyPr/>
          <a:lstStyle/>
          <a:p>
            <a:fld id="{F37A903E-F413-4B93-939A-CDB0CD6520D2}"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D11041-02A7-4E3F-A31C-FE9FF11F4935}" type="datetimeFigureOut">
              <a:rPr lang="en-US" smtClean="0"/>
              <a:pPr/>
              <a:t>6/20/2012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11041-02A7-4E3F-A31C-FE9FF11F4935}" type="datetimeFigureOut">
              <a:rPr lang="en-US" smtClean="0"/>
              <a:pPr/>
              <a:t>6/20/2012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11041-02A7-4E3F-A31C-FE9FF11F4935}" type="datetimeFigureOut">
              <a:rPr lang="en-US" smtClean="0"/>
              <a:pPr/>
              <a:t>6/20/2012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D11041-02A7-4E3F-A31C-FE9FF11F4935}" type="datetimeFigureOut">
              <a:rPr lang="en-US" smtClean="0"/>
              <a:pPr/>
              <a:t>6/20/2012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D11041-02A7-4E3F-A31C-FE9FF11F4935}" type="datetimeFigureOut">
              <a:rPr lang="en-US" smtClean="0"/>
              <a:pPr/>
              <a:t>6/20/2012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D11041-02A7-4E3F-A31C-FE9FF11F4935}" type="datetimeFigureOut">
              <a:rPr lang="en-US" smtClean="0"/>
              <a:pPr/>
              <a:t>6/20/2012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D11041-02A7-4E3F-A31C-FE9FF11F4935}" type="datetimeFigureOut">
              <a:rPr lang="en-US" smtClean="0"/>
              <a:pPr/>
              <a:t>6/20/2012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D11041-02A7-4E3F-A31C-FE9FF11F4935}" type="datetimeFigureOut">
              <a:rPr lang="en-US" smtClean="0"/>
              <a:pPr/>
              <a:t>6/20/2012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D11041-02A7-4E3F-A31C-FE9FF11F4935}" type="datetimeFigureOut">
              <a:rPr lang="en-US" smtClean="0"/>
              <a:pPr/>
              <a:t>6/20/2012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D11041-02A7-4E3F-A31C-FE9FF11F4935}" type="datetimeFigureOut">
              <a:rPr lang="en-US" smtClean="0"/>
              <a:pPr/>
              <a:t>6/20/2012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D11041-02A7-4E3F-A31C-FE9FF11F4935}" type="datetimeFigureOut">
              <a:rPr lang="en-US" smtClean="0"/>
              <a:pPr/>
              <a:t>6/20/2012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43523B-7633-45E2-8306-C3C1B6B2CB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D11041-02A7-4E3F-A31C-FE9FF11F4935}" type="datetimeFigureOut">
              <a:rPr lang="en-US" smtClean="0"/>
              <a:pPr/>
              <a:t>6/20/2012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43523B-7633-45E2-8306-C3C1B6B2CB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postpartumprogress.com/the-symptoms-of-postpartum-depression-anxiety-in-plain-mama-english"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r>
              <a:rPr lang="en-US" sz="6600" dirty="0" smtClean="0"/>
              <a:t>What do all of these people have in common?</a:t>
            </a:r>
            <a:endParaRPr lang="en-US" sz="6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685800"/>
            <a:ext cx="5029200" cy="5509200"/>
          </a:xfrm>
          <a:prstGeom prst="rect">
            <a:avLst/>
          </a:prstGeom>
        </p:spPr>
        <p:txBody>
          <a:bodyPr wrap="square">
            <a:spAutoFit/>
          </a:bodyPr>
          <a:lstStyle/>
          <a:p>
            <a:pPr algn="ctr"/>
            <a:r>
              <a:rPr lang="en-US" sz="3200" dirty="0" smtClean="0"/>
              <a:t>Moms who suffer with </a:t>
            </a:r>
            <a:r>
              <a:rPr lang="en-US" sz="3200" dirty="0" smtClean="0">
                <a:hlinkClick r:id="rId3" tooltip="postpartum depression"/>
              </a:rPr>
              <a:t>postpartum depression</a:t>
            </a:r>
            <a:r>
              <a:rPr lang="en-US" sz="3200" dirty="0" smtClean="0"/>
              <a:t> feel alone.  Almost always.  They feel misunderstood, unseen, isolated and lost.  When they sit in your office, they feel like they are in a battle all by themselves.</a:t>
            </a:r>
          </a:p>
          <a:p>
            <a:pPr algn="ctr"/>
            <a:endParaRPr lang="en-US" sz="3200" dirty="0" smtClean="0"/>
          </a:p>
          <a:p>
            <a:pPr algn="ctr"/>
            <a:r>
              <a:rPr lang="en-US" sz="3200" dirty="0" smtClean="0"/>
              <a:t>She is ill at a time when relationships matter most</a:t>
            </a:r>
            <a:r>
              <a:rPr lang="en-US" sz="3200" i="1" dirty="0" smtClean="0"/>
              <a:t>.</a:t>
            </a:r>
            <a:endParaRPr lang="en-US" sz="3200" dirty="0"/>
          </a:p>
        </p:txBody>
      </p:sp>
      <p:pic>
        <p:nvPicPr>
          <p:cNvPr id="3" name="Picture 2" descr="C:\Users\JRosenberger1\Pictures\Adobe\PPD pictures.jpg"/>
          <p:cNvPicPr>
            <a:picLocks noChangeAspect="1" noChangeArrowheads="1"/>
          </p:cNvPicPr>
          <p:nvPr/>
        </p:nvPicPr>
        <p:blipFill>
          <a:blip r:embed="rId4" cstate="print"/>
          <a:srcRect/>
          <a:stretch>
            <a:fillRect/>
          </a:stretch>
        </p:blipFill>
        <p:spPr bwMode="auto">
          <a:xfrm>
            <a:off x="5867400" y="1219200"/>
            <a:ext cx="2933700" cy="4495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“Baby Blues”</a:t>
            </a:r>
            <a:endParaRPr lang="en-US" b="1" dirty="0"/>
          </a:p>
        </p:txBody>
      </p:sp>
      <p:sp>
        <p:nvSpPr>
          <p:cNvPr id="3" name="Content Placeholder 2"/>
          <p:cNvSpPr>
            <a:spLocks noGrp="1"/>
          </p:cNvSpPr>
          <p:nvPr>
            <p:ph idx="1"/>
          </p:nvPr>
        </p:nvSpPr>
        <p:spPr>
          <a:xfrm>
            <a:off x="457200" y="1295400"/>
            <a:ext cx="8229600" cy="5105400"/>
          </a:xfrm>
        </p:spPr>
        <p:txBody>
          <a:bodyPr>
            <a:normAutofit/>
          </a:bodyPr>
          <a:lstStyle/>
          <a:p>
            <a:r>
              <a:rPr lang="en-US" dirty="0" smtClean="0"/>
              <a:t>Effects up to 70% of women who deliver a child.  </a:t>
            </a:r>
          </a:p>
          <a:p>
            <a:r>
              <a:rPr lang="en-US" dirty="0" smtClean="0"/>
              <a:t>Occurs within the first week of delivery and ends within a couple weeks.</a:t>
            </a:r>
          </a:p>
          <a:p>
            <a:r>
              <a:rPr lang="en-US" dirty="0" smtClean="0"/>
              <a:t>Feelings of anxiety, excess worrying, lack of confidence, sadness.</a:t>
            </a:r>
          </a:p>
          <a:p>
            <a:r>
              <a:rPr lang="en-US" dirty="0" smtClean="0"/>
              <a:t>Feeling overwhelmed.</a:t>
            </a:r>
          </a:p>
          <a:p>
            <a:r>
              <a:rPr lang="en-US" dirty="0" smtClean="0"/>
              <a:t>Lack of sleep, energy, appetite.</a:t>
            </a:r>
          </a:p>
          <a:p>
            <a:r>
              <a:rPr lang="en-US" dirty="0" smtClean="0"/>
              <a:t>Crying more often, irritable, over-sensitive.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Postpartum Depression(PPD)</a:t>
            </a:r>
            <a:endParaRPr lang="en-US" b="1" dirty="0"/>
          </a:p>
        </p:txBody>
      </p:sp>
      <p:sp>
        <p:nvSpPr>
          <p:cNvPr id="3" name="Content Placeholder 2"/>
          <p:cNvSpPr>
            <a:spLocks noGrp="1"/>
          </p:cNvSpPr>
          <p:nvPr>
            <p:ph idx="1"/>
          </p:nvPr>
        </p:nvSpPr>
        <p:spPr/>
        <p:txBody>
          <a:bodyPr>
            <a:normAutofit/>
          </a:bodyPr>
          <a:lstStyle/>
          <a:p>
            <a:r>
              <a:rPr lang="en-US" sz="4000" dirty="0" smtClean="0"/>
              <a:t>1 in 8 women suffer PPD</a:t>
            </a:r>
          </a:p>
          <a:p>
            <a:r>
              <a:rPr lang="en-US" sz="4000" dirty="0" smtClean="0"/>
              <a:t> Symptoms can appear during pregnancy and the first 12 months after birth.</a:t>
            </a:r>
          </a:p>
          <a:p>
            <a:r>
              <a:rPr lang="en-US" sz="4000" dirty="0" smtClean="0"/>
              <a:t>Temporary and treatable with help.</a:t>
            </a:r>
          </a:p>
          <a:p>
            <a:pPr lv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b="1" dirty="0" smtClean="0"/>
              <a:t>Forms of PPD</a:t>
            </a:r>
            <a:endParaRPr lang="en-US" b="1" dirty="0"/>
          </a:p>
        </p:txBody>
      </p:sp>
      <p:sp>
        <p:nvSpPr>
          <p:cNvPr id="3" name="Content Placeholder 2"/>
          <p:cNvSpPr>
            <a:spLocks noGrp="1"/>
          </p:cNvSpPr>
          <p:nvPr>
            <p:ph idx="1"/>
          </p:nvPr>
        </p:nvSpPr>
        <p:spPr>
          <a:xfrm>
            <a:off x="457200" y="1371600"/>
            <a:ext cx="8229600" cy="5029200"/>
          </a:xfrm>
        </p:spPr>
        <p:txBody>
          <a:bodyPr>
            <a:normAutofit/>
          </a:bodyPr>
          <a:lstStyle/>
          <a:p>
            <a:r>
              <a:rPr lang="en-US" sz="3600" dirty="0" smtClean="0"/>
              <a:t>Postpartum Depression</a:t>
            </a:r>
          </a:p>
          <a:p>
            <a:r>
              <a:rPr lang="en-US" sz="3600" dirty="0" smtClean="0"/>
              <a:t>Postpartum Anxiety</a:t>
            </a:r>
          </a:p>
          <a:p>
            <a:r>
              <a:rPr lang="en-US" sz="3600" dirty="0" smtClean="0"/>
              <a:t>Postpartum Obsessive-Compulsive Disorder</a:t>
            </a:r>
          </a:p>
          <a:p>
            <a:r>
              <a:rPr lang="en-US" sz="3600" dirty="0" smtClean="0"/>
              <a:t>Postpartum Post-Traumatic Stress Disorder</a:t>
            </a:r>
          </a:p>
          <a:p>
            <a:r>
              <a:rPr lang="en-US" sz="3600" dirty="0" smtClean="0"/>
              <a:t>Postpartum Psychosis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b="1" dirty="0" smtClean="0"/>
              <a:t>Causes</a:t>
            </a:r>
            <a:endParaRPr lang="en-US" b="1" dirty="0"/>
          </a:p>
        </p:txBody>
      </p:sp>
      <p:sp>
        <p:nvSpPr>
          <p:cNvPr id="3" name="Content Placeholder 2"/>
          <p:cNvSpPr>
            <a:spLocks noGrp="1"/>
          </p:cNvSpPr>
          <p:nvPr>
            <p:ph idx="1"/>
          </p:nvPr>
        </p:nvSpPr>
        <p:spPr>
          <a:xfrm>
            <a:off x="152400" y="914400"/>
            <a:ext cx="8839200" cy="5791200"/>
          </a:xfrm>
        </p:spPr>
        <p:txBody>
          <a:bodyPr>
            <a:normAutofit fontScale="47500" lnSpcReduction="20000"/>
          </a:bodyPr>
          <a:lstStyle/>
          <a:p>
            <a:r>
              <a:rPr lang="en-US" sz="6700" dirty="0" smtClean="0"/>
              <a:t>Hormonal Changes </a:t>
            </a:r>
          </a:p>
          <a:p>
            <a:r>
              <a:rPr lang="en-US" sz="6700" dirty="0" smtClean="0"/>
              <a:t>Personal or Family history of depression, anxiety, PPD.</a:t>
            </a:r>
          </a:p>
          <a:p>
            <a:r>
              <a:rPr lang="en-US" sz="6700" dirty="0" smtClean="0"/>
              <a:t>Lack of support.</a:t>
            </a:r>
          </a:p>
          <a:p>
            <a:r>
              <a:rPr lang="en-US" sz="6700" dirty="0" smtClean="0"/>
              <a:t>Anxiety or negative feelings about the pregnancy.</a:t>
            </a:r>
          </a:p>
          <a:p>
            <a:r>
              <a:rPr lang="en-US" sz="6700" dirty="0" smtClean="0"/>
              <a:t>Mothers who have gone through infertility treatment</a:t>
            </a:r>
          </a:p>
          <a:p>
            <a:r>
              <a:rPr lang="en-US" sz="6700" dirty="0" smtClean="0"/>
              <a:t>Women with thyroid imbalance</a:t>
            </a:r>
          </a:p>
          <a:p>
            <a:r>
              <a:rPr lang="en-US" sz="6700" dirty="0" smtClean="0"/>
              <a:t>Women with any type diabetes</a:t>
            </a:r>
          </a:p>
          <a:p>
            <a:r>
              <a:rPr lang="en-US" sz="6700" dirty="0" smtClean="0"/>
              <a:t>Stressful life events.</a:t>
            </a:r>
          </a:p>
          <a:p>
            <a:r>
              <a:rPr lang="en-US" sz="6700" dirty="0" smtClean="0"/>
              <a:t>Young age.</a:t>
            </a:r>
          </a:p>
          <a:p>
            <a:r>
              <a:rPr lang="en-US" sz="6700" dirty="0" smtClean="0"/>
              <a:t>Substance Abuse</a:t>
            </a:r>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dirty="0" smtClean="0"/>
              <a:t>Signs </a:t>
            </a:r>
            <a:endParaRPr lang="en-US" dirty="0"/>
          </a:p>
        </p:txBody>
      </p:sp>
      <p:sp>
        <p:nvSpPr>
          <p:cNvPr id="3" name="Content Placeholder 2"/>
          <p:cNvSpPr>
            <a:spLocks noGrp="1"/>
          </p:cNvSpPr>
          <p:nvPr>
            <p:ph idx="1"/>
          </p:nvPr>
        </p:nvSpPr>
        <p:spPr>
          <a:xfrm>
            <a:off x="4038600" y="1295400"/>
            <a:ext cx="4953000" cy="5410200"/>
          </a:xfrm>
        </p:spPr>
        <p:txBody>
          <a:bodyPr>
            <a:normAutofit fontScale="70000" lnSpcReduction="20000"/>
          </a:bodyPr>
          <a:lstStyle/>
          <a:p>
            <a:r>
              <a:rPr lang="en-US" dirty="0" smtClean="0"/>
              <a:t>Client may say things like…</a:t>
            </a:r>
          </a:p>
          <a:p>
            <a:pPr lvl="1"/>
            <a:r>
              <a:rPr lang="en-US" dirty="0" smtClean="0"/>
              <a:t>Things feel out of control.</a:t>
            </a:r>
          </a:p>
          <a:p>
            <a:pPr lvl="1"/>
            <a:r>
              <a:rPr lang="en-US" dirty="0" smtClean="0"/>
              <a:t>No one understands.</a:t>
            </a:r>
          </a:p>
          <a:p>
            <a:pPr lvl="1"/>
            <a:r>
              <a:rPr lang="en-US" dirty="0" smtClean="0"/>
              <a:t>I don’t know if I should have had a baby.</a:t>
            </a:r>
          </a:p>
          <a:p>
            <a:pPr lvl="1"/>
            <a:r>
              <a:rPr lang="en-US" dirty="0" smtClean="0"/>
              <a:t>If I could only get some sleep things would be better.</a:t>
            </a:r>
          </a:p>
          <a:p>
            <a:pPr lvl="1"/>
            <a:r>
              <a:rPr lang="en-US" dirty="0" smtClean="0"/>
              <a:t>I feel like I’m going crazy.</a:t>
            </a:r>
          </a:p>
          <a:p>
            <a:pPr lvl="1"/>
            <a:r>
              <a:rPr lang="en-US" dirty="0" smtClean="0"/>
              <a:t>I don’t know if I will ever be myself again.</a:t>
            </a:r>
          </a:p>
          <a:p>
            <a:pPr lvl="1"/>
            <a:r>
              <a:rPr lang="en-US" dirty="0" smtClean="0"/>
              <a:t>Everyday seems so long.</a:t>
            </a:r>
          </a:p>
          <a:p>
            <a:pPr lvl="1"/>
            <a:r>
              <a:rPr lang="en-US" dirty="0" smtClean="0"/>
              <a:t>I’m concerned if I keep feeling this way my relationship will end.</a:t>
            </a:r>
          </a:p>
          <a:p>
            <a:pPr lvl="1"/>
            <a:r>
              <a:rPr lang="en-US" dirty="0" smtClean="0"/>
              <a:t>I feel like a bad mother.</a:t>
            </a:r>
          </a:p>
          <a:p>
            <a:pPr lvl="1"/>
            <a:r>
              <a:rPr lang="en-US" dirty="0" smtClean="0"/>
              <a:t>I don’t seem to have patience for anything anymore.</a:t>
            </a:r>
          </a:p>
          <a:p>
            <a:pPr lvl="1"/>
            <a:r>
              <a:rPr lang="en-US" dirty="0" smtClean="0"/>
              <a:t>I feel scared.</a:t>
            </a:r>
          </a:p>
          <a:p>
            <a:pPr lvl="1"/>
            <a:r>
              <a:rPr lang="en-US" dirty="0" smtClean="0"/>
              <a:t>I can’t sleep when the baby sleeps.</a:t>
            </a:r>
            <a:endParaRPr lang="en-US" dirty="0"/>
          </a:p>
        </p:txBody>
      </p:sp>
      <p:pic>
        <p:nvPicPr>
          <p:cNvPr id="4" name="Picture 3" descr="thCA36VJ2I.jpg"/>
          <p:cNvPicPr>
            <a:picLocks noChangeAspect="1"/>
          </p:cNvPicPr>
          <p:nvPr/>
        </p:nvPicPr>
        <p:blipFill>
          <a:blip r:embed="rId3" cstate="print"/>
          <a:stretch>
            <a:fillRect/>
          </a:stretch>
        </p:blipFill>
        <p:spPr>
          <a:xfrm>
            <a:off x="304800" y="1905000"/>
            <a:ext cx="3657600" cy="31242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a:bodyPr>
          <a:lstStyle/>
          <a:p>
            <a:r>
              <a:rPr lang="en-US" b="1" dirty="0" smtClean="0"/>
              <a:t>What the WIC Certifier Can Do</a:t>
            </a:r>
            <a:endParaRPr lang="en-US" b="1" dirty="0"/>
          </a:p>
        </p:txBody>
      </p:sp>
      <p:sp>
        <p:nvSpPr>
          <p:cNvPr id="3" name="Content Placeholder 2"/>
          <p:cNvSpPr>
            <a:spLocks noGrp="1"/>
          </p:cNvSpPr>
          <p:nvPr>
            <p:ph idx="1"/>
          </p:nvPr>
        </p:nvSpPr>
        <p:spPr>
          <a:xfrm>
            <a:off x="457200" y="1981200"/>
            <a:ext cx="8229600" cy="4144963"/>
          </a:xfrm>
        </p:spPr>
        <p:txBody>
          <a:bodyPr>
            <a:normAutofit/>
          </a:bodyPr>
          <a:lstStyle/>
          <a:p>
            <a:pPr algn="ctr">
              <a:buNone/>
            </a:pPr>
            <a:r>
              <a:rPr lang="en-US" sz="6000" dirty="0" smtClean="0"/>
              <a:t>Identify</a:t>
            </a:r>
          </a:p>
          <a:p>
            <a:pPr algn="ctr">
              <a:buNone/>
            </a:pPr>
            <a:r>
              <a:rPr lang="en-US" sz="6000" dirty="0" smtClean="0"/>
              <a:t>Support</a:t>
            </a:r>
          </a:p>
          <a:p>
            <a:pPr algn="ctr">
              <a:buNone/>
            </a:pPr>
            <a:r>
              <a:rPr lang="en-US" sz="6000" dirty="0" smtClean="0"/>
              <a:t>Refer</a:t>
            </a:r>
            <a:endParaRPr lang="en-US" sz="6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Identify</a:t>
            </a:r>
            <a:endParaRPr lang="en-US" sz="6000" b="1" dirty="0"/>
          </a:p>
        </p:txBody>
      </p:sp>
      <p:sp>
        <p:nvSpPr>
          <p:cNvPr id="3" name="Content Placeholder 2"/>
          <p:cNvSpPr>
            <a:spLocks noGrp="1"/>
          </p:cNvSpPr>
          <p:nvPr>
            <p:ph idx="1"/>
          </p:nvPr>
        </p:nvSpPr>
        <p:spPr>
          <a:xfrm>
            <a:off x="3200400" y="1371600"/>
            <a:ext cx="5486400" cy="5181600"/>
          </a:xfrm>
        </p:spPr>
        <p:txBody>
          <a:bodyPr>
            <a:normAutofit fontScale="85000" lnSpcReduction="10000"/>
          </a:bodyPr>
          <a:lstStyle/>
          <a:p>
            <a:pPr>
              <a:buNone/>
            </a:pPr>
            <a:r>
              <a:rPr lang="en-US" b="1" u="sng" dirty="0" smtClean="0"/>
              <a:t>Ask probing questions</a:t>
            </a:r>
          </a:p>
          <a:p>
            <a:pPr lvl="1"/>
            <a:r>
              <a:rPr lang="en-US" dirty="0" smtClean="0"/>
              <a:t>Have you had PPD or depression before?</a:t>
            </a:r>
          </a:p>
          <a:p>
            <a:pPr lvl="1"/>
            <a:r>
              <a:rPr lang="en-US" dirty="0" smtClean="0"/>
              <a:t>Are you sleeping ok?</a:t>
            </a:r>
          </a:p>
          <a:p>
            <a:pPr lvl="1"/>
            <a:r>
              <a:rPr lang="en-US" dirty="0" smtClean="0"/>
              <a:t>Any changes in your appetite?</a:t>
            </a:r>
          </a:p>
          <a:p>
            <a:pPr lvl="1"/>
            <a:r>
              <a:rPr lang="en-US" dirty="0" smtClean="0"/>
              <a:t>How are you feeling right now?</a:t>
            </a:r>
          </a:p>
          <a:p>
            <a:pPr lvl="1"/>
            <a:r>
              <a:rPr lang="en-US" dirty="0" smtClean="0"/>
              <a:t>Are there stressful events that are impacting the way you feel?</a:t>
            </a:r>
          </a:p>
          <a:p>
            <a:pPr lvl="1"/>
            <a:r>
              <a:rPr lang="en-US" dirty="0" smtClean="0"/>
              <a:t>Are you having any anxiety or panic?</a:t>
            </a:r>
          </a:p>
          <a:p>
            <a:pPr lvl="1"/>
            <a:r>
              <a:rPr lang="en-US" dirty="0" smtClean="0"/>
              <a:t>Do you feel more irritable or angry than usual? </a:t>
            </a:r>
          </a:p>
          <a:p>
            <a:pPr lvl="1"/>
            <a:r>
              <a:rPr lang="en-US" dirty="0" smtClean="0"/>
              <a:t>Is there anything you are afraid to tell me, but think I should know?</a:t>
            </a:r>
          </a:p>
        </p:txBody>
      </p:sp>
      <p:pic>
        <p:nvPicPr>
          <p:cNvPr id="4" name="Picture 3" descr="pink_elephant1.jpg"/>
          <p:cNvPicPr>
            <a:picLocks noChangeAspect="1"/>
          </p:cNvPicPr>
          <p:nvPr/>
        </p:nvPicPr>
        <p:blipFill>
          <a:blip r:embed="rId3" cstate="print"/>
          <a:stretch>
            <a:fillRect/>
          </a:stretch>
        </p:blipFill>
        <p:spPr>
          <a:xfrm>
            <a:off x="381000" y="1981200"/>
            <a:ext cx="2857500" cy="3810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Support</a:t>
            </a:r>
            <a:endParaRPr lang="en-US" sz="6000" dirty="0"/>
          </a:p>
        </p:txBody>
      </p:sp>
      <p:sp>
        <p:nvSpPr>
          <p:cNvPr id="3" name="Content Placeholder 2"/>
          <p:cNvSpPr>
            <a:spLocks noGrp="1"/>
          </p:cNvSpPr>
          <p:nvPr>
            <p:ph idx="1"/>
          </p:nvPr>
        </p:nvSpPr>
        <p:spPr>
          <a:xfrm>
            <a:off x="457200" y="1371600"/>
            <a:ext cx="8229600" cy="5257800"/>
          </a:xfrm>
        </p:spPr>
        <p:txBody>
          <a:bodyPr>
            <a:normAutofit fontScale="70000" lnSpcReduction="20000"/>
          </a:bodyPr>
          <a:lstStyle/>
          <a:p>
            <a:pPr>
              <a:buNone/>
            </a:pPr>
            <a:r>
              <a:rPr lang="en-US" sz="6300" b="1" u="sng" dirty="0" smtClean="0"/>
              <a:t>Certifier</a:t>
            </a:r>
          </a:p>
          <a:p>
            <a:r>
              <a:rPr lang="en-US" sz="5200" dirty="0" smtClean="0"/>
              <a:t>Take her concerns seriously.</a:t>
            </a:r>
          </a:p>
          <a:p>
            <a:r>
              <a:rPr lang="en-US" sz="5200" dirty="0" smtClean="0"/>
              <a:t>Limit information.  </a:t>
            </a:r>
          </a:p>
          <a:p>
            <a:r>
              <a:rPr lang="en-US" sz="5200" dirty="0" smtClean="0"/>
              <a:t>Do not make her feel like she is doing something “wrong”. </a:t>
            </a:r>
          </a:p>
          <a:p>
            <a:r>
              <a:rPr lang="en-US" sz="5200" dirty="0" smtClean="0"/>
              <a:t>Include the significant.</a:t>
            </a:r>
          </a:p>
          <a:p>
            <a:r>
              <a:rPr lang="en-US" sz="5200" dirty="0" smtClean="0"/>
              <a:t>Tell them it is not their fault and it is a medical condition.</a:t>
            </a:r>
          </a:p>
          <a:p>
            <a:r>
              <a:rPr lang="en-US" sz="5200" dirty="0" smtClean="0"/>
              <a:t>Let her know you are there for her if she needs you.</a:t>
            </a:r>
            <a:endParaRPr lang="en-US" sz="5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Support</a:t>
            </a:r>
            <a:endParaRPr lang="en-US" sz="6000" b="1" dirty="0"/>
          </a:p>
        </p:txBody>
      </p:sp>
      <p:sp>
        <p:nvSpPr>
          <p:cNvPr id="3" name="Content Placeholder 2"/>
          <p:cNvSpPr>
            <a:spLocks noGrp="1"/>
          </p:cNvSpPr>
          <p:nvPr>
            <p:ph idx="1"/>
          </p:nvPr>
        </p:nvSpPr>
        <p:spPr/>
        <p:txBody>
          <a:bodyPr>
            <a:normAutofit lnSpcReduction="10000"/>
          </a:bodyPr>
          <a:lstStyle/>
          <a:p>
            <a:pPr>
              <a:buNone/>
            </a:pPr>
            <a:r>
              <a:rPr lang="en-US" sz="4700" b="1" u="sng" dirty="0" smtClean="0"/>
              <a:t>Mom</a:t>
            </a:r>
          </a:p>
          <a:p>
            <a:pPr marL="914400" indent="-914400">
              <a:buAutoNum type="arabicPeriod"/>
            </a:pPr>
            <a:r>
              <a:rPr lang="en-US" sz="4200" dirty="0" smtClean="0"/>
              <a:t>Take care of yourself</a:t>
            </a:r>
          </a:p>
          <a:p>
            <a:pPr marL="914400" indent="-914400">
              <a:buAutoNum type="arabicPeriod"/>
            </a:pPr>
            <a:r>
              <a:rPr lang="en-US" sz="4200" dirty="0" smtClean="0"/>
              <a:t>Talk to others</a:t>
            </a:r>
          </a:p>
          <a:p>
            <a:pPr marL="914400" indent="-914400">
              <a:buAutoNum type="arabicPeriod"/>
            </a:pPr>
            <a:r>
              <a:rPr lang="en-US" sz="4200" dirty="0" smtClean="0"/>
              <a:t>Set Limits</a:t>
            </a:r>
          </a:p>
          <a:p>
            <a:pPr marL="914400" indent="-914400">
              <a:buAutoNum type="arabicPeriod"/>
            </a:pPr>
            <a:r>
              <a:rPr lang="en-US" sz="4200" dirty="0" smtClean="0"/>
              <a:t>Prioritize your physical health</a:t>
            </a:r>
          </a:p>
          <a:p>
            <a:pPr marL="914400" indent="-914400">
              <a:buAutoNum type="arabicPeriod"/>
            </a:pPr>
            <a:r>
              <a:rPr lang="en-US" sz="4200" dirty="0" smtClean="0"/>
              <a:t>Enhance your emotional health</a:t>
            </a:r>
          </a:p>
          <a:p>
            <a:pPr marL="914400" indent="-914400">
              <a:buNone/>
            </a:pPr>
            <a:endParaRPr lang="en-US" sz="51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Brooke Shields</a:t>
            </a:r>
            <a:endParaRPr lang="en-US" dirty="0"/>
          </a:p>
        </p:txBody>
      </p:sp>
      <p:pic>
        <p:nvPicPr>
          <p:cNvPr id="4" name="Content Placeholder 3" descr="Brooke Shields.jpg"/>
          <p:cNvPicPr>
            <a:picLocks noGrp="1" noChangeAspect="1"/>
          </p:cNvPicPr>
          <p:nvPr>
            <p:ph idx="1"/>
          </p:nvPr>
        </p:nvPicPr>
        <p:blipFill>
          <a:blip r:embed="rId2" cstate="print"/>
          <a:stretch>
            <a:fillRect/>
          </a:stretch>
        </p:blipFill>
        <p:spPr>
          <a:xfrm>
            <a:off x="2057400" y="1295400"/>
            <a:ext cx="4211836" cy="5257800"/>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Support</a:t>
            </a:r>
            <a:endParaRPr lang="en-US" sz="6000" dirty="0"/>
          </a:p>
        </p:txBody>
      </p:sp>
      <p:sp>
        <p:nvSpPr>
          <p:cNvPr id="3" name="Content Placeholder 2"/>
          <p:cNvSpPr>
            <a:spLocks noGrp="1"/>
          </p:cNvSpPr>
          <p:nvPr>
            <p:ph idx="1"/>
          </p:nvPr>
        </p:nvSpPr>
        <p:spPr/>
        <p:txBody>
          <a:bodyPr>
            <a:normAutofit/>
          </a:bodyPr>
          <a:lstStyle/>
          <a:p>
            <a:pPr>
              <a:buNone/>
            </a:pPr>
            <a:r>
              <a:rPr lang="en-US" sz="4800" b="1" u="sng" dirty="0" smtClean="0"/>
              <a:t>Fathers</a:t>
            </a:r>
            <a:r>
              <a:rPr lang="en-US" sz="3600" b="1" u="sng" dirty="0" smtClean="0"/>
              <a:t>, </a:t>
            </a:r>
            <a:r>
              <a:rPr lang="en-US" sz="4800" b="1" u="sng" dirty="0" smtClean="0"/>
              <a:t>family &amp; friends</a:t>
            </a:r>
            <a:endParaRPr lang="en-US" sz="3600" b="1" u="sng" dirty="0" smtClean="0"/>
          </a:p>
          <a:p>
            <a:pPr>
              <a:buNone/>
            </a:pPr>
            <a:r>
              <a:rPr lang="en-US" sz="3600" dirty="0" smtClean="0"/>
              <a:t>1</a:t>
            </a:r>
            <a:r>
              <a:rPr lang="en-US" sz="4400" dirty="0" smtClean="0"/>
              <a:t>.  Become Educated</a:t>
            </a:r>
          </a:p>
          <a:p>
            <a:pPr marL="514350" indent="-514350">
              <a:buAutoNum type="arabicPeriod" startAt="2"/>
            </a:pPr>
            <a:r>
              <a:rPr lang="en-US" sz="4400" dirty="0" smtClean="0"/>
              <a:t>Avoid saying things such as…</a:t>
            </a:r>
          </a:p>
          <a:p>
            <a:pPr marL="514350" indent="-514350">
              <a:buAutoNum type="arabicPeriod" startAt="2"/>
            </a:pPr>
            <a:r>
              <a:rPr lang="en-US" sz="4400" dirty="0" smtClean="0"/>
              <a:t>Support her in getting help</a:t>
            </a:r>
          </a:p>
          <a:p>
            <a:pPr marL="514350" indent="-514350">
              <a:buAutoNum type="arabicPeriod" startAt="2"/>
            </a:pP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Refer</a:t>
            </a:r>
            <a:endParaRPr lang="en-US" sz="6000" b="1"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1</a:t>
            </a:r>
            <a:r>
              <a:rPr lang="en-US" sz="4000" dirty="0" smtClean="0"/>
              <a:t>.  OBGYN/physician/hospital</a:t>
            </a:r>
          </a:p>
          <a:p>
            <a:pPr>
              <a:buNone/>
            </a:pPr>
            <a:r>
              <a:rPr lang="en-US" sz="4000" dirty="0" smtClean="0"/>
              <a:t>		2.  Psychiatric/Counseling services</a:t>
            </a:r>
          </a:p>
          <a:p>
            <a:pPr>
              <a:buNone/>
            </a:pPr>
            <a:r>
              <a:rPr lang="en-US" sz="4000" dirty="0" smtClean="0"/>
              <a:t>		3.  Emergency Help</a:t>
            </a:r>
          </a:p>
          <a:p>
            <a:pPr>
              <a:buNone/>
            </a:pPr>
            <a:r>
              <a:rPr lang="en-US" sz="4000" dirty="0" smtClean="0"/>
              <a:t>		4.  PPD Support Group </a:t>
            </a:r>
          </a:p>
          <a:p>
            <a:pPr>
              <a:buNone/>
            </a:pPr>
            <a:r>
              <a:rPr lang="en-US" sz="4000" dirty="0" smtClean="0"/>
              <a:t>		5.  On-line support groups</a:t>
            </a:r>
          </a:p>
          <a:p>
            <a:pPr>
              <a:buNone/>
            </a:pPr>
            <a:r>
              <a:rPr lang="en-US" sz="4000" dirty="0" smtClean="0"/>
              <a:t>		6.  Books</a:t>
            </a:r>
            <a:endParaRPr lang="en-US" dirty="0" smtClean="0"/>
          </a:p>
          <a:p>
            <a:pPr>
              <a:buNone/>
            </a:pPr>
            <a:r>
              <a:rPr lang="en-US" dirty="0" smtClean="0"/>
              <a:t>	*Find out what the resources are in your area.</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Lisa &amp; Anthony</a:t>
            </a:r>
            <a:endParaRPr lang="en-US" dirty="0"/>
          </a:p>
        </p:txBody>
      </p:sp>
      <p:pic>
        <p:nvPicPr>
          <p:cNvPr id="1026" name="Picture 2" descr="C:\Users\JROSEN~1\AppData\Local\Temp\XPgrpwise\lisaandanthony1.jpg"/>
          <p:cNvPicPr>
            <a:picLocks noGrp="1" noChangeAspect="1" noChangeArrowheads="1"/>
          </p:cNvPicPr>
          <p:nvPr>
            <p:ph idx="1"/>
          </p:nvPr>
        </p:nvPicPr>
        <p:blipFill>
          <a:blip r:embed="rId2" cstate="print"/>
          <a:srcRect/>
          <a:stretch>
            <a:fillRect/>
          </a:stretch>
        </p:blipFill>
        <p:spPr bwMode="auto">
          <a:xfrm>
            <a:off x="1447800" y="1447800"/>
            <a:ext cx="6096000" cy="48006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descr="C:\Users\JROSEN~1\AppData\Local\Temp\XPgrpwise\abatespring12.jpg"/>
          <p:cNvPicPr>
            <a:picLocks noGrp="1" noChangeAspect="1" noChangeArrowheads="1"/>
          </p:cNvPicPr>
          <p:nvPr>
            <p:ph idx="1"/>
          </p:nvPr>
        </p:nvPicPr>
        <p:blipFill>
          <a:blip r:embed="rId2" cstate="print"/>
          <a:srcRect/>
          <a:stretch>
            <a:fillRect/>
          </a:stretch>
        </p:blipFill>
        <p:spPr bwMode="auto">
          <a:xfrm>
            <a:off x="2133599" y="0"/>
            <a:ext cx="4572001"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Gwyneth </a:t>
            </a:r>
            <a:r>
              <a:rPr lang="en-US" dirty="0" err="1" smtClean="0"/>
              <a:t>Paltrow</a:t>
            </a:r>
            <a:endParaRPr lang="en-US" dirty="0"/>
          </a:p>
        </p:txBody>
      </p:sp>
      <p:pic>
        <p:nvPicPr>
          <p:cNvPr id="4" name="Content Placeholder 3" descr="Gwyneth Paltrow.jpg"/>
          <p:cNvPicPr>
            <a:picLocks noGrp="1" noChangeAspect="1"/>
          </p:cNvPicPr>
          <p:nvPr>
            <p:ph idx="1"/>
          </p:nvPr>
        </p:nvPicPr>
        <p:blipFill>
          <a:blip r:embed="rId2" cstate="print"/>
          <a:stretch>
            <a:fillRect/>
          </a:stretch>
        </p:blipFill>
        <p:spPr>
          <a:xfrm>
            <a:off x="2438400" y="1219200"/>
            <a:ext cx="4267200" cy="54102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Courtney Cox</a:t>
            </a:r>
            <a:endParaRPr lang="en-US" dirty="0"/>
          </a:p>
        </p:txBody>
      </p:sp>
      <p:pic>
        <p:nvPicPr>
          <p:cNvPr id="4" name="Content Placeholder 3" descr="Courtney Cox.jpg"/>
          <p:cNvPicPr>
            <a:picLocks noGrp="1" noChangeAspect="1"/>
          </p:cNvPicPr>
          <p:nvPr>
            <p:ph idx="1"/>
          </p:nvPr>
        </p:nvPicPr>
        <p:blipFill>
          <a:blip r:embed="rId2" cstate="print"/>
          <a:stretch>
            <a:fillRect/>
          </a:stretch>
        </p:blipFill>
        <p:spPr>
          <a:xfrm>
            <a:off x="2590800" y="1295400"/>
            <a:ext cx="4038600" cy="5334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Marie Osmond</a:t>
            </a:r>
            <a:endParaRPr lang="en-US" dirty="0"/>
          </a:p>
        </p:txBody>
      </p:sp>
      <p:pic>
        <p:nvPicPr>
          <p:cNvPr id="4" name="Content Placeholder 3" descr="Marie Osmond.jpg"/>
          <p:cNvPicPr>
            <a:picLocks noGrp="1" noChangeAspect="1"/>
          </p:cNvPicPr>
          <p:nvPr>
            <p:ph idx="1"/>
          </p:nvPr>
        </p:nvPicPr>
        <p:blipFill>
          <a:blip r:embed="rId2" cstate="print"/>
          <a:stretch>
            <a:fillRect/>
          </a:stretch>
        </p:blipFill>
        <p:spPr>
          <a:xfrm>
            <a:off x="2057400" y="1295400"/>
            <a:ext cx="4648200" cy="54102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Angelina Jolie</a:t>
            </a:r>
            <a:endParaRPr lang="en-US" dirty="0"/>
          </a:p>
        </p:txBody>
      </p:sp>
      <p:pic>
        <p:nvPicPr>
          <p:cNvPr id="4" name="Content Placeholder 3" descr="postpartum-Angelina-Jolie.jpg"/>
          <p:cNvPicPr>
            <a:picLocks noGrp="1" noChangeAspect="1"/>
          </p:cNvPicPr>
          <p:nvPr>
            <p:ph idx="1"/>
          </p:nvPr>
        </p:nvPicPr>
        <p:blipFill>
          <a:blip r:embed="rId2" cstate="print"/>
          <a:stretch>
            <a:fillRect/>
          </a:stretch>
        </p:blipFill>
        <p:spPr>
          <a:xfrm>
            <a:off x="2133601" y="1600200"/>
            <a:ext cx="4361934" cy="4953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Kendra Wilkerson</a:t>
            </a:r>
            <a:endParaRPr lang="en-US" dirty="0"/>
          </a:p>
        </p:txBody>
      </p:sp>
      <p:pic>
        <p:nvPicPr>
          <p:cNvPr id="4" name="Content Placeholder 3" descr="Kendra Wilkinson.jpg"/>
          <p:cNvPicPr>
            <a:picLocks noGrp="1" noChangeAspect="1"/>
          </p:cNvPicPr>
          <p:nvPr>
            <p:ph idx="1"/>
          </p:nvPr>
        </p:nvPicPr>
        <p:blipFill>
          <a:blip r:embed="rId2" cstate="print"/>
          <a:stretch>
            <a:fillRect/>
          </a:stretch>
        </p:blipFill>
        <p:spPr>
          <a:xfrm>
            <a:off x="2362200" y="1600200"/>
            <a:ext cx="4114800" cy="50292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Brittney Spears</a:t>
            </a:r>
            <a:endParaRPr lang="en-US" dirty="0"/>
          </a:p>
        </p:txBody>
      </p:sp>
      <p:pic>
        <p:nvPicPr>
          <p:cNvPr id="4" name="Content Placeholder 3" descr="postpartum-Britney-Spears.jpg"/>
          <p:cNvPicPr>
            <a:picLocks noGrp="1" noChangeAspect="1"/>
          </p:cNvPicPr>
          <p:nvPr>
            <p:ph idx="1"/>
          </p:nvPr>
        </p:nvPicPr>
        <p:blipFill>
          <a:blip r:embed="rId2" cstate="print"/>
          <a:stretch>
            <a:fillRect/>
          </a:stretch>
        </p:blipFill>
        <p:spPr>
          <a:xfrm>
            <a:off x="1905000" y="1600200"/>
            <a:ext cx="4876799" cy="4876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467600" cy="1600199"/>
          </a:xfrm>
        </p:spPr>
        <p:txBody>
          <a:bodyPr/>
          <a:lstStyle/>
          <a:p>
            <a:r>
              <a:rPr lang="en-US" dirty="0" smtClean="0"/>
              <a:t>Postpartum Depression</a:t>
            </a:r>
            <a:endParaRPr lang="en-US" dirty="0"/>
          </a:p>
        </p:txBody>
      </p:sp>
      <p:sp>
        <p:nvSpPr>
          <p:cNvPr id="3" name="Subtitle 2"/>
          <p:cNvSpPr>
            <a:spLocks noGrp="1"/>
          </p:cNvSpPr>
          <p:nvPr>
            <p:ph type="subTitle" idx="1"/>
          </p:nvPr>
        </p:nvSpPr>
        <p:spPr>
          <a:xfrm>
            <a:off x="1219200" y="3429000"/>
            <a:ext cx="6096000" cy="1752600"/>
          </a:xfrm>
        </p:spPr>
        <p:txBody>
          <a:bodyPr/>
          <a:lstStyle/>
          <a:p>
            <a:r>
              <a:rPr lang="en-US" dirty="0" smtClean="0"/>
              <a:t>Jessica Rosenberger RD,LD,IBCLC</a:t>
            </a:r>
          </a:p>
          <a:p>
            <a:r>
              <a:rPr lang="en-US" dirty="0" smtClean="0"/>
              <a:t>Harford/Cecil County WIC Program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2087</TotalTime>
  <Words>1529</Words>
  <Application>Microsoft Office PowerPoint</Application>
  <PresentationFormat>On-screen Show (4:3)</PresentationFormat>
  <Paragraphs>201</Paragraphs>
  <Slides>23</Slides>
  <Notes>10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Brooke Shields</vt:lpstr>
      <vt:lpstr>Gwyneth Paltrow</vt:lpstr>
      <vt:lpstr>Courtney Cox</vt:lpstr>
      <vt:lpstr>Marie Osmond</vt:lpstr>
      <vt:lpstr>Angelina Jolie</vt:lpstr>
      <vt:lpstr>Kendra Wilkerson</vt:lpstr>
      <vt:lpstr>Brittney Spears</vt:lpstr>
      <vt:lpstr>Postpartum Depression</vt:lpstr>
      <vt:lpstr>Slide 10</vt:lpstr>
      <vt:lpstr>“Baby Blues”</vt:lpstr>
      <vt:lpstr>Postpartum Depression(PPD)</vt:lpstr>
      <vt:lpstr>Forms of PPD</vt:lpstr>
      <vt:lpstr>Causes</vt:lpstr>
      <vt:lpstr>Signs </vt:lpstr>
      <vt:lpstr>What the WIC Certifier Can Do</vt:lpstr>
      <vt:lpstr>Identify</vt:lpstr>
      <vt:lpstr>Support</vt:lpstr>
      <vt:lpstr>Support</vt:lpstr>
      <vt:lpstr>Support</vt:lpstr>
      <vt:lpstr>Refer</vt:lpstr>
      <vt:lpstr>Lisa &amp; Anthony</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Postpartum Depression</dc:title>
  <dc:creator>JRosenberger1</dc:creator>
  <cp:lastModifiedBy>cpierre</cp:lastModifiedBy>
  <cp:revision>198</cp:revision>
  <dcterms:created xsi:type="dcterms:W3CDTF">2012-05-14T18:27:43Z</dcterms:created>
  <dcterms:modified xsi:type="dcterms:W3CDTF">2012-06-20T17:33:37Z</dcterms:modified>
</cp:coreProperties>
</file>