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57" r:id="rId3"/>
    <p:sldId id="261" r:id="rId4"/>
    <p:sldId id="270" r:id="rId5"/>
    <p:sldId id="274"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264" r:id="rId44"/>
    <p:sldId id="26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95" autoAdjust="0"/>
  </p:normalViewPr>
  <p:slideViewPr>
    <p:cSldViewPr>
      <p:cViewPr varScale="1">
        <p:scale>
          <a:sx n="60" d="100"/>
          <a:sy n="60" d="100"/>
        </p:scale>
        <p:origin x="-1800" y="-72"/>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30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7570F-C1CA-40D2-BEA0-976144496C1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A7C5E78-F100-4DF0-907E-3CA2551977C5}">
      <dgm:prSet phldrT="[Text]" phldr="1"/>
      <dgm:spPr/>
      <dgm:t>
        <a:bodyPr/>
        <a:lstStyle/>
        <a:p>
          <a:endParaRPr lang="en-US" dirty="0"/>
        </a:p>
      </dgm:t>
    </dgm:pt>
    <dgm:pt modelId="{E2146ED9-E8F8-4873-94AD-2895F2D3B506}" type="parTrans" cxnId="{D1FB6410-1970-4254-8083-BB6C24616316}">
      <dgm:prSet/>
      <dgm:spPr/>
      <dgm:t>
        <a:bodyPr/>
        <a:lstStyle/>
        <a:p>
          <a:endParaRPr lang="en-US"/>
        </a:p>
      </dgm:t>
    </dgm:pt>
    <dgm:pt modelId="{A412C8A1-8641-4A1B-AE9A-700B9FC45AFD}" type="sibTrans" cxnId="{D1FB6410-1970-4254-8083-BB6C24616316}">
      <dgm:prSet/>
      <dgm:spPr/>
      <dgm:t>
        <a:bodyPr/>
        <a:lstStyle/>
        <a:p>
          <a:endParaRPr lang="en-US"/>
        </a:p>
      </dgm:t>
    </dgm:pt>
    <dgm:pt modelId="{488F4F53-7760-4986-8D0C-54D2677CF827}">
      <dgm:prSet phldrT="[Text]" phldr="1"/>
      <dgm:spPr/>
      <dgm:t>
        <a:bodyPr/>
        <a:lstStyle/>
        <a:p>
          <a:endParaRPr lang="en-US" dirty="0"/>
        </a:p>
      </dgm:t>
    </dgm:pt>
    <dgm:pt modelId="{28424EF6-26A8-4F77-99BF-4C1B5803CCD4}" type="parTrans" cxnId="{20AD49D4-9CFC-4DE6-9CC9-4F8CF5F68A01}">
      <dgm:prSet/>
      <dgm:spPr/>
      <dgm:t>
        <a:bodyPr/>
        <a:lstStyle/>
        <a:p>
          <a:endParaRPr lang="en-US"/>
        </a:p>
      </dgm:t>
    </dgm:pt>
    <dgm:pt modelId="{B785CDF3-08D5-4879-9E3B-BAA7A6DB33BF}" type="sibTrans" cxnId="{20AD49D4-9CFC-4DE6-9CC9-4F8CF5F68A01}">
      <dgm:prSet/>
      <dgm:spPr/>
      <dgm:t>
        <a:bodyPr/>
        <a:lstStyle/>
        <a:p>
          <a:endParaRPr lang="en-US"/>
        </a:p>
      </dgm:t>
    </dgm:pt>
    <dgm:pt modelId="{C2AAD13B-02F5-4AFD-A087-EBBA4E42AC00}">
      <dgm:prSet phldrT="[Text]" phldr="1"/>
      <dgm:spPr/>
      <dgm:t>
        <a:bodyPr/>
        <a:lstStyle/>
        <a:p>
          <a:endParaRPr lang="en-US" dirty="0"/>
        </a:p>
      </dgm:t>
    </dgm:pt>
    <dgm:pt modelId="{1F02D8B9-71D0-4076-A29E-7B8E06E476E6}" type="parTrans" cxnId="{0B426A47-D1CA-45D4-9B00-A841A61685FC}">
      <dgm:prSet/>
      <dgm:spPr/>
      <dgm:t>
        <a:bodyPr/>
        <a:lstStyle/>
        <a:p>
          <a:endParaRPr lang="en-US"/>
        </a:p>
      </dgm:t>
    </dgm:pt>
    <dgm:pt modelId="{89D8C84D-2C12-42EB-8AA6-441D1278165E}" type="sibTrans" cxnId="{0B426A47-D1CA-45D4-9B00-A841A61685FC}">
      <dgm:prSet/>
      <dgm:spPr/>
      <dgm:t>
        <a:bodyPr/>
        <a:lstStyle/>
        <a:p>
          <a:endParaRPr lang="en-US"/>
        </a:p>
      </dgm:t>
    </dgm:pt>
    <dgm:pt modelId="{73C2D17B-57E3-413C-9EF3-B618E6754002}">
      <dgm:prSet phldrT="[Text]" phldr="1"/>
      <dgm:spPr/>
      <dgm:t>
        <a:bodyPr/>
        <a:lstStyle/>
        <a:p>
          <a:endParaRPr lang="en-US" dirty="0"/>
        </a:p>
      </dgm:t>
    </dgm:pt>
    <dgm:pt modelId="{95527736-973F-494A-99BC-E4AE87911572}" type="parTrans" cxnId="{04F4831D-9892-4C31-BD43-56447F4B36CB}">
      <dgm:prSet/>
      <dgm:spPr/>
      <dgm:t>
        <a:bodyPr/>
        <a:lstStyle/>
        <a:p>
          <a:endParaRPr lang="en-US"/>
        </a:p>
      </dgm:t>
    </dgm:pt>
    <dgm:pt modelId="{85329197-1E11-45DE-A285-3CCEA99535F9}" type="sibTrans" cxnId="{04F4831D-9892-4C31-BD43-56447F4B36CB}">
      <dgm:prSet/>
      <dgm:spPr/>
      <dgm:t>
        <a:bodyPr/>
        <a:lstStyle/>
        <a:p>
          <a:endParaRPr lang="en-US"/>
        </a:p>
      </dgm:t>
    </dgm:pt>
    <dgm:pt modelId="{59F06EA6-98DB-46A7-BAC3-288BCA5D5C51}">
      <dgm:prSet phldrT="[Text]" phldr="1"/>
      <dgm:spPr/>
      <dgm:t>
        <a:bodyPr/>
        <a:lstStyle/>
        <a:p>
          <a:endParaRPr lang="en-US" dirty="0"/>
        </a:p>
      </dgm:t>
    </dgm:pt>
    <dgm:pt modelId="{8237F69F-3D00-4E0B-A140-7BA4EFDF2B49}" type="sibTrans" cxnId="{0331F190-AE98-4A89-9145-E05C8352E5E6}">
      <dgm:prSet/>
      <dgm:spPr/>
      <dgm:t>
        <a:bodyPr/>
        <a:lstStyle/>
        <a:p>
          <a:endParaRPr lang="en-US"/>
        </a:p>
      </dgm:t>
    </dgm:pt>
    <dgm:pt modelId="{4AD4249E-4DD3-4DC2-B096-8815D332FFE7}" type="parTrans" cxnId="{0331F190-AE98-4A89-9145-E05C8352E5E6}">
      <dgm:prSet/>
      <dgm:spPr/>
      <dgm:t>
        <a:bodyPr/>
        <a:lstStyle/>
        <a:p>
          <a:endParaRPr lang="en-US"/>
        </a:p>
      </dgm:t>
    </dgm:pt>
    <dgm:pt modelId="{2A8C9C6C-85CD-431B-B663-217E5314ADBC}" type="pres">
      <dgm:prSet presAssocID="{8B57570F-C1CA-40D2-BEA0-976144496C10}" presName="cycle" presStyleCnt="0">
        <dgm:presLayoutVars>
          <dgm:dir/>
          <dgm:resizeHandles val="exact"/>
        </dgm:presLayoutVars>
      </dgm:prSet>
      <dgm:spPr/>
      <dgm:t>
        <a:bodyPr/>
        <a:lstStyle/>
        <a:p>
          <a:endParaRPr lang="en-US"/>
        </a:p>
      </dgm:t>
    </dgm:pt>
    <dgm:pt modelId="{A80D613F-F62A-4DA9-A106-D7E936999277}" type="pres">
      <dgm:prSet presAssocID="{9A7C5E78-F100-4DF0-907E-3CA2551977C5}" presName="dummy" presStyleCnt="0"/>
      <dgm:spPr/>
    </dgm:pt>
    <dgm:pt modelId="{18524C59-CB64-4BE4-BA07-821041433AE3}" type="pres">
      <dgm:prSet presAssocID="{9A7C5E78-F100-4DF0-907E-3CA2551977C5}" presName="node" presStyleLbl="revTx" presStyleIdx="0" presStyleCnt="5">
        <dgm:presLayoutVars>
          <dgm:bulletEnabled val="1"/>
        </dgm:presLayoutVars>
      </dgm:prSet>
      <dgm:spPr/>
      <dgm:t>
        <a:bodyPr/>
        <a:lstStyle/>
        <a:p>
          <a:endParaRPr lang="en-US"/>
        </a:p>
      </dgm:t>
    </dgm:pt>
    <dgm:pt modelId="{CE37009F-E2F2-4117-ADCC-5839F379D245}" type="pres">
      <dgm:prSet presAssocID="{A412C8A1-8641-4A1B-AE9A-700B9FC45AFD}" presName="sibTrans" presStyleLbl="node1" presStyleIdx="0" presStyleCnt="5" custLinFactNeighborX="0" custLinFactNeighborY="6228"/>
      <dgm:spPr/>
      <dgm:t>
        <a:bodyPr/>
        <a:lstStyle/>
        <a:p>
          <a:endParaRPr lang="en-US"/>
        </a:p>
      </dgm:t>
    </dgm:pt>
    <dgm:pt modelId="{2F4C33CE-58C2-4207-8729-F15757CEBE19}" type="pres">
      <dgm:prSet presAssocID="{488F4F53-7760-4986-8D0C-54D2677CF827}" presName="dummy" presStyleCnt="0"/>
      <dgm:spPr/>
    </dgm:pt>
    <dgm:pt modelId="{FA874AF0-CEF1-44AF-86FF-82B8772A1194}" type="pres">
      <dgm:prSet presAssocID="{488F4F53-7760-4986-8D0C-54D2677CF827}" presName="node" presStyleLbl="revTx" presStyleIdx="1" presStyleCnt="5">
        <dgm:presLayoutVars>
          <dgm:bulletEnabled val="1"/>
        </dgm:presLayoutVars>
      </dgm:prSet>
      <dgm:spPr/>
      <dgm:t>
        <a:bodyPr/>
        <a:lstStyle/>
        <a:p>
          <a:endParaRPr lang="en-US"/>
        </a:p>
      </dgm:t>
    </dgm:pt>
    <dgm:pt modelId="{9A995707-8543-4833-9490-6CA24F2778D8}" type="pres">
      <dgm:prSet presAssocID="{B785CDF3-08D5-4879-9E3B-BAA7A6DB33BF}" presName="sibTrans" presStyleLbl="node1" presStyleIdx="1" presStyleCnt="5" custLinFactNeighborX="3630" custLinFactNeighborY="-1032"/>
      <dgm:spPr/>
      <dgm:t>
        <a:bodyPr/>
        <a:lstStyle/>
        <a:p>
          <a:endParaRPr lang="en-US"/>
        </a:p>
      </dgm:t>
    </dgm:pt>
    <dgm:pt modelId="{85AB9DD1-EBCE-462A-9170-AC7B926B29A5}" type="pres">
      <dgm:prSet presAssocID="{C2AAD13B-02F5-4AFD-A087-EBBA4E42AC00}" presName="dummy" presStyleCnt="0"/>
      <dgm:spPr/>
    </dgm:pt>
    <dgm:pt modelId="{ABBB31A0-14F4-4E90-A7B6-63BF0EA6C1F7}" type="pres">
      <dgm:prSet presAssocID="{C2AAD13B-02F5-4AFD-A087-EBBA4E42AC00}" presName="node" presStyleLbl="revTx" presStyleIdx="2" presStyleCnt="5">
        <dgm:presLayoutVars>
          <dgm:bulletEnabled val="1"/>
        </dgm:presLayoutVars>
      </dgm:prSet>
      <dgm:spPr/>
      <dgm:t>
        <a:bodyPr/>
        <a:lstStyle/>
        <a:p>
          <a:endParaRPr lang="en-US"/>
        </a:p>
      </dgm:t>
    </dgm:pt>
    <dgm:pt modelId="{F13B1A06-4DF9-44AF-BE2E-05D91D8A3349}" type="pres">
      <dgm:prSet presAssocID="{89D8C84D-2C12-42EB-8AA6-441D1278165E}" presName="sibTrans" presStyleLbl="node1" presStyleIdx="2" presStyleCnt="5"/>
      <dgm:spPr/>
      <dgm:t>
        <a:bodyPr/>
        <a:lstStyle/>
        <a:p>
          <a:endParaRPr lang="en-US"/>
        </a:p>
      </dgm:t>
    </dgm:pt>
    <dgm:pt modelId="{9FB57417-50F9-4BC5-B359-9BC278690CD5}" type="pres">
      <dgm:prSet presAssocID="{73C2D17B-57E3-413C-9EF3-B618E6754002}" presName="dummy" presStyleCnt="0"/>
      <dgm:spPr/>
    </dgm:pt>
    <dgm:pt modelId="{47350004-3947-4DE3-999B-13505CD8B0F4}" type="pres">
      <dgm:prSet presAssocID="{73C2D17B-57E3-413C-9EF3-B618E6754002}" presName="node" presStyleLbl="revTx" presStyleIdx="3" presStyleCnt="5">
        <dgm:presLayoutVars>
          <dgm:bulletEnabled val="1"/>
        </dgm:presLayoutVars>
      </dgm:prSet>
      <dgm:spPr/>
      <dgm:t>
        <a:bodyPr/>
        <a:lstStyle/>
        <a:p>
          <a:endParaRPr lang="en-US"/>
        </a:p>
      </dgm:t>
    </dgm:pt>
    <dgm:pt modelId="{09AC223C-B8F9-4FA8-AB97-D7095CF5A843}" type="pres">
      <dgm:prSet presAssocID="{85329197-1E11-45DE-A285-3CCEA99535F9}" presName="sibTrans" presStyleLbl="node1" presStyleIdx="3" presStyleCnt="5"/>
      <dgm:spPr/>
      <dgm:t>
        <a:bodyPr/>
        <a:lstStyle/>
        <a:p>
          <a:endParaRPr lang="en-US"/>
        </a:p>
      </dgm:t>
    </dgm:pt>
    <dgm:pt modelId="{EEDA160D-F416-45C2-9E21-B5B87FD25958}" type="pres">
      <dgm:prSet presAssocID="{59F06EA6-98DB-46A7-BAC3-288BCA5D5C51}" presName="dummy" presStyleCnt="0"/>
      <dgm:spPr/>
    </dgm:pt>
    <dgm:pt modelId="{05AA137F-DFF4-4A35-8110-022449743DD5}" type="pres">
      <dgm:prSet presAssocID="{59F06EA6-98DB-46A7-BAC3-288BCA5D5C51}" presName="node" presStyleLbl="revTx" presStyleIdx="4" presStyleCnt="5" custFlipVert="1" custScaleY="78839">
        <dgm:presLayoutVars>
          <dgm:bulletEnabled val="1"/>
        </dgm:presLayoutVars>
      </dgm:prSet>
      <dgm:spPr/>
      <dgm:t>
        <a:bodyPr/>
        <a:lstStyle/>
        <a:p>
          <a:endParaRPr lang="en-US"/>
        </a:p>
      </dgm:t>
    </dgm:pt>
    <dgm:pt modelId="{B318A2DC-9B2E-4770-8734-4E104B16F81F}" type="pres">
      <dgm:prSet presAssocID="{8237F69F-3D00-4E0B-A140-7BA4EFDF2B49}" presName="sibTrans" presStyleLbl="node1" presStyleIdx="4" presStyleCnt="5"/>
      <dgm:spPr/>
      <dgm:t>
        <a:bodyPr/>
        <a:lstStyle/>
        <a:p>
          <a:endParaRPr lang="en-US"/>
        </a:p>
      </dgm:t>
    </dgm:pt>
  </dgm:ptLst>
  <dgm:cxnLst>
    <dgm:cxn modelId="{12A6E0E2-388E-4707-8124-014791559B2C}" type="presOf" srcId="{85329197-1E11-45DE-A285-3CCEA99535F9}" destId="{09AC223C-B8F9-4FA8-AB97-D7095CF5A843}" srcOrd="0" destOrd="0" presId="urn:microsoft.com/office/officeart/2005/8/layout/cycle1"/>
    <dgm:cxn modelId="{F4763866-F35A-4035-9EFC-2DBB399BA844}" type="presOf" srcId="{8B57570F-C1CA-40D2-BEA0-976144496C10}" destId="{2A8C9C6C-85CD-431B-B663-217E5314ADBC}" srcOrd="0" destOrd="0" presId="urn:microsoft.com/office/officeart/2005/8/layout/cycle1"/>
    <dgm:cxn modelId="{9FD921CB-DC27-4712-88E2-AE770C86A894}" type="presOf" srcId="{89D8C84D-2C12-42EB-8AA6-441D1278165E}" destId="{F13B1A06-4DF9-44AF-BE2E-05D91D8A3349}" srcOrd="0" destOrd="0" presId="urn:microsoft.com/office/officeart/2005/8/layout/cycle1"/>
    <dgm:cxn modelId="{04F4831D-9892-4C31-BD43-56447F4B36CB}" srcId="{8B57570F-C1CA-40D2-BEA0-976144496C10}" destId="{73C2D17B-57E3-413C-9EF3-B618E6754002}" srcOrd="3" destOrd="0" parTransId="{95527736-973F-494A-99BC-E4AE87911572}" sibTransId="{85329197-1E11-45DE-A285-3CCEA99535F9}"/>
    <dgm:cxn modelId="{20AD49D4-9CFC-4DE6-9CC9-4F8CF5F68A01}" srcId="{8B57570F-C1CA-40D2-BEA0-976144496C10}" destId="{488F4F53-7760-4986-8D0C-54D2677CF827}" srcOrd="1" destOrd="0" parTransId="{28424EF6-26A8-4F77-99BF-4C1B5803CCD4}" sibTransId="{B785CDF3-08D5-4879-9E3B-BAA7A6DB33BF}"/>
    <dgm:cxn modelId="{7471CAAF-5F69-4FCD-8DF2-329ECE0EBAEE}" type="presOf" srcId="{B785CDF3-08D5-4879-9E3B-BAA7A6DB33BF}" destId="{9A995707-8543-4833-9490-6CA24F2778D8}" srcOrd="0" destOrd="0" presId="urn:microsoft.com/office/officeart/2005/8/layout/cycle1"/>
    <dgm:cxn modelId="{00A35865-5FC6-4063-A659-D509D094F290}" type="presOf" srcId="{73C2D17B-57E3-413C-9EF3-B618E6754002}" destId="{47350004-3947-4DE3-999B-13505CD8B0F4}" srcOrd="0" destOrd="0" presId="urn:microsoft.com/office/officeart/2005/8/layout/cycle1"/>
    <dgm:cxn modelId="{D1FB6410-1970-4254-8083-BB6C24616316}" srcId="{8B57570F-C1CA-40D2-BEA0-976144496C10}" destId="{9A7C5E78-F100-4DF0-907E-3CA2551977C5}" srcOrd="0" destOrd="0" parTransId="{E2146ED9-E8F8-4873-94AD-2895F2D3B506}" sibTransId="{A412C8A1-8641-4A1B-AE9A-700B9FC45AFD}"/>
    <dgm:cxn modelId="{82888BAC-2B6A-4C0A-BC0C-53AA3B610811}" type="presOf" srcId="{8237F69F-3D00-4E0B-A140-7BA4EFDF2B49}" destId="{B318A2DC-9B2E-4770-8734-4E104B16F81F}" srcOrd="0" destOrd="0" presId="urn:microsoft.com/office/officeart/2005/8/layout/cycle1"/>
    <dgm:cxn modelId="{5702BC27-DD03-4CFD-AE8B-DC2E5739A793}" type="presOf" srcId="{9A7C5E78-F100-4DF0-907E-3CA2551977C5}" destId="{18524C59-CB64-4BE4-BA07-821041433AE3}" srcOrd="0" destOrd="0" presId="urn:microsoft.com/office/officeart/2005/8/layout/cycle1"/>
    <dgm:cxn modelId="{98076262-8EA3-40E6-9F17-3ACFA3D8C1E5}" type="presOf" srcId="{59F06EA6-98DB-46A7-BAC3-288BCA5D5C51}" destId="{05AA137F-DFF4-4A35-8110-022449743DD5}" srcOrd="0" destOrd="0" presId="urn:microsoft.com/office/officeart/2005/8/layout/cycle1"/>
    <dgm:cxn modelId="{AF5620C8-2EB1-4A4B-BF3E-AF979910A3C1}" type="presOf" srcId="{C2AAD13B-02F5-4AFD-A087-EBBA4E42AC00}" destId="{ABBB31A0-14F4-4E90-A7B6-63BF0EA6C1F7}" srcOrd="0" destOrd="0" presId="urn:microsoft.com/office/officeart/2005/8/layout/cycle1"/>
    <dgm:cxn modelId="{1818242E-777B-4D07-BC53-B88E48917CFE}" type="presOf" srcId="{488F4F53-7760-4986-8D0C-54D2677CF827}" destId="{FA874AF0-CEF1-44AF-86FF-82B8772A1194}" srcOrd="0" destOrd="0" presId="urn:microsoft.com/office/officeart/2005/8/layout/cycle1"/>
    <dgm:cxn modelId="{0B426A47-D1CA-45D4-9B00-A841A61685FC}" srcId="{8B57570F-C1CA-40D2-BEA0-976144496C10}" destId="{C2AAD13B-02F5-4AFD-A087-EBBA4E42AC00}" srcOrd="2" destOrd="0" parTransId="{1F02D8B9-71D0-4076-A29E-7B8E06E476E6}" sibTransId="{89D8C84D-2C12-42EB-8AA6-441D1278165E}"/>
    <dgm:cxn modelId="{87669224-A859-4475-BF8C-6B52CFD912AA}" type="presOf" srcId="{A412C8A1-8641-4A1B-AE9A-700B9FC45AFD}" destId="{CE37009F-E2F2-4117-ADCC-5839F379D245}" srcOrd="0" destOrd="0" presId="urn:microsoft.com/office/officeart/2005/8/layout/cycle1"/>
    <dgm:cxn modelId="{0331F190-AE98-4A89-9145-E05C8352E5E6}" srcId="{8B57570F-C1CA-40D2-BEA0-976144496C10}" destId="{59F06EA6-98DB-46A7-BAC3-288BCA5D5C51}" srcOrd="4" destOrd="0" parTransId="{4AD4249E-4DD3-4DC2-B096-8815D332FFE7}" sibTransId="{8237F69F-3D00-4E0B-A140-7BA4EFDF2B49}"/>
    <dgm:cxn modelId="{E888E370-241E-48F6-95C0-07DDA7783F8F}" type="presParOf" srcId="{2A8C9C6C-85CD-431B-B663-217E5314ADBC}" destId="{A80D613F-F62A-4DA9-A106-D7E936999277}" srcOrd="0" destOrd="0" presId="urn:microsoft.com/office/officeart/2005/8/layout/cycle1"/>
    <dgm:cxn modelId="{E3CE264F-7C7E-444C-AC62-0853CB5F5EED}" type="presParOf" srcId="{2A8C9C6C-85CD-431B-B663-217E5314ADBC}" destId="{18524C59-CB64-4BE4-BA07-821041433AE3}" srcOrd="1" destOrd="0" presId="urn:microsoft.com/office/officeart/2005/8/layout/cycle1"/>
    <dgm:cxn modelId="{71FB9B2A-19C7-41E4-96C2-FAC1DC69F7BF}" type="presParOf" srcId="{2A8C9C6C-85CD-431B-B663-217E5314ADBC}" destId="{CE37009F-E2F2-4117-ADCC-5839F379D245}" srcOrd="2" destOrd="0" presId="urn:microsoft.com/office/officeart/2005/8/layout/cycle1"/>
    <dgm:cxn modelId="{BC360A04-E622-44A0-AADB-4B68EA7439D7}" type="presParOf" srcId="{2A8C9C6C-85CD-431B-B663-217E5314ADBC}" destId="{2F4C33CE-58C2-4207-8729-F15757CEBE19}" srcOrd="3" destOrd="0" presId="urn:microsoft.com/office/officeart/2005/8/layout/cycle1"/>
    <dgm:cxn modelId="{A30EDB7F-CC4D-48F8-915C-62840FCFCF9D}" type="presParOf" srcId="{2A8C9C6C-85CD-431B-B663-217E5314ADBC}" destId="{FA874AF0-CEF1-44AF-86FF-82B8772A1194}" srcOrd="4" destOrd="0" presId="urn:microsoft.com/office/officeart/2005/8/layout/cycle1"/>
    <dgm:cxn modelId="{DC04C368-945B-47A3-B053-94E9076A8967}" type="presParOf" srcId="{2A8C9C6C-85CD-431B-B663-217E5314ADBC}" destId="{9A995707-8543-4833-9490-6CA24F2778D8}" srcOrd="5" destOrd="0" presId="urn:microsoft.com/office/officeart/2005/8/layout/cycle1"/>
    <dgm:cxn modelId="{019B49CF-A04A-4F21-8479-70E6CFEECA74}" type="presParOf" srcId="{2A8C9C6C-85CD-431B-B663-217E5314ADBC}" destId="{85AB9DD1-EBCE-462A-9170-AC7B926B29A5}" srcOrd="6" destOrd="0" presId="urn:microsoft.com/office/officeart/2005/8/layout/cycle1"/>
    <dgm:cxn modelId="{7DBEF8CF-DA09-4863-A6A8-82A61B76DA0D}" type="presParOf" srcId="{2A8C9C6C-85CD-431B-B663-217E5314ADBC}" destId="{ABBB31A0-14F4-4E90-A7B6-63BF0EA6C1F7}" srcOrd="7" destOrd="0" presId="urn:microsoft.com/office/officeart/2005/8/layout/cycle1"/>
    <dgm:cxn modelId="{028D093A-1588-4C52-B23C-DDBD8F652970}" type="presParOf" srcId="{2A8C9C6C-85CD-431B-B663-217E5314ADBC}" destId="{F13B1A06-4DF9-44AF-BE2E-05D91D8A3349}" srcOrd="8" destOrd="0" presId="urn:microsoft.com/office/officeart/2005/8/layout/cycle1"/>
    <dgm:cxn modelId="{D5227314-9B9B-4A43-B1D2-8AD1E6F96325}" type="presParOf" srcId="{2A8C9C6C-85CD-431B-B663-217E5314ADBC}" destId="{9FB57417-50F9-4BC5-B359-9BC278690CD5}" srcOrd="9" destOrd="0" presId="urn:microsoft.com/office/officeart/2005/8/layout/cycle1"/>
    <dgm:cxn modelId="{04EF20D5-6C5F-4F8D-8AFB-2E26604D71BB}" type="presParOf" srcId="{2A8C9C6C-85CD-431B-B663-217E5314ADBC}" destId="{47350004-3947-4DE3-999B-13505CD8B0F4}" srcOrd="10" destOrd="0" presId="urn:microsoft.com/office/officeart/2005/8/layout/cycle1"/>
    <dgm:cxn modelId="{28FAC4F1-A195-4F2A-9152-47AF2F017405}" type="presParOf" srcId="{2A8C9C6C-85CD-431B-B663-217E5314ADBC}" destId="{09AC223C-B8F9-4FA8-AB97-D7095CF5A843}" srcOrd="11" destOrd="0" presId="urn:microsoft.com/office/officeart/2005/8/layout/cycle1"/>
    <dgm:cxn modelId="{9864431E-EC71-484A-BE1D-65DBDE6B577B}" type="presParOf" srcId="{2A8C9C6C-85CD-431B-B663-217E5314ADBC}" destId="{EEDA160D-F416-45C2-9E21-B5B87FD25958}" srcOrd="12" destOrd="0" presId="urn:microsoft.com/office/officeart/2005/8/layout/cycle1"/>
    <dgm:cxn modelId="{F14ADBB3-AB0A-4BBD-ABF9-F03E2FB084FA}" type="presParOf" srcId="{2A8C9C6C-85CD-431B-B663-217E5314ADBC}" destId="{05AA137F-DFF4-4A35-8110-022449743DD5}" srcOrd="13" destOrd="0" presId="urn:microsoft.com/office/officeart/2005/8/layout/cycle1"/>
    <dgm:cxn modelId="{CEC8D2A4-0C85-45D4-BAAE-B5E6882B3167}" type="presParOf" srcId="{2A8C9C6C-85CD-431B-B663-217E5314ADBC}" destId="{B318A2DC-9B2E-4770-8734-4E104B16F81F}"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524C59-CB64-4BE4-BA07-821041433AE3}">
      <dsp:nvSpPr>
        <dsp:cNvPr id="0" name=""/>
        <dsp:cNvSpPr/>
      </dsp:nvSpPr>
      <dsp:spPr>
        <a:xfrm>
          <a:off x="4650258" y="33995"/>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4650258" y="33995"/>
        <a:ext cx="1119113" cy="1119113"/>
      </dsp:txXfrm>
    </dsp:sp>
    <dsp:sp modelId="{CE37009F-E2F2-4117-ADCC-5839F379D245}">
      <dsp:nvSpPr>
        <dsp:cNvPr id="0" name=""/>
        <dsp:cNvSpPr/>
      </dsp:nvSpPr>
      <dsp:spPr>
        <a:xfrm>
          <a:off x="2015436" y="262843"/>
          <a:ext cx="4198726" cy="4198726"/>
        </a:xfrm>
        <a:prstGeom prst="circularArrow">
          <a:avLst>
            <a:gd name="adj1" fmla="val 5197"/>
            <a:gd name="adj2" fmla="val 335716"/>
            <a:gd name="adj3" fmla="val 21294043"/>
            <a:gd name="adj4" fmla="val 19765537"/>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74AF0-CEF1-44AF-86FF-82B8772A1194}">
      <dsp:nvSpPr>
        <dsp:cNvPr id="0" name=""/>
        <dsp:cNvSpPr/>
      </dsp:nvSpPr>
      <dsp:spPr>
        <a:xfrm>
          <a:off x="5327014" y="2116836"/>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5327014" y="2116836"/>
        <a:ext cx="1119113" cy="1119113"/>
      </dsp:txXfrm>
    </dsp:sp>
    <dsp:sp modelId="{9A995707-8543-4833-9490-6CA24F2778D8}">
      <dsp:nvSpPr>
        <dsp:cNvPr id="0" name=""/>
        <dsp:cNvSpPr/>
      </dsp:nvSpPr>
      <dsp:spPr>
        <a:xfrm>
          <a:off x="2167850" y="-41983"/>
          <a:ext cx="4198726" cy="4198726"/>
        </a:xfrm>
        <a:prstGeom prst="circularArrow">
          <a:avLst>
            <a:gd name="adj1" fmla="val 5197"/>
            <a:gd name="adj2" fmla="val 335716"/>
            <a:gd name="adj3" fmla="val 4015529"/>
            <a:gd name="adj4" fmla="val 2252670"/>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B31A0-14F4-4E90-A7B6-63BF0EA6C1F7}">
      <dsp:nvSpPr>
        <dsp:cNvPr id="0" name=""/>
        <dsp:cNvSpPr/>
      </dsp:nvSpPr>
      <dsp:spPr>
        <a:xfrm>
          <a:off x="3555243" y="3404103"/>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3555243" y="3404103"/>
        <a:ext cx="1119113" cy="1119113"/>
      </dsp:txXfrm>
    </dsp:sp>
    <dsp:sp modelId="{F13B1A06-4DF9-44AF-BE2E-05D91D8A3349}">
      <dsp:nvSpPr>
        <dsp:cNvPr id="0" name=""/>
        <dsp:cNvSpPr/>
      </dsp:nvSpPr>
      <dsp:spPr>
        <a:xfrm>
          <a:off x="2015436" y="1347"/>
          <a:ext cx="4198726" cy="4198726"/>
        </a:xfrm>
        <a:prstGeom prst="circularArrow">
          <a:avLst>
            <a:gd name="adj1" fmla="val 5197"/>
            <a:gd name="adj2" fmla="val 335716"/>
            <a:gd name="adj3" fmla="val 8211614"/>
            <a:gd name="adj4" fmla="val 6448755"/>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50004-3947-4DE3-999B-13505CD8B0F4}">
      <dsp:nvSpPr>
        <dsp:cNvPr id="0" name=""/>
        <dsp:cNvSpPr/>
      </dsp:nvSpPr>
      <dsp:spPr>
        <a:xfrm>
          <a:off x="1783472" y="2116836"/>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1783472" y="2116836"/>
        <a:ext cx="1119113" cy="1119113"/>
      </dsp:txXfrm>
    </dsp:sp>
    <dsp:sp modelId="{09AC223C-B8F9-4FA8-AB97-D7095CF5A843}">
      <dsp:nvSpPr>
        <dsp:cNvPr id="0" name=""/>
        <dsp:cNvSpPr/>
      </dsp:nvSpPr>
      <dsp:spPr>
        <a:xfrm>
          <a:off x="2015436" y="1347"/>
          <a:ext cx="4198726" cy="4198726"/>
        </a:xfrm>
        <a:prstGeom prst="circularArrow">
          <a:avLst>
            <a:gd name="adj1" fmla="val 5197"/>
            <a:gd name="adj2" fmla="val 335716"/>
            <a:gd name="adj3" fmla="val 12558577"/>
            <a:gd name="adj4" fmla="val 10770240"/>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A137F-DFF4-4A35-8110-022449743DD5}">
      <dsp:nvSpPr>
        <dsp:cNvPr id="0" name=""/>
        <dsp:cNvSpPr/>
      </dsp:nvSpPr>
      <dsp:spPr>
        <a:xfrm flipV="1">
          <a:off x="2460228" y="152402"/>
          <a:ext cx="1119113" cy="88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flipV="1">
        <a:off x="2460228" y="152402"/>
        <a:ext cx="1119113" cy="882297"/>
      </dsp:txXfrm>
    </dsp:sp>
    <dsp:sp modelId="{B318A2DC-9B2E-4770-8734-4E104B16F81F}">
      <dsp:nvSpPr>
        <dsp:cNvPr id="0" name=""/>
        <dsp:cNvSpPr/>
      </dsp:nvSpPr>
      <dsp:spPr>
        <a:xfrm>
          <a:off x="2015436" y="1347"/>
          <a:ext cx="4198726" cy="4198726"/>
        </a:xfrm>
        <a:prstGeom prst="circularArrow">
          <a:avLst>
            <a:gd name="adj1" fmla="val 5197"/>
            <a:gd name="adj2" fmla="val 335716"/>
            <a:gd name="adj3" fmla="val 16866515"/>
            <a:gd name="adj4" fmla="val 15197769"/>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881E2A-1593-42DB-9F96-6CE6D852FCFD}" type="datetimeFigureOut">
              <a:rPr lang="en-US" smtClean="0"/>
              <a:pPr/>
              <a:t>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4E8AE7-B066-4136-A14B-AFE3C81BE12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954DC-8A43-4DC7-B021-3284869DC432}" type="datetimeFigureOut">
              <a:rPr lang="en-US" smtClean="0"/>
              <a:pPr/>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81F13-AAA4-4B17-B8DF-AFC7F7BD9A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Welcome and thank you for participating in the Value Enhanced Nutrition Assessment (VENA) webinar.  My name is Debra Whitford,  I am the National WIC Director.  The Food and Nutrition Service is pleased to present this first in a series of webinars with the purpose of revitalizing VENA and to assist State and local agencies in their continued implementation of VENA.  </a:t>
            </a:r>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dirty="0" smtClean="0"/>
              <a:t>The theoretical</a:t>
            </a:r>
            <a:r>
              <a:rPr lang="en-US" baseline="0" dirty="0" smtClean="0"/>
              <a:t> basis for our project is grounded is what we know about the WIC nutrition workforce development needs from the surveys conducted by ASTPHND, now known as ASPHN.  The 2006-2007 survey results were used for this project with key issues noted on the slide.  </a:t>
            </a:r>
          </a:p>
          <a:p>
            <a:pPr lvl="1" eaLnBrk="1" hangingPunct="1">
              <a:spcBef>
                <a:spcPct val="0"/>
              </a:spcBef>
            </a:pPr>
            <a:endParaRPr lang="en-US" baseline="0" dirty="0" smtClean="0"/>
          </a:p>
          <a:p>
            <a:pPr marL="0" lvl="1">
              <a:spcBef>
                <a:spcPct val="0"/>
              </a:spcBef>
            </a:pPr>
            <a:r>
              <a:rPr lang="en-US" baseline="0" dirty="0" smtClean="0"/>
              <a:t>While the m</a:t>
            </a:r>
            <a:r>
              <a:rPr lang="en-US" dirty="0" smtClean="0"/>
              <a:t>ajority of the WIC nutrition workforce are professionals with discipline-specific core competencies and credentials, local medically trained health officials made</a:t>
            </a:r>
            <a:r>
              <a:rPr lang="en-US" baseline="0" dirty="0" smtClean="0"/>
              <a:t> up 2</a:t>
            </a:r>
            <a:r>
              <a:rPr lang="en-US" dirty="0" smtClean="0"/>
              <a:t>6.4% of the workforce.  This employee group primarily develops their nutrition assessment skills through on-the-job training activities.   It is important to note</a:t>
            </a:r>
            <a:r>
              <a:rPr lang="en-US" baseline="0" dirty="0" smtClean="0"/>
              <a:t> that nurses are not accounted for in this survey and that many nurses provide nutrition services in WIC Programs across the country.</a:t>
            </a:r>
            <a:endParaRPr lang="en-US" dirty="0" smtClean="0"/>
          </a:p>
          <a:p>
            <a:pPr eaLnBrk="1" hangingPunct="1">
              <a:spcBef>
                <a:spcPct val="0"/>
              </a:spcBef>
            </a:pPr>
            <a:endParaRPr lang="en-US" dirty="0" smtClean="0"/>
          </a:p>
          <a:p>
            <a:pPr eaLnBrk="1" hangingPunct="1">
              <a:spcBef>
                <a:spcPct val="0"/>
              </a:spcBef>
            </a:pPr>
            <a:r>
              <a:rPr lang="en-US" dirty="0" smtClean="0"/>
              <a:t>These</a:t>
            </a:r>
            <a:r>
              <a:rPr lang="en-US" baseline="0" dirty="0" smtClean="0"/>
              <a:t> survey findings supported the need for a validated competency model and aggregate self-assessment data to identify training needs and gaps.  In addition, the changing demographics point out the need for just-in-time access to training as well as interactive training that accommodates variations in learning styles.</a:t>
            </a:r>
            <a:endParaRPr lang="en-US"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34D7E6-7ED1-4794-A87D-E662D6490CED}"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Current research also supported the transition</a:t>
            </a:r>
            <a:r>
              <a:rPr lang="en-US" baseline="0" dirty="0" smtClean="0"/>
              <a:t> to competency-based training  which is defined as the alignment of training with the outcomes and assessment of worker performance in specific work conditions.  Competency-based training requires the identification of knowledge, skills and behaviors as applied in real working settings.  Therefore, c</a:t>
            </a:r>
            <a:r>
              <a:rPr lang="en-US" dirty="0" smtClean="0"/>
              <a:t>omprehensive</a:t>
            </a:r>
            <a:r>
              <a:rPr lang="en-US" baseline="0" dirty="0" smtClean="0"/>
              <a:t> and systems-based workforce development efforts need to address training, education, promotion of competencies and their enhancement.  </a:t>
            </a:r>
          </a:p>
          <a:p>
            <a:pPr eaLnBrk="1" hangingPunct="1">
              <a:spcBef>
                <a:spcPct val="0"/>
              </a:spcBef>
            </a:pPr>
            <a:endParaRPr lang="en-US" dirty="0" smtClean="0"/>
          </a:p>
          <a:p>
            <a:pPr eaLnBrk="1" hangingPunct="1">
              <a:spcBef>
                <a:spcPct val="0"/>
              </a:spcBef>
            </a:pPr>
            <a:r>
              <a:rPr lang="en-US" dirty="0" smtClean="0"/>
              <a:t>Developing a competency model also made sense because:</a:t>
            </a:r>
          </a:p>
          <a:p>
            <a:pPr eaLnBrk="1" hangingPunct="1">
              <a:spcBef>
                <a:spcPct val="0"/>
              </a:spcBef>
              <a:buFont typeface="Arial" pitchFamily="34" charset="0"/>
              <a:buChar char="•"/>
            </a:pPr>
            <a:r>
              <a:rPr lang="en-US" dirty="0" smtClean="0"/>
              <a:t>Core WIC nutrition assessment tasks are consistent for all members of the WIC nutrition workforce regardless of their background</a:t>
            </a:r>
          </a:p>
          <a:p>
            <a:pPr eaLnBrk="1" hangingPunct="1">
              <a:spcBef>
                <a:spcPct val="0"/>
              </a:spcBef>
              <a:buFont typeface="Arial" pitchFamily="34" charset="0"/>
              <a:buChar char="•"/>
            </a:pPr>
            <a:r>
              <a:rPr lang="en-US" dirty="0" smtClean="0"/>
              <a:t>The nutrition assessment competencies in the federal VENA policy guidance provided a framework or foundation for this work.</a:t>
            </a:r>
          </a:p>
          <a:p>
            <a:pPr eaLnBrk="1" hangingPunct="1">
              <a:spcBef>
                <a:spcPct val="0"/>
              </a:spcBef>
            </a:pPr>
            <a:endParaRPr lang="en-US" dirty="0" smtClean="0"/>
          </a:p>
          <a:p>
            <a:pPr eaLnBrk="1" hangingPunct="1">
              <a:spcBef>
                <a:spcPct val="0"/>
              </a:spcBef>
            </a:pPr>
            <a:r>
              <a:rPr lang="en-US" dirty="0" smtClean="0"/>
              <a:t>Validating a competency model would also provide support for WIC programs across the country in developing, updating, and revising job descriptions; orienting and training new personnel; planning staff development activities; and evaluating personnel performance. </a:t>
            </a:r>
          </a:p>
          <a:p>
            <a:pPr eaLnBrk="1" hangingPunct="1">
              <a:spcBef>
                <a:spcPct val="0"/>
              </a:spcBef>
            </a:pPr>
            <a:endParaRPr lang="en-US" dirty="0" smtClean="0"/>
          </a:p>
          <a:p>
            <a:pPr eaLnBrk="1" hangingPunct="1">
              <a:spcBef>
                <a:spcPct val="0"/>
              </a:spcBef>
            </a:pPr>
            <a:r>
              <a:rPr lang="en-US" dirty="0" smtClean="0"/>
              <a:t>At this point let</a:t>
            </a:r>
            <a:r>
              <a:rPr lang="en-US" baseline="0" dirty="0" smtClean="0"/>
              <a:t> me share what I mean when I use the term CPA.  For our project, we defined CPAs to include all of the potential WIC staff that function in this role, however the state WIC agency may define CPAs.  Therefore, it includes dietitians, nutritionists, health educators, nurses, and state or local medically training health officials – the latter group is sometimes referred to as paraprofessionals.   </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D29B7C-CD23-4A42-AF8B-B3CB25305FBC}"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Iowa VENA self-evaluation work group also identified desirable characteristics of an effective WIC training system and</a:t>
            </a:r>
            <a:r>
              <a:rPr lang="en-US" baseline="0" dirty="0" smtClean="0"/>
              <a:t> that list of characteristics</a:t>
            </a:r>
            <a:r>
              <a:rPr lang="en-US" dirty="0" smtClean="0"/>
              <a:t> included many of the factors listed on the slide as characteristics of web-based learning.  We were</a:t>
            </a:r>
            <a:r>
              <a:rPr lang="en-US" baseline="0" dirty="0" smtClean="0"/>
              <a:t> already recommending a couple online courses for our CPAs as part of their new employee training so we were familiar with the capacity and limitations of online learning.</a:t>
            </a:r>
            <a:endParaRPr lang="en-US" dirty="0" smtClean="0"/>
          </a:p>
          <a:p>
            <a:endParaRPr lang="en-US" dirty="0" smtClean="0"/>
          </a:p>
          <a:p>
            <a:r>
              <a:rPr lang="en-US" dirty="0" smtClean="0"/>
              <a:t>At this point it’s important to note that this project</a:t>
            </a:r>
            <a:r>
              <a:rPr lang="en-US" baseline="0" dirty="0" smtClean="0"/>
              <a:t> did not intend to move our training system to be solely </a:t>
            </a:r>
            <a:r>
              <a:rPr lang="en-US" dirty="0" smtClean="0"/>
              <a:t>or even primarily </a:t>
            </a:r>
            <a:r>
              <a:rPr lang="en-US" baseline="0" dirty="0" smtClean="0"/>
              <a:t>web-based learning.  Although there are numerous benefits or advantages, there are also limitations and disadvantages</a:t>
            </a:r>
            <a:r>
              <a:rPr lang="en-US" dirty="0" smtClean="0"/>
              <a:t> including computer requirements for successful course-loading, variations in bandwidth capacity, and the time and upfront costs to develop the courses.  More importantly, some training topics are not best served by computer-based training and require a personal touch or hands-on experience.  In fact, the expert work groups developing our three courses were sometimes challenged as they developed appropriate content for the courses.  Project staff started and ended the project with the understanding that computer-based training can assist the learning process but that it cannot replace methods that already work well.  This is reflected in our current WIC </a:t>
            </a:r>
            <a:r>
              <a:rPr lang="en-US" baseline="0" dirty="0" smtClean="0"/>
              <a:t>training system that includes a combination of web-based learning through online courses, interactive webinars, face to face workshops and continuing education conferences.</a:t>
            </a:r>
            <a:endParaRPr lang="en-US" dirty="0" smtClean="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360356" y="685489"/>
            <a:ext cx="3891116" cy="2879857"/>
          </a:xfrm>
          <a:noFill/>
          <a:ln>
            <a:solidFill>
              <a:srgbClr val="000000"/>
            </a:solidFill>
            <a:miter lim="800000"/>
            <a:headEnd/>
            <a:tailEnd/>
          </a:ln>
        </p:spPr>
      </p:sp>
      <p:sp>
        <p:nvSpPr>
          <p:cNvPr id="52226" name="Notes Placeholder 2"/>
          <p:cNvSpPr>
            <a:spLocks noGrp="1"/>
          </p:cNvSpPr>
          <p:nvPr>
            <p:ph type="body" idx="1"/>
          </p:nvPr>
        </p:nvSpPr>
        <p:spPr bwMode="auto">
          <a:xfrm>
            <a:off x="695292" y="3672590"/>
            <a:ext cx="5486400" cy="5171607"/>
          </a:xfrm>
          <a:noFill/>
        </p:spPr>
        <p:txBody>
          <a:bodyPr wrap="square" numCol="1" anchor="t" anchorCtr="0" compatLnSpc="1">
            <a:prstTxWarp prst="textNoShape">
              <a:avLst/>
            </a:prstTxWarp>
            <a:normAutofit/>
          </a:bodyPr>
          <a:lstStyle/>
          <a:p>
            <a:pPr eaLnBrk="1" hangingPunct="1">
              <a:spcBef>
                <a:spcPct val="0"/>
              </a:spcBef>
            </a:pPr>
            <a:r>
              <a:rPr lang="en-US" dirty="0" smtClean="0"/>
              <a:t>We recognized that housing the competency model, the online self assessment tool and courses in a learning management system (LMS) would provide access to the WIC community not only in Iowa but across the country as well. </a:t>
            </a:r>
          </a:p>
          <a:p>
            <a:pPr eaLnBrk="1" hangingPunct="1">
              <a:spcBef>
                <a:spcPct val="0"/>
              </a:spcBef>
            </a:pPr>
            <a:endParaRPr lang="en-US" dirty="0" smtClean="0"/>
          </a:p>
          <a:p>
            <a:pPr eaLnBrk="1" hangingPunct="1">
              <a:spcBef>
                <a:spcPct val="0"/>
              </a:spcBef>
            </a:pPr>
            <a:r>
              <a:rPr lang="en-US" dirty="0" smtClean="0"/>
              <a:t>Prepare Iowa is Iowa’s first internet-based LMS for public health and was selected as the home for this project.  This LMS came into being when IDPH and Institute for Public Health Practice (IPHP) at the University of Iowa partnered to</a:t>
            </a:r>
            <a:r>
              <a:rPr lang="en-US" baseline="0" dirty="0" smtClean="0"/>
              <a:t> modify another established LMS to </a:t>
            </a:r>
            <a:r>
              <a:rPr lang="en-US" dirty="0" smtClean="0"/>
              <a:t>support Iowa’s continuing education registration and data reporting requirements related to emergency preparedness.   The LMS platform has changed twice since then – once during the project and again after the project ended</a:t>
            </a:r>
            <a:r>
              <a:rPr lang="en-US" baseline="0" dirty="0" smtClean="0"/>
              <a:t> with concurrent changes in capabilities and sometimes new limitations</a:t>
            </a:r>
            <a:r>
              <a:rPr lang="en-US" dirty="0" smtClean="0"/>
              <a:t>.  </a:t>
            </a:r>
          </a:p>
          <a:p>
            <a:pPr eaLnBrk="1" hangingPunct="1">
              <a:spcBef>
                <a:spcPct val="0"/>
              </a:spcBef>
            </a:pPr>
            <a:endParaRPr lang="en-US" dirty="0"/>
          </a:p>
          <a:p>
            <a:pPr>
              <a:defRPr/>
            </a:pPr>
            <a:r>
              <a:rPr lang="en-US" dirty="0"/>
              <a:t>The IPHP had the LMS infrastructure, staff and program operations in place for this project.   The Institute’s systems model approach to public health training and education – assessment, curriculum development and delivery, and evaluation – had successfully supported several other similar projects. </a:t>
            </a:r>
            <a:r>
              <a:rPr lang="en-US" dirty="0" smtClean="0"/>
              <a:t>And IPHP had </a:t>
            </a:r>
            <a:r>
              <a:rPr lang="en-US" dirty="0"/>
              <a:t>extensive experience developing and validating competency sets and the capacity to design, deliver and monitor online courses.</a:t>
            </a:r>
          </a:p>
          <a:p>
            <a:pPr eaLnBrk="1" hangingPunct="1">
              <a:spcBef>
                <a:spcPct val="0"/>
              </a:spcBef>
            </a:pPr>
            <a:endParaRPr lang="en-US" dirty="0" smtClean="0"/>
          </a:p>
          <a:p>
            <a:pPr eaLnBrk="1" hangingPunct="1">
              <a:spcBef>
                <a:spcPct val="0"/>
              </a:spcBef>
            </a:pPr>
            <a:endParaRPr lang="en-US" dirty="0"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3319C0-7E01-41AF-9783-C8172BD3D2C8}"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1512399" y="685489"/>
            <a:ext cx="3833203" cy="2837200"/>
          </a:xfrm>
          <a:noFill/>
          <a:ln>
            <a:solidFill>
              <a:srgbClr val="000000"/>
            </a:solidFill>
            <a:miter lim="800000"/>
            <a:headEnd/>
            <a:tailEnd/>
          </a:ln>
        </p:spPr>
      </p:sp>
      <p:sp>
        <p:nvSpPr>
          <p:cNvPr id="68611" name="Notes Placeholder 2"/>
          <p:cNvSpPr>
            <a:spLocks noGrp="1"/>
          </p:cNvSpPr>
          <p:nvPr>
            <p:ph type="body" idx="1"/>
          </p:nvPr>
        </p:nvSpPr>
        <p:spPr>
          <a:xfrm>
            <a:off x="685800" y="3672590"/>
            <a:ext cx="5486400" cy="4785923"/>
          </a:xfrm>
          <a:ln/>
        </p:spPr>
        <p:txBody>
          <a:bodyPr>
            <a:normAutofit fontScale="92500" lnSpcReduction="20000"/>
          </a:bodyPr>
          <a:lstStyle/>
          <a:p>
            <a:pPr>
              <a:spcBef>
                <a:spcPct val="0"/>
              </a:spcBef>
              <a:defRPr/>
            </a:pPr>
            <a:r>
              <a:rPr lang="en-US" dirty="0" smtClean="0"/>
              <a:t>This slide describes the process used to develop and validate the competencies.  . </a:t>
            </a:r>
          </a:p>
          <a:p>
            <a:pPr lvl="1">
              <a:spcBef>
                <a:spcPct val="0"/>
              </a:spcBef>
              <a:defRPr/>
            </a:pPr>
            <a:endParaRPr lang="en-US" b="1" dirty="0" smtClean="0"/>
          </a:p>
          <a:p>
            <a:pPr eaLnBrk="1" hangingPunct="1">
              <a:spcBef>
                <a:spcPct val="0"/>
              </a:spcBef>
            </a:pPr>
            <a:r>
              <a:rPr lang="en-US" b="1" dirty="0" smtClean="0"/>
              <a:t>Competency Work Group 1 (CWG1)</a:t>
            </a:r>
            <a:r>
              <a:rPr lang="en-US" b="0" baseline="0" dirty="0" smtClean="0"/>
              <a:t> </a:t>
            </a:r>
            <a:r>
              <a:rPr lang="en-US" dirty="0" smtClean="0"/>
              <a:t>included representation across disciplines (RN, RD, health educator) and different Iowa local agencies (n = 8, all representing IA).  This group started with the six general VENA competency statements and the performance expected and knowledge required statements to create competency statements</a:t>
            </a:r>
            <a:r>
              <a:rPr lang="en-US" baseline="0" dirty="0" smtClean="0"/>
              <a:t> with a consistent format and an appropriate action verb</a:t>
            </a:r>
            <a:r>
              <a:rPr lang="en-US" dirty="0" smtClean="0"/>
              <a:t>.  Knowledge or skill requirements</a:t>
            </a:r>
            <a:r>
              <a:rPr lang="en-US" baseline="0" dirty="0" smtClean="0"/>
              <a:t> that were missing were added as well.  The work group members spent considerable time describing how the competency would be demonstrated in action or observed, resulting in “more information” narrative that supports the competency statements with concrete examples, definitions and links to relevant information. </a:t>
            </a:r>
            <a:r>
              <a:rPr lang="en-US" sz="1100" dirty="0" smtClean="0"/>
              <a:t>CWG1 also agreed and defined several parameters as standard project elements to guide the development of the model.  For example:</a:t>
            </a:r>
          </a:p>
          <a:p>
            <a:pPr eaLnBrk="1" hangingPunct="1">
              <a:spcBef>
                <a:spcPct val="0"/>
              </a:spcBef>
              <a:buFont typeface="Arial" pitchFamily="34" charset="0"/>
              <a:buChar char="•"/>
            </a:pPr>
            <a:r>
              <a:rPr lang="en-US" sz="1100" dirty="0" smtClean="0"/>
              <a:t>Model will address assessment; it will not address nutrition education knowledge, skills and behaviors.</a:t>
            </a:r>
          </a:p>
          <a:p>
            <a:pPr eaLnBrk="1" hangingPunct="1">
              <a:spcBef>
                <a:spcPct val="0"/>
              </a:spcBef>
              <a:buFont typeface="Arial" pitchFamily="34" charset="0"/>
              <a:buChar char="•"/>
            </a:pPr>
            <a:r>
              <a:rPr lang="en-US" sz="1100" dirty="0" smtClean="0"/>
              <a:t>Model should apply to WIC CPAs across the country, not just credentialed health professionals as reflected in Iowa staffing models.</a:t>
            </a:r>
          </a:p>
          <a:p>
            <a:pPr eaLnBrk="1" hangingPunct="1">
              <a:spcBef>
                <a:spcPct val="0"/>
              </a:spcBef>
              <a:buFont typeface="Arial" pitchFamily="34" charset="0"/>
              <a:buChar char="•"/>
            </a:pPr>
            <a:r>
              <a:rPr lang="en-US" sz="1100" dirty="0" smtClean="0"/>
              <a:t>Breastfeeding f competency statements would remain in the lifecycle nutrition domain and not in a separate domain.</a:t>
            </a:r>
          </a:p>
          <a:p>
            <a:pPr marL="56527" indent="-56527" defTabSz="904433" fontAlgn="base">
              <a:spcBef>
                <a:spcPct val="0"/>
              </a:spcBef>
              <a:spcAft>
                <a:spcPct val="0"/>
              </a:spcAft>
              <a:buFont typeface="Arial" pitchFamily="34" charset="0"/>
              <a:buChar char="•"/>
              <a:defRPr/>
            </a:pPr>
            <a:r>
              <a:rPr lang="en-US" sz="1100" dirty="0" smtClean="0"/>
              <a:t>Client will be used instead of participant or individual.</a:t>
            </a:r>
          </a:p>
          <a:p>
            <a:pPr marL="56527" indent="-56527" defTabSz="904433" fontAlgn="base">
              <a:spcBef>
                <a:spcPct val="0"/>
              </a:spcBef>
              <a:spcAft>
                <a:spcPct val="0"/>
              </a:spcAft>
              <a:buFont typeface="Arial" pitchFamily="34" charset="0"/>
              <a:buChar char="•"/>
              <a:defRPr/>
            </a:pPr>
            <a:r>
              <a:rPr lang="en-US" sz="1100" dirty="0" smtClean="0"/>
              <a:t>The CWG was very intentional about not </a:t>
            </a:r>
            <a:r>
              <a:rPr lang="en-US" sz="1100" dirty="0" err="1" smtClean="0"/>
              <a:t>Iowanizing</a:t>
            </a:r>
            <a:r>
              <a:rPr lang="en-US" sz="1100" dirty="0" smtClean="0"/>
              <a:t> the content by the terms used or state policy references.  </a:t>
            </a:r>
          </a:p>
          <a:p>
            <a:pPr marL="0" lvl="1">
              <a:spcBef>
                <a:spcPct val="0"/>
              </a:spcBef>
              <a:defRPr/>
            </a:pPr>
            <a:endParaRPr lang="en-US" dirty="0" smtClean="0"/>
          </a:p>
          <a:p>
            <a:pPr marL="0" lvl="1">
              <a:spcBef>
                <a:spcPct val="0"/>
              </a:spcBef>
              <a:defRPr/>
            </a:pPr>
            <a:r>
              <a:rPr lang="en-US" dirty="0" smtClean="0"/>
              <a:t>Through a series of surveys using Survey Monkey and scheduled conference calls, the competency statements were created and revised using a modified Delphi technique and ultimately sent on to:</a:t>
            </a:r>
            <a:endParaRPr lang="en-US" b="1" dirty="0" smtClean="0"/>
          </a:p>
          <a:p>
            <a:pPr marL="0" lvl="1">
              <a:spcBef>
                <a:spcPct val="0"/>
              </a:spcBef>
              <a:defRPr/>
            </a:pPr>
            <a:endParaRPr lang="en-US" b="1" dirty="0" smtClean="0"/>
          </a:p>
          <a:p>
            <a:pPr marL="0" lvl="1">
              <a:spcBef>
                <a:spcPct val="0"/>
              </a:spcBef>
              <a:defRPr/>
            </a:pPr>
            <a:r>
              <a:rPr lang="en-US" b="1" dirty="0" smtClean="0"/>
              <a:t>Competency Work Group 2 (CWG2) </a:t>
            </a:r>
            <a:r>
              <a:rPr lang="en-US" dirty="0" smtClean="0"/>
              <a:t>which included  a couple state WIC staff from Iowa and state staff from other states representing a variety of WIC clinic staffing models (CA</a:t>
            </a:r>
            <a:r>
              <a:rPr lang="en-US" dirty="0"/>
              <a:t>, </a:t>
            </a:r>
            <a:r>
              <a:rPr lang="en-US" dirty="0" smtClean="0"/>
              <a:t>CO</a:t>
            </a:r>
            <a:r>
              <a:rPr lang="en-US" dirty="0"/>
              <a:t>, MD, and </a:t>
            </a:r>
            <a:r>
              <a:rPr lang="en-US" dirty="0" smtClean="0"/>
              <a:t>IL) </a:t>
            </a:r>
            <a:r>
              <a:rPr lang="en-US" dirty="0"/>
              <a:t>and </a:t>
            </a:r>
            <a:r>
              <a:rPr lang="en-US" dirty="0" smtClean="0"/>
              <a:t>a USDA regional nutritionist (n = 8).  This group reviewed the work of CWG1, checked competency statements for consistency and clarity, edited statements, deleted several statements and added several more statements.   They also reviewed the “more information” language and helped to determine the order of statements under each domain so that they flowed logically for the user in the online assessment tool.  The final set from CWG2 was shared with CWG1 and Project Advisory Committee members for input.  </a:t>
            </a: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8787A-A503-4091-894D-D13F6572F76F}"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This table summarizes the number of statements in each domain.  It should be</a:t>
            </a:r>
            <a:r>
              <a:rPr lang="en-US" baseline="0" dirty="0" smtClean="0"/>
              <a:t> noted that the c</a:t>
            </a:r>
            <a:r>
              <a:rPr lang="en-US" dirty="0" smtClean="0"/>
              <a:t>ompetency levels include novice, proficient and expert levels because</a:t>
            </a:r>
            <a:r>
              <a:rPr lang="en-US" baseline="0" dirty="0" smtClean="0"/>
              <a:t> t</a:t>
            </a:r>
            <a:r>
              <a:rPr lang="en-US" sz="1100" dirty="0" smtClean="0"/>
              <a:t>he project staff and workgroup members agreed that the model was not for only new/inexperienced CPAs but it was for all CPAs regardless of years as a WIC CPA, education/training, experience, etc.</a:t>
            </a:r>
          </a:p>
          <a:p>
            <a:pPr eaLnBrk="1" hangingPunct="1">
              <a:spcBef>
                <a:spcPct val="0"/>
              </a:spcBef>
            </a:pPr>
            <a:endParaRPr lang="en-US" sz="1100" dirty="0" smtClean="0"/>
          </a:p>
          <a:p>
            <a:pPr eaLnBrk="1" hangingPunct="1">
              <a:spcBef>
                <a:spcPct val="0"/>
              </a:spcBef>
              <a:buFont typeface="Arial" pitchFamily="34" charset="0"/>
              <a:buChar char="•"/>
            </a:pPr>
            <a:endParaRPr lang="en-US" sz="1100" b="1" dirty="0" smtClean="0"/>
          </a:p>
          <a:p>
            <a:pPr eaLnBrk="1" hangingPunct="1">
              <a:spcBef>
                <a:spcPct val="0"/>
              </a:spcBef>
            </a:pPr>
            <a:r>
              <a:rPr lang="en-US" dirty="0" smtClean="0"/>
              <a:t>Final # of competency statements: 85</a:t>
            </a:r>
          </a:p>
          <a:p>
            <a:pPr eaLnBrk="1" hangingPunct="1">
              <a:spcBef>
                <a:spcPct val="0"/>
              </a:spcBef>
            </a:pPr>
            <a:endParaRPr lang="en-US" dirty="0" smtClean="0"/>
          </a:p>
          <a:p>
            <a:pPr eaLnBrk="1" hangingPunct="1">
              <a:spcBef>
                <a:spcPct val="0"/>
              </a:spcBef>
            </a:pPr>
            <a:r>
              <a:rPr lang="en-US" dirty="0" smtClean="0"/>
              <a:t>Started with 67 statements from the VENA policy guidance</a:t>
            </a:r>
          </a:p>
          <a:p>
            <a:pPr eaLnBrk="1" hangingPunct="1">
              <a:spcBef>
                <a:spcPct val="0"/>
              </a:spcBef>
            </a:pPr>
            <a:r>
              <a:rPr lang="en-US" dirty="0" smtClean="0"/>
              <a:t>CWG1  = 101</a:t>
            </a:r>
          </a:p>
          <a:p>
            <a:pPr eaLnBrk="1" hangingPunct="1">
              <a:spcBef>
                <a:spcPct val="0"/>
              </a:spcBef>
            </a:pPr>
            <a:r>
              <a:rPr lang="en-US" dirty="0" smtClean="0"/>
              <a:t>CWG2 =  80</a:t>
            </a:r>
          </a:p>
          <a:p>
            <a:pPr eaLnBrk="1" hangingPunct="1">
              <a:spcBef>
                <a:spcPct val="0"/>
              </a:spcBef>
            </a:pPr>
            <a:r>
              <a:rPr lang="en-US" dirty="0" smtClean="0"/>
              <a:t>Final = 85</a:t>
            </a:r>
          </a:p>
          <a:p>
            <a:pPr eaLnBrk="1" hangingPunct="1">
              <a:spcBef>
                <a:spcPct val="0"/>
              </a:spcBef>
            </a:pPr>
            <a:endParaRPr lang="en-US" dirty="0" smtClean="0"/>
          </a:p>
          <a:p>
            <a:pPr eaLnBrk="1" hangingPunct="1">
              <a:spcBef>
                <a:spcPct val="0"/>
              </a:spcBef>
            </a:pPr>
            <a:endParaRPr lang="en-US" dirty="0"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ED240-7855-4EE8-AAB4-3D342FB933A3}"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There</a:t>
            </a:r>
            <a:r>
              <a:rPr lang="en-US" baseline="0" dirty="0" smtClean="0"/>
              <a:t> are several potential uses for the self-assessment tool containing the competency statements. </a:t>
            </a:r>
            <a:r>
              <a:rPr lang="en-US" dirty="0" smtClean="0"/>
              <a:t>Because</a:t>
            </a:r>
            <a:r>
              <a:rPr lang="en-US" baseline="0" dirty="0" smtClean="0"/>
              <a:t> the tool </a:t>
            </a:r>
            <a:r>
              <a:rPr lang="en-US" dirty="0" smtClean="0"/>
              <a:t>offers a standard measurement system as well as data, it can </a:t>
            </a:r>
            <a:r>
              <a:rPr lang="en-US" baseline="0" dirty="0" smtClean="0"/>
              <a:t>be used </a:t>
            </a:r>
            <a:r>
              <a:rPr lang="en-US" dirty="0" smtClean="0"/>
              <a:t>as part of new employee training assessment</a:t>
            </a:r>
            <a:r>
              <a:rPr lang="en-US" baseline="0" dirty="0" smtClean="0"/>
              <a:t> or the </a:t>
            </a:r>
            <a:r>
              <a:rPr lang="en-US" dirty="0" smtClean="0"/>
              <a:t>annual performance review process, to support professional development plans at both the individual and organizational level.  The</a:t>
            </a:r>
            <a:r>
              <a:rPr lang="en-US" baseline="0" dirty="0" smtClean="0"/>
              <a:t> tool can be used in a LMS or completed on paper.</a:t>
            </a:r>
            <a:endParaRPr lang="en-US" dirty="0" smtClean="0"/>
          </a:p>
          <a:p>
            <a:r>
              <a:rPr lang="en-US" dirty="0" smtClean="0"/>
              <a:t>Initially we required completion of the self-assessment shortly after hire and then again one year later, with annual completion after that</a:t>
            </a:r>
            <a:r>
              <a:rPr lang="en-US" dirty="0"/>
              <a:t>. Unfortunately, the </a:t>
            </a:r>
            <a:r>
              <a:rPr lang="en-US" dirty="0" smtClean="0"/>
              <a:t>self-assessment </a:t>
            </a:r>
            <a:r>
              <a:rPr lang="en-US" dirty="0"/>
              <a:t>tool could not be successfully </a:t>
            </a:r>
            <a:r>
              <a:rPr lang="en-US" dirty="0" smtClean="0"/>
              <a:t>migrated to the newest </a:t>
            </a:r>
            <a:r>
              <a:rPr lang="en-US" dirty="0"/>
              <a:t>LMS </a:t>
            </a:r>
            <a:r>
              <a:rPr lang="en-US" dirty="0" smtClean="0"/>
              <a:t>platform in early 2013.  </a:t>
            </a:r>
          </a:p>
          <a:p>
            <a:r>
              <a:rPr lang="en-US" dirty="0" smtClean="0"/>
              <a:t>The competency statements themselves can be used to draft job descriptions and  guide the direction of organizational staff development and training plans including orientation, new employee training and continuing education.  </a:t>
            </a:r>
          </a:p>
          <a:p>
            <a:r>
              <a:rPr lang="en-US" dirty="0" smtClean="0"/>
              <a:t>Ideally, the </a:t>
            </a:r>
            <a:r>
              <a:rPr lang="en-US" dirty="0"/>
              <a:t>m</a:t>
            </a:r>
            <a:r>
              <a:rPr lang="en-US" dirty="0" smtClean="0"/>
              <a:t>odel should be reviewed/revisited every 5 years to incorporate changes, new information  and practices.  One example for future work is related to the breastfeeding competencies.  During the course of the project two sets of core competencies in breastfeeding were released – once related to the USDA Peer Counseling </a:t>
            </a:r>
            <a:r>
              <a:rPr lang="en-US" dirty="0"/>
              <a:t> </a:t>
            </a:r>
            <a:r>
              <a:rPr lang="en-US" dirty="0" smtClean="0"/>
              <a:t>curriculum and the second from the US Breastfeeding Committee.  We recognize the release of the breastfeeding competencies</a:t>
            </a:r>
          </a:p>
          <a:p>
            <a:pPr eaLnBrk="1" hangingPunct="1">
              <a:spcBef>
                <a:spcPct val="0"/>
              </a:spcBef>
            </a:pPr>
            <a:endParaRPr lang="en-US" sz="1000" dirty="0" smtClean="0"/>
          </a:p>
          <a:p>
            <a:pPr eaLnBrk="1" hangingPunct="1">
              <a:spcBef>
                <a:spcPct val="0"/>
              </a:spcBef>
            </a:pPr>
            <a:endParaRPr lang="en-US" sz="1000" dirty="0" smtClean="0"/>
          </a:p>
          <a:p>
            <a:pPr eaLnBrk="1" hangingPunct="1">
              <a:spcBef>
                <a:spcPct val="0"/>
              </a:spcBef>
            </a:pPr>
            <a:endParaRPr lang="en-US" dirty="0" smtClean="0"/>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E9A92-7514-4136-8BD7-268E3D7F8BAB}"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8719" y="685489"/>
            <a:ext cx="4252434" cy="3147402"/>
          </a:xfrm>
        </p:spPr>
      </p:sp>
      <p:sp>
        <p:nvSpPr>
          <p:cNvPr id="3" name="Notes Placeholder 2"/>
          <p:cNvSpPr>
            <a:spLocks noGrp="1"/>
          </p:cNvSpPr>
          <p:nvPr>
            <p:ph type="body" idx="1"/>
          </p:nvPr>
        </p:nvSpPr>
        <p:spPr>
          <a:xfrm>
            <a:off x="685800" y="4122296"/>
            <a:ext cx="5486400" cy="4497048"/>
          </a:xfrm>
        </p:spPr>
        <p:txBody>
          <a:bodyPr>
            <a:normAutofit fontScale="92500" lnSpcReduction="10000"/>
          </a:bodyPr>
          <a:lstStyle/>
          <a:p>
            <a:pPr>
              <a:defRPr/>
            </a:pPr>
            <a:r>
              <a:rPr lang="en-US" dirty="0" smtClean="0"/>
              <a:t>Our first consideration  was the aggregate data from the  Phase </a:t>
            </a:r>
            <a:r>
              <a:rPr lang="en-US" dirty="0"/>
              <a:t>1 CPA </a:t>
            </a:r>
            <a:r>
              <a:rPr lang="en-US" dirty="0" smtClean="0"/>
              <a:t>self-assessments with input </a:t>
            </a:r>
            <a:r>
              <a:rPr lang="en-US" dirty="0"/>
              <a:t>from the Project Advisory Committee and the </a:t>
            </a:r>
            <a:r>
              <a:rPr lang="en-US" dirty="0" smtClean="0"/>
              <a:t>project </a:t>
            </a:r>
            <a:r>
              <a:rPr lang="en-US" dirty="0"/>
              <a:t>s</a:t>
            </a:r>
            <a:r>
              <a:rPr lang="en-US" dirty="0" smtClean="0"/>
              <a:t>taff.   The online self-assessment tool used a Likert scale which allowed us to calculate average skills gaps for each competency statement and for each domain.  We also calculated the skills gaps by job title (nursing vs. nutrition).  There were significant skills gaps for or the </a:t>
            </a:r>
            <a:r>
              <a:rPr lang="en-US" dirty="0"/>
              <a:t>competency statements related to hematological data collection and </a:t>
            </a:r>
            <a:r>
              <a:rPr lang="en-US" dirty="0" smtClean="0"/>
              <a:t>assessment and for the Multicultural </a:t>
            </a:r>
            <a:r>
              <a:rPr lang="en-US" dirty="0"/>
              <a:t>Awareness </a:t>
            </a:r>
            <a:r>
              <a:rPr lang="en-US" dirty="0" smtClean="0"/>
              <a:t>domain.  </a:t>
            </a:r>
          </a:p>
          <a:p>
            <a:pPr>
              <a:defRPr/>
            </a:pPr>
            <a:endParaRPr lang="en-US" dirty="0"/>
          </a:p>
          <a:p>
            <a:pPr>
              <a:defRPr/>
            </a:pPr>
            <a:r>
              <a:rPr lang="en-US" dirty="0" smtClean="0"/>
              <a:t>At the same time, we  completed an environmental </a:t>
            </a:r>
            <a:r>
              <a:rPr lang="en-US" dirty="0"/>
              <a:t>scan of available online courses </a:t>
            </a:r>
            <a:r>
              <a:rPr lang="en-US" dirty="0" smtClean="0"/>
              <a:t>that revealed that there were  no </a:t>
            </a:r>
            <a:r>
              <a:rPr lang="en-US" dirty="0"/>
              <a:t>courses on </a:t>
            </a:r>
            <a:r>
              <a:rPr lang="en-US" dirty="0" smtClean="0"/>
              <a:t>these topics  available that  related specifically to nutrition assessment.   We chose to focus on hematological data collection for the first course because the content was more clearly defined by program policy and other documents.  This also provided some time to better understand the staff training needs for the multicultural awareness competencies. </a:t>
            </a:r>
          </a:p>
          <a:p>
            <a:pPr marL="0" lvl="1">
              <a:defRPr/>
            </a:pPr>
            <a:endParaRPr lang="en-US" dirty="0" smtClean="0"/>
          </a:p>
          <a:p>
            <a:r>
              <a:rPr lang="en-US" dirty="0" smtClean="0"/>
              <a:t>I  met with the WIC coordinators to get more feedback about the multicultural awareness skills gaps, the project staff conducted an online survey for local agency staff, and we consulted with subject matter experts in the state and in our special project grantee group to help identify the appropriate focus for a course relevant to this domain.  We learned that overall, respondents had based their self-assessments on their current knowledge and understanding of the cultural groups in their service area even though several competency statements were more related to their skills in cross-cultural communication, assessment and identifying resources.  This  led to defining the focus for the second course  as developing cultural competence, cultural influences on feeding and eating, and identifying reputable resources.  </a:t>
            </a:r>
          </a:p>
          <a:p>
            <a:r>
              <a:rPr lang="en-US" dirty="0" smtClean="0"/>
              <a:t>When the aggregate results for Phase 3 of the CPA self-assessments reported the largest skills gaps as nearly identical to Phase 1, the Project Advisory Committee and project team concluded that the third course would focus on cross-cultural communication skills in nutrition assessment.</a:t>
            </a:r>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lists the goals the project team had for the courses developed during this project.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smtClean="0"/>
              <a:t>The development process involved many  individuals as outlined on this slide.  </a:t>
            </a:r>
          </a:p>
          <a:p>
            <a:pPr eaLnBrk="1" hangingPunct="1">
              <a:spcBef>
                <a:spcPct val="0"/>
              </a:spcBef>
            </a:pPr>
            <a:endParaRPr lang="en-US" dirty="0"/>
          </a:p>
          <a:p>
            <a:pPr eaLnBrk="1" hangingPunct="1">
              <a:spcBef>
                <a:spcPct val="0"/>
              </a:spcBef>
            </a:pPr>
            <a:r>
              <a:rPr lang="en-US" dirty="0" smtClean="0"/>
              <a:t>Project Advisory Committee members helped identify subject matter experts and often reviewed the courses, although not as members of a pilot test group</a:t>
            </a:r>
          </a:p>
          <a:p>
            <a:pPr eaLnBrk="1" hangingPunct="1">
              <a:spcBef>
                <a:spcPct val="0"/>
              </a:spcBef>
            </a:pPr>
            <a:endParaRPr lang="en-US" dirty="0" smtClean="0"/>
          </a:p>
          <a:p>
            <a:pPr eaLnBrk="1" hangingPunct="1">
              <a:spcBef>
                <a:spcPct val="0"/>
              </a:spcBef>
            </a:pPr>
            <a:r>
              <a:rPr lang="en-US" dirty="0" smtClean="0"/>
              <a:t>A variety of instructional effectiveness strategies were used in the courses including:</a:t>
            </a:r>
          </a:p>
          <a:p>
            <a:pPr eaLnBrk="1" hangingPunct="1">
              <a:spcBef>
                <a:spcPct val="0"/>
              </a:spcBef>
              <a:buFont typeface="Arial" pitchFamily="34" charset="0"/>
              <a:buChar char="•"/>
            </a:pPr>
            <a:r>
              <a:rPr lang="en-US" dirty="0" smtClean="0"/>
              <a:t>Securing the attention of the learner (reception)</a:t>
            </a:r>
          </a:p>
          <a:p>
            <a:pPr eaLnBrk="1" hangingPunct="1">
              <a:spcBef>
                <a:spcPct val="0"/>
              </a:spcBef>
              <a:buFont typeface="Arial" pitchFamily="34" charset="0"/>
              <a:buChar char="•"/>
            </a:pPr>
            <a:r>
              <a:rPr lang="en-US" dirty="0" smtClean="0"/>
              <a:t>Informing learners of the objectives (expectancy)</a:t>
            </a:r>
          </a:p>
          <a:p>
            <a:pPr eaLnBrk="1" hangingPunct="1">
              <a:spcBef>
                <a:spcPct val="0"/>
              </a:spcBef>
              <a:buFont typeface="Arial" pitchFamily="34" charset="0"/>
              <a:buChar char="•"/>
            </a:pPr>
            <a:r>
              <a:rPr lang="en-US" dirty="0" smtClean="0"/>
              <a:t>Providing guidance via interactive activities</a:t>
            </a:r>
          </a:p>
          <a:p>
            <a:pPr eaLnBrk="1" hangingPunct="1">
              <a:spcBef>
                <a:spcPct val="0"/>
              </a:spcBef>
              <a:buFont typeface="Arial" pitchFamily="34" charset="0"/>
              <a:buChar char="•"/>
            </a:pPr>
            <a:r>
              <a:rPr lang="en-US" dirty="0" smtClean="0"/>
              <a:t>Eliciting performance (responding)</a:t>
            </a:r>
          </a:p>
          <a:p>
            <a:pPr eaLnBrk="1" hangingPunct="1">
              <a:spcBef>
                <a:spcPct val="0"/>
              </a:spcBef>
              <a:buFont typeface="Arial" pitchFamily="34" charset="0"/>
              <a:buChar char="•"/>
            </a:pPr>
            <a:r>
              <a:rPr lang="en-US" dirty="0" smtClean="0"/>
              <a:t>Assessing performance (pre-post tests and other application activities)</a:t>
            </a:r>
          </a:p>
          <a:p>
            <a:pPr eaLnBrk="1" hangingPunct="1">
              <a:spcBef>
                <a:spcPct val="0"/>
              </a:spcBef>
              <a:buFont typeface="Arial" pitchFamily="34" charset="0"/>
              <a:buChar char="•"/>
            </a:pPr>
            <a:r>
              <a:rPr lang="en-US" dirty="0" smtClean="0"/>
              <a:t>Enhancing retention and transferability: games, scenario-based assessments, etc.</a:t>
            </a:r>
          </a:p>
          <a:p>
            <a:pPr eaLnBrk="1" hangingPunct="1">
              <a:spcBef>
                <a:spcPct val="0"/>
              </a:spcBef>
              <a:buFont typeface="Arial" pitchFamily="34" charset="0"/>
              <a:buChar char="•"/>
            </a:pPr>
            <a:r>
              <a:rPr lang="en-US" dirty="0" smtClean="0"/>
              <a:t>Collaboration: discussion boards</a:t>
            </a:r>
          </a:p>
          <a:p>
            <a:pPr eaLnBrk="1" hangingPunct="1">
              <a:spcBef>
                <a:spcPct val="0"/>
              </a:spcBef>
            </a:pPr>
            <a:endParaRPr lang="en-US" dirty="0" smtClean="0"/>
          </a:p>
          <a:p>
            <a:pPr eaLnBrk="1" hangingPunct="1">
              <a:spcBef>
                <a:spcPct val="0"/>
              </a:spcBef>
            </a:pPr>
            <a:r>
              <a:rPr lang="en-US" dirty="0" smtClean="0"/>
              <a:t>The courses were pilot tested by the intended end-users and revised based on their feedback.</a:t>
            </a:r>
          </a:p>
          <a:p>
            <a:pPr eaLnBrk="1" hangingPunct="1">
              <a:spcBef>
                <a:spcPct val="0"/>
              </a:spcBef>
            </a:pPr>
            <a:endParaRPr lang="en-US" dirty="0" smtClean="0"/>
          </a:p>
          <a:p>
            <a:r>
              <a:rPr lang="en-US" dirty="0"/>
              <a:t>Pre-test questions were standard and always the same</a:t>
            </a:r>
            <a:r>
              <a:rPr lang="en-US" dirty="0" smtClean="0"/>
              <a:t>.  Three </a:t>
            </a:r>
            <a:r>
              <a:rPr lang="en-US" dirty="0"/>
              <a:t>post-test questions were written for every objective and  pooled in a bank of questions that were randomized for each post-test.</a:t>
            </a:r>
          </a:p>
          <a:p>
            <a:endParaRPr lang="en-US" dirty="0" smtClean="0"/>
          </a:p>
          <a:p>
            <a:r>
              <a:rPr lang="en-US" dirty="0" smtClean="0"/>
              <a:t>Test item analysis was based on statistics provided by the content management system.  In general, the difficulty levels for pre- and post-tests were balanced with an average score of 80% or above.  Some pre-test items had to be revised to increase their difficulty level; some post-test items had to be revised because they were too hard.  A post-test score of 80% or higher was required for the CEU certificate.  This was consistent with other courses housed in the LMS.</a:t>
            </a:r>
          </a:p>
          <a:p>
            <a:pPr eaLnBrk="1" hangingPunct="1">
              <a:spcBef>
                <a:spcPct val="0"/>
              </a:spcBef>
            </a:pPr>
            <a:endParaRPr lang="en-US" dirty="0" smtClean="0"/>
          </a:p>
          <a:p>
            <a:pPr eaLnBrk="1" hangingPunct="1">
              <a:spcBef>
                <a:spcPct val="0"/>
              </a:spcBef>
            </a:pPr>
            <a:endParaRPr lang="en-US"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A7310-D353-41D5-BA9E-4D4D56D9E97E}"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First, we thought it would be helpful to review some background information about VENA.</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 Value Enhanced Nutrition Assessment (VENA) initiative began in 2003 as a result of the Institute of Medicine (IOM) report:  </a:t>
            </a:r>
            <a:r>
              <a:rPr lang="en-US" sz="1200" i="1" kern="1200" dirty="0" smtClean="0">
                <a:solidFill>
                  <a:schemeClr val="tx1"/>
                </a:solidFill>
                <a:latin typeface="+mn-lt"/>
                <a:ea typeface="+mn-ea"/>
                <a:cs typeface="+mn-cs"/>
              </a:rPr>
              <a:t>Dietary Risk Assessment in the WIC Program</a:t>
            </a:r>
            <a:r>
              <a:rPr lang="en-US" sz="1200" kern="1200" dirty="0" smtClean="0">
                <a:solidFill>
                  <a:schemeClr val="tx1"/>
                </a:solidFill>
                <a:latin typeface="+mn-lt"/>
                <a:ea typeface="+mn-ea"/>
                <a:cs typeface="+mn-cs"/>
              </a:rPr>
              <a:t>.  In its report, the IOM recommended that all women and children ages 2 to 5 years should be presumed to be at dietary risk based on </a:t>
            </a:r>
            <a:r>
              <a:rPr lang="en-US" sz="1200" i="1" kern="1200" dirty="0" smtClean="0">
                <a:solidFill>
                  <a:schemeClr val="tx1"/>
                </a:solidFill>
                <a:latin typeface="+mn-lt"/>
                <a:ea typeface="+mn-ea"/>
                <a:cs typeface="+mn-cs"/>
              </a:rPr>
              <a:t>failure to meet the Dietary Guidelines for Americans.</a:t>
            </a:r>
            <a:r>
              <a:rPr lang="en-US" sz="1200" kern="1200" dirty="0" smtClean="0">
                <a:solidFill>
                  <a:schemeClr val="tx1"/>
                </a:solidFill>
                <a:latin typeface="+mn-lt"/>
                <a:ea typeface="+mn-ea"/>
                <a:cs typeface="+mn-cs"/>
              </a:rPr>
              <a:t> In addition to refining WIC dietary risk assessment of as a result of the IOM report, the entire WIC nutrition assessment was refined and improved through VENA.</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The VENA Guidance (issued April 2006) was developed jointly by the Food and Nutrition Service (FNS) and the National WIC Association (NWA) and is part of the larger Revitalizing Quality Nutrition Services (RQNS) in WIC initiative.  The VENA guidance provides a process for completing a comprehensive nutrition assessment, including the content of such an assessment and an outline of the necessary staff competencies. </a:t>
            </a:r>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My name is Kimberly Stanek and I will now be talking about the three courses that were developed.  I will talk a little bit about the content of all three courses and how to access them.</a:t>
            </a:r>
          </a:p>
          <a:p>
            <a:r>
              <a:rPr lang="en-US" dirty="0" smtClean="0"/>
              <a:t>The first course that I will be discussing is the course titled “Hemoglobin Screening:  Data Collection, Assessment and Implications”.</a:t>
            </a:r>
          </a:p>
          <a:p>
            <a:pPr eaLnBrk="1" hangingPunct="1">
              <a:spcBef>
                <a:spcPct val="0"/>
              </a:spcBef>
            </a:pPr>
            <a:endParaRPr lang="en-US" dirty="0"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5384A6-22AF-48EA-807D-6810648C5983}"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xfrm>
            <a:off x="685800" y="4646952"/>
            <a:ext cx="5486400" cy="4114488"/>
          </a:xfrm>
          <a:noFill/>
        </p:spPr>
        <p:txBody>
          <a:bodyPr wrap="square" numCol="1" anchor="t" anchorCtr="0" compatLnSpc="1">
            <a:prstTxWarp prst="textNoShape">
              <a:avLst/>
            </a:prstTxWarp>
            <a:normAutofit/>
          </a:bodyPr>
          <a:lstStyle/>
          <a:p>
            <a:pPr eaLnBrk="1" hangingPunct="1">
              <a:spcBef>
                <a:spcPct val="0"/>
              </a:spcBef>
            </a:pPr>
            <a:endParaRPr lang="en-US" dirty="0" smtClean="0"/>
          </a:p>
          <a:p>
            <a:pPr eaLnBrk="1" hangingPunct="1">
              <a:spcBef>
                <a:spcPct val="0"/>
              </a:spcBef>
            </a:pPr>
            <a:r>
              <a:rPr lang="en-US" dirty="0" smtClean="0"/>
              <a:t>The</a:t>
            </a:r>
            <a:r>
              <a:rPr lang="en-US" baseline="0" dirty="0" smtClean="0"/>
              <a:t> goals of this course are to reinforce appropriate hematological data collection techniques, to enhance the ability to critically think about hematological assessment data, and to increase one’s awareness of state policies regarding hemoglobin screening and assessment.</a:t>
            </a:r>
          </a:p>
          <a:p>
            <a:pPr eaLnBrk="1" hangingPunct="1">
              <a:spcBef>
                <a:spcPct val="0"/>
              </a:spcBef>
            </a:pPr>
            <a:r>
              <a:rPr lang="en-US" baseline="0" dirty="0" smtClean="0"/>
              <a:t>                      </a:t>
            </a:r>
            <a:endParaRPr lang="en-US" dirty="0" smtClean="0"/>
          </a:p>
          <a:p>
            <a:pPr eaLnBrk="1" hangingPunct="1">
              <a:spcBef>
                <a:spcPct val="0"/>
              </a:spcBef>
            </a:pPr>
            <a:r>
              <a:rPr lang="en-US" dirty="0" smtClean="0"/>
              <a:t>This course has been approved for .24 nursing CEUs and 2 CPEUs for dietitians.</a:t>
            </a:r>
          </a:p>
          <a:p>
            <a:pPr eaLnBrk="1" hangingPunct="1">
              <a:spcBef>
                <a:spcPct val="0"/>
              </a:spcBef>
            </a:pPr>
            <a:endParaRPr lang="en-US" dirty="0" smtClean="0"/>
          </a:p>
          <a:p>
            <a:pPr eaLnBrk="1" hangingPunct="1">
              <a:spcBef>
                <a:spcPct val="0"/>
              </a:spcBef>
            </a:pPr>
            <a:r>
              <a:rPr lang="en-US" dirty="0" smtClean="0"/>
              <a:t>It was released</a:t>
            </a:r>
            <a:r>
              <a:rPr lang="en-US" baseline="0" dirty="0" smtClean="0"/>
              <a:t> for use in August 2009</a:t>
            </a:r>
            <a:endParaRPr lang="en-US" dirty="0" smtClean="0"/>
          </a:p>
          <a:p>
            <a:pPr eaLnBrk="1" hangingPunct="1">
              <a:spcBef>
                <a:spcPct val="0"/>
              </a:spcBef>
            </a:pPr>
            <a:endParaRPr lang="en-US" dirty="0" smtClean="0"/>
          </a:p>
          <a:p>
            <a:pPr eaLnBrk="1" hangingPunct="1">
              <a:spcBef>
                <a:spcPct val="0"/>
              </a:spcBef>
            </a:pPr>
            <a:r>
              <a:rPr lang="en-US" dirty="0"/>
              <a:t>This course is very transferable.  It is applicable to any health professional who completes hemoglobin collection and assessment and it would apply to any state WIC Program.  For example, the course does not </a:t>
            </a:r>
            <a:r>
              <a:rPr lang="en-US" dirty="0" smtClean="0"/>
              <a:t>reference </a:t>
            </a:r>
            <a:r>
              <a:rPr lang="en-US" dirty="0"/>
              <a:t>any specific Iowa WIC policies, the course doesn’t specify who is completing the </a:t>
            </a:r>
            <a:r>
              <a:rPr lang="en-US" dirty="0" err="1" smtClean="0"/>
              <a:t>hemoglobins</a:t>
            </a:r>
            <a:r>
              <a:rPr lang="en-US" dirty="0" smtClean="0"/>
              <a:t>, </a:t>
            </a:r>
            <a:r>
              <a:rPr lang="en-US" dirty="0"/>
              <a:t>such as a nurse or dietitian, and Iowa’s </a:t>
            </a:r>
            <a:r>
              <a:rPr lang="en-US" dirty="0" smtClean="0"/>
              <a:t>WIC computer </a:t>
            </a:r>
            <a:r>
              <a:rPr lang="en-US" dirty="0"/>
              <a:t>system is not shown or discussed at all in the training.</a:t>
            </a:r>
          </a:p>
          <a:p>
            <a:pPr eaLnBrk="1" hangingPunct="1">
              <a:spcBef>
                <a:spcPct val="0"/>
              </a:spcBef>
            </a:pPr>
            <a:endParaRPr lang="en-US" b="1" i="1" dirty="0" smtClean="0">
              <a:solidFill>
                <a:srgbClr val="FF0000"/>
              </a:solidFill>
            </a:endParaRPr>
          </a:p>
          <a:p>
            <a:pPr eaLnBrk="1" hangingPunct="1">
              <a:spcBef>
                <a:spcPct val="0"/>
              </a:spcBef>
            </a:pPr>
            <a:r>
              <a:rPr lang="en-US" b="0" i="0" dirty="0" smtClean="0"/>
              <a:t>This</a:t>
            </a:r>
            <a:r>
              <a:rPr lang="en-US" b="0" i="0" baseline="0" dirty="0" smtClean="0"/>
              <a:t> course is divided into 4 main sections.  The first section covers the blood collection schedule for women, infants and children, discusses the rules and exceptions for blood collection, and covers how to use referral data.</a:t>
            </a:r>
          </a:p>
          <a:p>
            <a:pPr eaLnBrk="1" hangingPunct="1">
              <a:spcBef>
                <a:spcPct val="0"/>
              </a:spcBef>
            </a:pPr>
            <a:endParaRPr lang="en-US" b="0" i="0" baseline="0" dirty="0" smtClean="0">
              <a:solidFill>
                <a:srgbClr val="FF0000"/>
              </a:solidFill>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7A451-52F5-4971-822D-CA38B8CCA373}"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section</a:t>
            </a:r>
            <a:r>
              <a:rPr lang="en-US" baseline="0" dirty="0" smtClean="0"/>
              <a:t> of the course covers collection techniques and Universal Precautions.  After completing this section, </a:t>
            </a:r>
            <a:r>
              <a:rPr lang="en-US" dirty="0" smtClean="0"/>
              <a:t>individuals</a:t>
            </a:r>
            <a:r>
              <a:rPr lang="en-US" baseline="0" dirty="0" smtClean="0"/>
              <a:t> will be able to identify the appropriate puncture sites for blood collection and describe the collection procedure, including appropriate use of </a:t>
            </a:r>
            <a:r>
              <a:rPr lang="en-US" dirty="0" smtClean="0"/>
              <a:t>wearing gloves</a:t>
            </a:r>
            <a:r>
              <a:rPr lang="en-US" baseline="0" dirty="0" smtClean="0"/>
              <a:t>.</a:t>
            </a:r>
          </a:p>
          <a:p>
            <a:endParaRPr lang="en-US" baseline="0" dirty="0" smtClean="0"/>
          </a:p>
          <a:p>
            <a:r>
              <a:rPr lang="en-US" baseline="0" dirty="0" smtClean="0"/>
              <a:t>As you can see on the screen, this section provides videos that </a:t>
            </a:r>
            <a:r>
              <a:rPr lang="en-US" dirty="0" smtClean="0"/>
              <a:t>demonstrates</a:t>
            </a:r>
            <a:r>
              <a:rPr lang="en-US" baseline="0" dirty="0" smtClean="0"/>
              <a:t> the blood collection process that provides nice visuals for participants completing the course.</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Section 3 focuses on hemoglobin</a:t>
            </a:r>
            <a:r>
              <a:rPr lang="en-US" baseline="0" dirty="0" smtClean="0"/>
              <a:t> reference ranges and related health conditions.  This section discusses high and low hemoglobin and hematocrit levels in women, infants and children, discusses appropriate referral criteria for abnormal blood values (both high and low levels), and discusses nutritional factors that affect hemoglobin levels.</a:t>
            </a:r>
            <a:endParaRPr lang="en-US" dirty="0"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6A36CF-AECE-43BA-86DF-0F69F2591929}"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fourth section focuses on critical thinking</a:t>
            </a:r>
            <a:r>
              <a:rPr lang="en-US" baseline="0" dirty="0" smtClean="0"/>
              <a:t> applications of hemoglobin collection and assessment and describes situations where lifestyle and nutrition factors can affect hemoglobin levels.</a:t>
            </a:r>
          </a:p>
          <a:p>
            <a:endParaRPr lang="en-US" baseline="0" dirty="0" smtClean="0"/>
          </a:p>
          <a:p>
            <a:r>
              <a:rPr lang="en-US" baseline="0" dirty="0" smtClean="0"/>
              <a:t>As you can see on the screen, this course is also very interactive.  This screen illustrates a game that the user plays that reinforces the information presented in the course.  </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course</a:t>
            </a:r>
            <a:r>
              <a:rPr lang="en-US" baseline="0" dirty="0" smtClean="0"/>
              <a:t> I will be discussing is titled Recognizing Cultural Influences on Food Beliefs and Practices.</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goals of this course are to define cultural competence and discuss why</a:t>
            </a:r>
            <a:r>
              <a:rPr lang="en-US" baseline="0" dirty="0" smtClean="0"/>
              <a:t> it is necessary in practice, provide examples of eating practices from various cultures, specifically in the context of the WIC food package, and increase awareness of resources, (at the local and national levels) that enable WIC personnel and any health care provider to improve services to diverse populations.</a:t>
            </a:r>
          </a:p>
          <a:p>
            <a:pPr eaLnBrk="1" hangingPunct="1">
              <a:spcBef>
                <a:spcPct val="0"/>
              </a:spcBef>
            </a:pPr>
            <a:endParaRPr lang="en-US" baseline="0" dirty="0" smtClean="0"/>
          </a:p>
          <a:p>
            <a:pPr eaLnBrk="1" hangingPunct="1">
              <a:spcBef>
                <a:spcPct val="0"/>
              </a:spcBef>
            </a:pPr>
            <a:r>
              <a:rPr lang="en-US" baseline="0" dirty="0" smtClean="0"/>
              <a:t>This course is approved for .24 nursing CEUs and 3.0 CPEUs for registered dietitians.  There are many web-based resources throughout this course that have contributed to the number of CPEUs available for this course.</a:t>
            </a:r>
          </a:p>
          <a:p>
            <a:pPr eaLnBrk="1" hangingPunct="1">
              <a:spcBef>
                <a:spcPct val="0"/>
              </a:spcBef>
            </a:pPr>
            <a:endParaRPr lang="en-US" baseline="0" dirty="0" smtClean="0"/>
          </a:p>
          <a:p>
            <a:pPr eaLnBrk="1" hangingPunct="1">
              <a:spcBef>
                <a:spcPct val="0"/>
              </a:spcBef>
            </a:pPr>
            <a:r>
              <a:rPr lang="en-US" baseline="0" dirty="0" smtClean="0"/>
              <a:t>This course was released in July 2010.</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B13B2-F816-4501-8A23-45C5673C448A}"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319">
              <a:defRPr/>
            </a:pPr>
            <a:r>
              <a:rPr lang="en-US" b="0" dirty="0" smtClean="0">
                <a:latin typeface="+mn-lt"/>
              </a:rPr>
              <a:t>This</a:t>
            </a:r>
            <a:r>
              <a:rPr lang="en-US" b="0" baseline="0" dirty="0" smtClean="0">
                <a:latin typeface="+mn-lt"/>
              </a:rPr>
              <a:t> course is divided up into 3 sections.  The first section focuses on cultural competence.  This section defines culture and acculturation, it discusses the trends in changing demographics and how they apply to WIC participants, and discusses the process of cultural competence, and how your own beliefs and values might affect your behavior and attitude toward a WIC participant or the participant’s beliefs and values.</a:t>
            </a:r>
          </a:p>
          <a:p>
            <a:pPr defTabSz="891319">
              <a:defRPr/>
            </a:pPr>
            <a:endParaRPr lang="en-US" b="0" baseline="0" dirty="0" smtClean="0">
              <a:latin typeface="+mn-lt"/>
            </a:endParaRPr>
          </a:p>
          <a:p>
            <a:pPr defTabSz="891319">
              <a:defRPr/>
            </a:pPr>
            <a:r>
              <a:rPr lang="en-US" b="0" baseline="0" dirty="0" smtClean="0">
                <a:latin typeface="+mn-lt"/>
              </a:rPr>
              <a:t>As with the hemoglobin course, this course contains videos to reinforce the information being presented.  This screenshot is of a video that shows the interaction between a WIC participant and a WIC professional who is at different levels of cultural competence.</a:t>
            </a:r>
            <a:endParaRPr lang="en-US" b="0" dirty="0" smtClean="0">
              <a:latin typeface="+mn-lt"/>
            </a:endParaRPr>
          </a:p>
          <a:p>
            <a:pPr defTabSz="891319">
              <a:defRPr/>
            </a:pPr>
            <a:endParaRPr lang="en-US" b="1" dirty="0" smtClean="0">
              <a:solidFill>
                <a:schemeClr val="accent1">
                  <a:lumMod val="75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292" y="4347148"/>
            <a:ext cx="5486400" cy="4114488"/>
          </a:xfrm>
        </p:spPr>
        <p:txBody>
          <a:bodyPr>
            <a:normAutofit/>
          </a:bodyPr>
          <a:lstStyle/>
          <a:p>
            <a:pPr defTabSz="891319">
              <a:defRPr/>
            </a:pPr>
            <a:r>
              <a:rPr lang="en-US" b="0" baseline="0" dirty="0" smtClean="0">
                <a:latin typeface="+mn-lt"/>
              </a:rPr>
              <a:t>Section 2 focuses on how different cultures may have different feeding and/or eating practices and beliefs.  It also discusses how culture can affect a WIC participant’s attitudes toward health and illness.  Different cultures may have different views about pregnancy, breastfeeding, and healthcare and some of these differences are reviewed.  Information presented in the course will also help a health professional  determine what kinds of questions to ask a participant of any culture about their eating practices and beliefs and will help them recognize how this can affect the WIC food package that is provided.  </a:t>
            </a:r>
            <a:endParaRPr lang="en-US" b="0" dirty="0" smtClean="0">
              <a:latin typeface="+mn-lt"/>
            </a:endParaRPr>
          </a:p>
          <a:p>
            <a:pPr defTabSz="891319">
              <a:defRPr/>
            </a:pPr>
            <a:endParaRPr lang="en-US" b="1" dirty="0" smtClean="0">
              <a:solidFill>
                <a:schemeClr val="accent1">
                  <a:lumMod val="75000"/>
                </a:schemeClr>
              </a:solidFill>
              <a:latin typeface="+mn-lt"/>
            </a:endParaRPr>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third section of the course focuses on resources, both local and national, that the learner can use about different cultures, the types of foods different cultures typically eat, and their food preparation techniques.  The course can also help the </a:t>
            </a:r>
            <a:r>
              <a:rPr lang="en-US" dirty="0" smtClean="0"/>
              <a:t>learner</a:t>
            </a:r>
            <a:r>
              <a:rPr lang="en-US" baseline="0" dirty="0" smtClean="0"/>
              <a:t> identify reputable culturally appropriate resources that can be provided to WIC participants.  Information on how to evaluate </a:t>
            </a:r>
            <a:r>
              <a:rPr lang="en-US" dirty="0" smtClean="0"/>
              <a:t>resources</a:t>
            </a:r>
            <a:r>
              <a:rPr lang="en-US" baseline="0" dirty="0" smtClean="0"/>
              <a:t> found on the Internet is also discussed.</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continued/ongoing goal of VENA is to expand the purpose of nutrition assessment from eligibility determination to improved and</a:t>
            </a:r>
            <a:r>
              <a:rPr lang="en-US" sz="1200" kern="1200" baseline="0" dirty="0" smtClean="0">
                <a:solidFill>
                  <a:schemeClr val="tx1"/>
                </a:solidFill>
                <a:latin typeface="+mn-lt"/>
                <a:ea typeface="+mn-ea"/>
                <a:cs typeface="+mn-cs"/>
              </a:rPr>
              <a:t> targets nutrition services</a:t>
            </a:r>
            <a:r>
              <a:rPr lang="en-US" sz="1200" kern="1200" dirty="0" smtClean="0">
                <a:solidFill>
                  <a:schemeClr val="tx1"/>
                </a:solidFill>
                <a:latin typeface="+mn-lt"/>
                <a:ea typeface="+mn-ea"/>
                <a:cs typeface="+mn-cs"/>
              </a:rPr>
              <a:t>.  VENA improves and enhances the risk assessment process by ensuring that a complete nutrition assessment continues to be completed to collect relevant information to be used to individualize nutrition services.</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VENA and WIC nutrition risks provide a cohesive framework for a comprehensive assessment.  WIC nutrition risk criteria provide a foundation by establishing program eligibility for each participant.  The VENA guidance provides the </a:t>
            </a:r>
            <a:r>
              <a:rPr lang="en-US" sz="1200" i="1" kern="1200" dirty="0" smtClean="0">
                <a:solidFill>
                  <a:schemeClr val="tx1"/>
                </a:solidFill>
                <a:latin typeface="+mn-lt"/>
                <a:ea typeface="+mn-ea"/>
                <a:cs typeface="+mn-cs"/>
              </a:rPr>
              <a:t>process</a:t>
            </a:r>
            <a:r>
              <a:rPr lang="en-US" sz="1200" kern="1200" dirty="0" smtClean="0">
                <a:solidFill>
                  <a:schemeClr val="tx1"/>
                </a:solidFill>
                <a:latin typeface="+mn-lt"/>
                <a:ea typeface="+mn-ea"/>
                <a:cs typeface="+mn-cs"/>
              </a:rPr>
              <a:t> for achieving a consistent and comprehensive WIC nutrition assessment.</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While the focus of VENA is to strengthen risk assessment, one of the outcomes is the collection of more relevant information to be used for individualized nutrition services.  VENA was developed to align the purpose and scope of a multi-faceted WIC nutrition assessment with targeted and relevant nutrition education to guide and support families in making healthier eating and lifestyle choices.  It is meant to be a bridge to enhance and expand nutrition education and other nutrition services provided by WIC.  VENA complements the participant-centered strategies that many State agencies have incorporated into their delivery of nutrition education and counseling.</a:t>
            </a:r>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course I will be discussing today is the course titled “Cross-Cultural Communication and Nutrition Assessment.</a:t>
            </a:r>
          </a:p>
          <a:p>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Individuals</a:t>
            </a:r>
            <a:r>
              <a:rPr lang="en-US" baseline="0" dirty="0" smtClean="0"/>
              <a:t> completing this course will be able to define cross cultural communication and understand why it is necessary in practice, they will be able to provide examples of effective communication techniques when completing nutrition assessments, and they will be able to identify appropriate communication strategies when working with participants that have a language difference.   WIC personnel who have more awareness of cross-cultural communication are able to provide a more enhanced assessment and rich counseling experience with participants.</a:t>
            </a:r>
          </a:p>
          <a:p>
            <a:pPr eaLnBrk="1" hangingPunct="1">
              <a:spcBef>
                <a:spcPct val="0"/>
              </a:spcBef>
            </a:pPr>
            <a:endParaRPr lang="en-US" baseline="0" dirty="0" smtClean="0"/>
          </a:p>
          <a:p>
            <a:pPr eaLnBrk="1" hangingPunct="1">
              <a:spcBef>
                <a:spcPct val="0"/>
              </a:spcBef>
            </a:pPr>
            <a:r>
              <a:rPr lang="en-US" baseline="0" dirty="0" smtClean="0"/>
              <a:t>This course is approved for .24 Nursing CEUs and 2 CPEUs for dietitians.</a:t>
            </a:r>
          </a:p>
          <a:p>
            <a:pPr eaLnBrk="1" hangingPunct="1">
              <a:spcBef>
                <a:spcPct val="0"/>
              </a:spcBef>
            </a:pPr>
            <a:endParaRPr lang="en-US" baseline="0" dirty="0" smtClean="0"/>
          </a:p>
          <a:p>
            <a:pPr eaLnBrk="1" hangingPunct="1">
              <a:spcBef>
                <a:spcPct val="0"/>
              </a:spcBef>
            </a:pPr>
            <a:r>
              <a:rPr lang="en-US" baseline="0" dirty="0" smtClean="0"/>
              <a:t>This course was released in September 2010, soon after the last course we discussed.</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5D62C-E1D4-4F50-B148-27337F26752D}"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course is also divided into three sections.  The first section focuses on the importance of cross-cultural communication and communication techniques.  This section will help the </a:t>
            </a:r>
            <a:r>
              <a:rPr lang="en-US" dirty="0" smtClean="0"/>
              <a:t>individual</a:t>
            </a:r>
            <a:r>
              <a:rPr lang="en-US" baseline="0" dirty="0" smtClean="0"/>
              <a:t> completing the course recognize how their culture and background may influence their communication skills during a nutrition assessment.  Building a relationship with trust and rapport is discussed as well as information about using active listening skills and being aware of non-verbal cues.</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previous courses, this course is very interactive.  Various</a:t>
            </a:r>
            <a:r>
              <a:rPr lang="en-US" baseline="0" dirty="0" smtClean="0"/>
              <a:t> video clips were created demonstrating non-verbal cues and how they can affect working with a participant.  </a:t>
            </a:r>
          </a:p>
          <a:p>
            <a:endParaRPr lang="en-US" baseline="0" dirty="0" smtClean="0"/>
          </a:p>
          <a:p>
            <a:r>
              <a:rPr lang="en-US" baseline="0" dirty="0" smtClean="0"/>
              <a:t>There are also questions throughout the course for the </a:t>
            </a:r>
            <a:r>
              <a:rPr lang="en-US" dirty="0" smtClean="0"/>
              <a:t>individual</a:t>
            </a:r>
            <a:r>
              <a:rPr lang="en-US" baseline="0" dirty="0" smtClean="0"/>
              <a:t> completing the course to answer regarding things like effective communication techniques they have used, what cross-communication challenges they have experienced, and how they have established</a:t>
            </a:r>
            <a:r>
              <a:rPr lang="en-US" dirty="0" smtClean="0"/>
              <a:t> </a:t>
            </a:r>
            <a:r>
              <a:rPr lang="en-US" baseline="0" dirty="0" smtClean="0"/>
              <a:t>trust and rapport with participants.  Answers to these questions are posted within the course so attendees can read past responses and </a:t>
            </a:r>
            <a:r>
              <a:rPr lang="en-US" dirty="0" smtClean="0"/>
              <a:t>individuals</a:t>
            </a:r>
            <a:r>
              <a:rPr lang="en-US" baseline="0" dirty="0" smtClean="0"/>
              <a:t> can</a:t>
            </a:r>
            <a:r>
              <a:rPr lang="en-US" dirty="0" smtClean="0"/>
              <a:t> receive</a:t>
            </a:r>
            <a:r>
              <a:rPr lang="en-US" baseline="0" dirty="0" smtClean="0"/>
              <a:t> future</a:t>
            </a:r>
            <a:r>
              <a:rPr lang="en-US" dirty="0" smtClean="0"/>
              <a:t> </a:t>
            </a:r>
            <a:r>
              <a:rPr lang="en-US" baseline="0" dirty="0" smtClean="0"/>
              <a:t>responses e-mailed to them as they are posted as well.  </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33</a:t>
            </a:fld>
            <a:endParaRPr lang="en-US"/>
          </a:p>
        </p:txBody>
      </p:sp>
    </p:spTree>
    <p:extLst>
      <p:ext uri="{BB962C8B-B14F-4D97-AF65-F5344CB8AC3E}">
        <p14:creationId xmlns:p14="http://schemas.microsoft.com/office/powerpoint/2010/main" xmlns="" val="27083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section</a:t>
            </a:r>
            <a:r>
              <a:rPr lang="en-US" baseline="0" dirty="0" smtClean="0"/>
              <a:t> focuses on communicating with participants with different languages, hearing impairments, and low literacy or health levels.  Effectively using interpreters is also discussed in detail. </a:t>
            </a:r>
            <a:r>
              <a:rPr lang="en-US" dirty="0" smtClean="0"/>
              <a:t>  </a:t>
            </a:r>
            <a:r>
              <a:rPr lang="en-US" baseline="0" dirty="0" smtClean="0"/>
              <a:t>As with the other courses, interactive activities are also included in this section to help reinforce the information provided.</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eaLnBrk="0" fontAlgn="base" hangingPunct="0">
              <a:spcBef>
                <a:spcPct val="30000"/>
              </a:spcBef>
              <a:spcAft>
                <a:spcPct val="0"/>
              </a:spcAft>
              <a:defRPr/>
            </a:pPr>
            <a:r>
              <a:rPr lang="en-US" dirty="0" smtClean="0"/>
              <a:t>The last section allows the user to practice</a:t>
            </a:r>
            <a:r>
              <a:rPr lang="en-US" baseline="0" dirty="0" smtClean="0"/>
              <a:t> cultural sensitivity and critical thinking skills when completing a nutrition assessment through specific scenarios that are provided.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35</a:t>
            </a:fld>
            <a:endParaRPr lang="en-US"/>
          </a:p>
        </p:txBody>
      </p:sp>
    </p:spTree>
    <p:extLst>
      <p:ext uri="{BB962C8B-B14F-4D97-AF65-F5344CB8AC3E}">
        <p14:creationId xmlns:p14="http://schemas.microsoft.com/office/powerpoint/2010/main" xmlns="" val="128796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slide shows you the</a:t>
            </a:r>
            <a:r>
              <a:rPr lang="en-US" baseline="0" dirty="0" smtClean="0"/>
              <a:t> number of </a:t>
            </a:r>
            <a:r>
              <a:rPr lang="en-US" dirty="0" smtClean="0"/>
              <a:t>individuals who have enrolled in each of the courses,</a:t>
            </a:r>
            <a:r>
              <a:rPr lang="en-US" baseline="0" dirty="0" smtClean="0"/>
              <a:t> how many have completed the courses, and how many have requested CEUs since the courses were implemented.</a:t>
            </a:r>
          </a:p>
          <a:p>
            <a:endParaRPr lang="en-US" baseline="0" dirty="0" smtClean="0"/>
          </a:p>
          <a:p>
            <a:r>
              <a:rPr lang="en-US" dirty="0" smtClean="0"/>
              <a:t>It has been reported to us that for the</a:t>
            </a:r>
            <a:endParaRPr lang="en-US" baseline="0" dirty="0" smtClean="0"/>
          </a:p>
          <a:p>
            <a:r>
              <a:rPr lang="en-US" baseline="0" dirty="0" err="1" smtClean="0"/>
              <a:t>Hgb</a:t>
            </a:r>
            <a:r>
              <a:rPr lang="en-US" baseline="0" dirty="0" smtClean="0"/>
              <a:t> Screening course, 299 enrolled, 169 completed, 111 requested CEUs</a:t>
            </a:r>
          </a:p>
          <a:p>
            <a:r>
              <a:rPr lang="en-US" baseline="0" dirty="0" smtClean="0"/>
              <a:t>Recognizing  Cultural Influences course:  165 enrolled, 79 completed, 37 requested CEUs</a:t>
            </a:r>
          </a:p>
          <a:p>
            <a:r>
              <a:rPr lang="en-US" baseline="0" dirty="0" smtClean="0"/>
              <a:t>Cross-Cultural Communication course:  247 enrolled, 167 completed, 45 requested CEUs</a:t>
            </a:r>
          </a:p>
          <a:p>
            <a:r>
              <a:rPr lang="en-US" dirty="0"/>
              <a:t>Many individuals completing the courses are from an Iowa WIC Program, but we also see Iowa individuals who are non WIC employees completing these courses as well as individuals from other states.  </a:t>
            </a:r>
          </a:p>
          <a:p>
            <a:r>
              <a:rPr lang="en-US" dirty="0"/>
              <a:t>As you can see, there is a difference between the number individuals enrolling in the course and the number of those completing the courses.  It is possible that individuals may have chosen not to complete a post-test that would be required to request CEUs and to officially complete the course.  </a:t>
            </a:r>
            <a:r>
              <a:rPr lang="en-US" dirty="0" smtClean="0"/>
              <a:t>It is also possible that an </a:t>
            </a:r>
            <a:r>
              <a:rPr lang="en-US" dirty="0"/>
              <a:t>individual just chose to review specific sections and chose not to complete the whole course. </a:t>
            </a:r>
            <a:r>
              <a:rPr lang="en-US" dirty="0" smtClean="0"/>
              <a:t>  These could be a couple reasons for these differences.  </a:t>
            </a:r>
            <a:endParaRPr lang="en-US" dirty="0"/>
          </a:p>
          <a:p>
            <a:endParaRPr lang="en-US" baseline="0" dirty="0" smtClean="0"/>
          </a:p>
          <a:p>
            <a:r>
              <a:rPr lang="en-US" baseline="0" dirty="0" smtClean="0"/>
              <a:t>Evaluations completed for all of the courses have been very positive.  Participants taking the course find that the material is clearly presented, that objectives are met, and the videos, scenarios, and interactive pieces of the courses are very helpful </a:t>
            </a:r>
            <a:r>
              <a:rPr lang="en-US" dirty="0" smtClean="0"/>
              <a:t> to aid in </a:t>
            </a:r>
            <a:r>
              <a:rPr lang="en-US" baseline="0" dirty="0" smtClean="0"/>
              <a:t>their learning process.</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36</a:t>
            </a:fld>
            <a:endParaRPr lang="en-US"/>
          </a:p>
        </p:txBody>
      </p:sp>
    </p:spTree>
    <p:extLst>
      <p:ext uri="{BB962C8B-B14F-4D97-AF65-F5344CB8AC3E}">
        <p14:creationId xmlns:p14="http://schemas.microsoft.com/office/powerpoint/2010/main" xmlns="" val="2496732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required for the local Iowa WIC CPAs to complete all three of these courses.  Staff are required to take the Hemoglobin Screening course at the time of hire and then every two years ther</a:t>
            </a:r>
            <a:r>
              <a:rPr lang="en-US" dirty="0" smtClean="0"/>
              <a:t>eafter.</a:t>
            </a:r>
            <a:r>
              <a:rPr lang="en-US" baseline="0" dirty="0" smtClean="0"/>
              <a:t>  It is also required for staff to complete this course before a New Employee Course that the state office provides to new staff members.  Points from the course are reviewed during this training.  This allows us to reinforce the content of this course.</a:t>
            </a:r>
          </a:p>
          <a:p>
            <a:r>
              <a:rPr lang="en-US" baseline="0" dirty="0" smtClean="0"/>
              <a:t> The Recognizing Cultural Influences and Cross Cultural Communication courses are required for CPAs to take within the first year of hire.  These two courses were originally recommended for local CPAs to take, but are now required, so I would expect to see an increase in the number of </a:t>
            </a:r>
            <a:r>
              <a:rPr lang="en-US" dirty="0" smtClean="0"/>
              <a:t>individuals</a:t>
            </a:r>
            <a:r>
              <a:rPr lang="en-US" baseline="0" dirty="0" smtClean="0"/>
              <a:t> completing these two courses and in monitoring</a:t>
            </a:r>
            <a:r>
              <a:rPr lang="en-US" dirty="0" smtClean="0"/>
              <a:t> the number of individuals requesting CEUs, we have seen an increase in individuals completing these courses</a:t>
            </a:r>
            <a:r>
              <a:rPr lang="en-US" baseline="0" dirty="0" smtClean="0"/>
              <a:t>.  </a:t>
            </a:r>
          </a:p>
          <a:p>
            <a:endParaRPr lang="en-US" baseline="0" dirty="0" smtClean="0"/>
          </a:p>
          <a:p>
            <a:r>
              <a:rPr lang="en-US" baseline="0" dirty="0" smtClean="0"/>
              <a:t>These courses are also mandatory for approximately 55-60 dietetic interns who attend the Iowa State University Dietetic Internship program.  </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37</a:t>
            </a:fld>
            <a:endParaRPr lang="en-US"/>
          </a:p>
        </p:txBody>
      </p:sp>
    </p:spTree>
    <p:extLst>
      <p:ext uri="{BB962C8B-B14F-4D97-AF65-F5344CB8AC3E}">
        <p14:creationId xmlns:p14="http://schemas.microsoft.com/office/powerpoint/2010/main" xmlns="" val="1417085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These three courses are housed</a:t>
            </a:r>
            <a:r>
              <a:rPr lang="en-US" baseline="0" dirty="0" smtClean="0"/>
              <a:t> through the Prepare Iowa Training-Source website that can be accessed through the website listed on the screen. </a:t>
            </a:r>
          </a:p>
          <a:p>
            <a:endParaRPr lang="en-US" baseline="0" dirty="0" smtClean="0"/>
          </a:p>
          <a:p>
            <a:r>
              <a:rPr lang="en-US" baseline="0" dirty="0" smtClean="0"/>
              <a:t>The courses can also be accessed through the USDA’s WIC Works Resource System.  The WIC Works website will take you to the Prepare Iowa Training-Source website.  </a:t>
            </a:r>
          </a:p>
          <a:p>
            <a:r>
              <a:rPr lang="en-US" baseline="0" dirty="0" smtClean="0"/>
              <a:t> </a:t>
            </a:r>
          </a:p>
          <a:p>
            <a:r>
              <a:rPr lang="en-US" baseline="0" dirty="0" smtClean="0"/>
              <a:t>These courses can be accessed 24 hours a day,</a:t>
            </a:r>
            <a:r>
              <a:rPr lang="en-US" dirty="0" smtClean="0"/>
              <a:t> 7 days a week </a:t>
            </a:r>
            <a:r>
              <a:rPr lang="en-US" baseline="0" dirty="0" smtClean="0"/>
              <a:t>from any computer with Internet access.  The Prepare Iowa Training-Source is publicly accessible.  Learners must create user accounts to enroll in</a:t>
            </a:r>
            <a:r>
              <a:rPr lang="en-US" dirty="0" smtClean="0"/>
              <a:t> the courses</a:t>
            </a:r>
            <a:r>
              <a:rPr lang="en-US" baseline="0" dirty="0" smtClean="0"/>
              <a:t>, which is free and the courses we discussed today are free as well. </a:t>
            </a:r>
          </a:p>
          <a:p>
            <a:r>
              <a:rPr lang="en-US" dirty="0" smtClean="0"/>
              <a:t>If you would like to enroll in a course after getting into the Prepare Iowa website, it is best to search for the actual title of the course. This will help ensure that you find the specific course you are looking for.</a:t>
            </a:r>
            <a:endParaRPr lang="en-US" dirty="0"/>
          </a:p>
          <a:p>
            <a:endParaRPr lang="en-US" baseline="0" dirty="0" smtClean="0"/>
          </a:p>
          <a:p>
            <a:r>
              <a:rPr lang="en-US" baseline="0" dirty="0" smtClean="0"/>
              <a:t>Once a course is completed, certificates of completion can be printed off, as well as transcripts showing course completion information. </a:t>
            </a:r>
          </a:p>
          <a:p>
            <a:endParaRPr lang="en-US" baseline="0" dirty="0" smtClean="0"/>
          </a:p>
          <a:p>
            <a:r>
              <a:rPr lang="en-US" baseline="0" dirty="0" smtClean="0"/>
              <a:t>CEUs have been renewed until 2016  for all three of these courses</a:t>
            </a:r>
            <a:r>
              <a:rPr lang="en-US" dirty="0" smtClean="0"/>
              <a:t> </a:t>
            </a:r>
            <a:r>
              <a:rPr lang="en-US" baseline="0" dirty="0" smtClean="0"/>
              <a:t>and as</a:t>
            </a:r>
            <a:r>
              <a:rPr lang="en-US" dirty="0" smtClean="0"/>
              <a:t> mentioned before are </a:t>
            </a:r>
            <a:r>
              <a:rPr lang="en-US" baseline="0" dirty="0" smtClean="0"/>
              <a:t>available for nurses and dietitians </a:t>
            </a:r>
            <a:r>
              <a:rPr lang="en-US" dirty="0"/>
              <a:t>,</a:t>
            </a:r>
            <a:r>
              <a:rPr lang="en-US" baseline="0" dirty="0" smtClean="0"/>
              <a:t> however these course are definitely applicable to professionals who do not require CEUs.</a:t>
            </a:r>
          </a:p>
          <a:p>
            <a:endParaRPr lang="en-US"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38</a:t>
            </a:fld>
            <a:endParaRPr lang="en-US"/>
          </a:p>
        </p:txBody>
      </p:sp>
    </p:spTree>
    <p:extLst>
      <p:ext uri="{BB962C8B-B14F-4D97-AF65-F5344CB8AC3E}">
        <p14:creationId xmlns:p14="http://schemas.microsoft.com/office/powerpoint/2010/main" xmlns="" val="1947395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our other project objectives was to identify and link additional external courses that were relevant to the nutrition assessment competency model.  Essentially this meant providing a link in the LMS so that learners could find all of the courses and links in one location.  This would also provide greater flexibility for learners to learn at their own pace.  </a:t>
            </a:r>
          </a:p>
          <a:p>
            <a:endParaRPr lang="en-US" dirty="0" smtClean="0"/>
          </a:p>
          <a:p>
            <a:r>
              <a:rPr lang="en-US" dirty="0" smtClean="0"/>
              <a:t>At the outset of the project, we were already using several courses including WIC Works and the growth chart courses at CDC and MCHB as part of our new employee training program.  Throughout the three year project, external courses were reviewed using the criteria listed above and keeping in mind the goals that we had set for developing our own courses.  It should be noted that these criteria are parallel to the criteria for developing and evaluating electronic-based nutrition education for WIC clients.  Courses were also evaluated for technical feasibility for linkage.  Well over 200 courses were reviewed including courses from traditional public health sources, other state WIC programs, academia and others.  </a:t>
            </a:r>
          </a:p>
          <a:p>
            <a:r>
              <a:rPr lang="en-US" dirty="0"/>
              <a:t>Some issues encountered while reviewing courses –</a:t>
            </a:r>
          </a:p>
          <a:p>
            <a:r>
              <a:rPr lang="en-US" dirty="0"/>
              <a:t>Limited access to outside users</a:t>
            </a:r>
          </a:p>
          <a:p>
            <a:r>
              <a:rPr lang="en-US" dirty="0"/>
              <a:t>Courses offered in PDF format as self-study, not as online </a:t>
            </a:r>
            <a:r>
              <a:rPr lang="en-US" dirty="0" smtClean="0"/>
              <a:t>modules with interactivity</a:t>
            </a:r>
            <a:endParaRPr lang="en-US" dirty="0"/>
          </a:p>
          <a:p>
            <a:r>
              <a:rPr lang="en-US" dirty="0"/>
              <a:t>Courses with numerous references to specific state policies and procedures that limited applicability to other learners</a:t>
            </a:r>
          </a:p>
          <a:p>
            <a:r>
              <a:rPr lang="en-US" dirty="0"/>
              <a:t>Challenges contacting representatives to discuss possibility of linkage</a:t>
            </a:r>
          </a:p>
          <a:p>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kern="1200" dirty="0" smtClean="0">
                <a:solidFill>
                  <a:schemeClr val="tx1"/>
                </a:solidFill>
                <a:latin typeface="+mn-lt"/>
                <a:ea typeface="+mn-ea"/>
                <a:cs typeface="+mn-cs"/>
              </a:rPr>
              <a:t>From its inception VENA represented a paradigm shift in that VENA has essentially changed the way that WIC interacts with applicants, participants and program staff.  Health issues are not the same as when WIC was created 40 years ago.  Participant risks and needs change over time, as does the scientific knowledge and best practices for methods to improve the health of women, infants and children.  VENA allows and encourages the adaptation and enhancement of the program to address new emerging health-related risks while maintaining the original Congressional intent for which WIC was created. As a result, the philosophy of VENA supports the ever-changing needs of participants.  Therefore, VENA is an ongoing process so that WIC continues to be effective in its mission and maintains its status as a premiere public health nutrition program.</a:t>
            </a:r>
          </a:p>
          <a:p>
            <a:r>
              <a:rPr lang="en-US" sz="1200" kern="1200" dirty="0" smtClean="0">
                <a:solidFill>
                  <a:schemeClr val="tx1"/>
                </a:solidFill>
                <a:latin typeface="+mn-lt"/>
                <a:ea typeface="+mn-ea"/>
                <a:cs typeface="+mn-cs"/>
              </a:rPr>
              <a:t>Implementation of VENA was a gradual process determined by each State agency’s staffing and nutrition assessment procedures.  Initially, (in August 2007) each State agency submitted a plan that outlined and projected the implementation of the VENA nutrition assessment protocols by fiscal year 2010.</a:t>
            </a:r>
          </a:p>
          <a:p>
            <a:r>
              <a:rPr lang="en-US" sz="1200" kern="1200" dirty="0" smtClean="0">
                <a:solidFill>
                  <a:schemeClr val="tx1"/>
                </a:solidFill>
                <a:latin typeface="+mn-lt"/>
                <a:ea typeface="+mn-ea"/>
                <a:cs typeface="+mn-cs"/>
              </a:rPr>
              <a:t>To highlight the ongoing nature of VENA, FNS has initiated VENA II, or a revitalization of VENA.  It’s important to take stock after several years of implementation, refreshing it to accommodate new WIC staff that have come on board since VENA was first launched and implemented.</a:t>
            </a:r>
          </a:p>
          <a:p>
            <a:pPr lvl="0"/>
            <a:r>
              <a:rPr lang="en-US" sz="1200" kern="1200" dirty="0" smtClean="0">
                <a:solidFill>
                  <a:schemeClr val="tx1"/>
                </a:solidFill>
                <a:latin typeface="+mn-lt"/>
                <a:ea typeface="+mn-ea"/>
                <a:cs typeface="+mn-cs"/>
              </a:rPr>
              <a:t>These webinars are meant to assist State and local WIC agencies in the continual improvement process and part of our revitalizing efforts. </a:t>
            </a:r>
          </a:p>
          <a:p>
            <a:r>
              <a:rPr lang="en-US" sz="1200" kern="1200" dirty="0" smtClean="0">
                <a:solidFill>
                  <a:schemeClr val="tx1"/>
                </a:solidFill>
                <a:latin typeface="+mn-lt"/>
                <a:ea typeface="+mn-ea"/>
                <a:cs typeface="+mn-cs"/>
              </a:rPr>
              <a:t> We hope to sponsor a webinar on a quarterly basis. Currently there is a VENA II workgroup consisting of FNS HQ and Regional Office staff.  This workgroup will be soliciting ideas from State WIC agencies for future webinar topics. </a:t>
            </a: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This slide lists the topics available in the current linked courses.  A couple courses are no longer available due to being removed from the web or being moved to a state LMS that is not publicly accessible; those courses addressed the topics of Nutrition and Pregnancy and </a:t>
            </a:r>
            <a:r>
              <a:rPr lang="en-US" dirty="0"/>
              <a:t>Client-Centered </a:t>
            </a:r>
            <a:r>
              <a:rPr lang="en-US" dirty="0" smtClean="0"/>
              <a:t>Counseling.  It should be noted that several links provide access to a number of courses, most notably WIC Learning Online.</a:t>
            </a:r>
            <a:endParaRPr lang="en-US" dirty="0"/>
          </a:p>
          <a:p>
            <a:pPr eaLnBrk="1" hangingPunct="1">
              <a:spcBef>
                <a:spcPct val="0"/>
              </a:spcBef>
            </a:pPr>
            <a:endParaRPr lang="en-US" dirty="0" smtClean="0"/>
          </a:p>
          <a:p>
            <a:pPr eaLnBrk="1" hangingPunct="1">
              <a:spcBef>
                <a:spcPct val="0"/>
              </a:spcBef>
            </a:pPr>
            <a:r>
              <a:rPr lang="en-US" dirty="0" smtClean="0"/>
              <a:t>All of the linked courses include application and review activities and can generally be completed in 60 minutes to 2 hours.  Each course allows learners to stop/start.  Many also provide CEUs for a variety of health professionals.</a:t>
            </a:r>
          </a:p>
          <a:p>
            <a:pPr eaLnBrk="1" hangingPunct="1">
              <a:spcBef>
                <a:spcPct val="0"/>
              </a:spcBef>
            </a:pPr>
            <a:endParaRPr lang="en-US" dirty="0" smtClean="0"/>
          </a:p>
          <a:p>
            <a:r>
              <a:rPr lang="en-US" dirty="0"/>
              <a:t>These courses are available in LMS by searching by title. We are exploring creating a portal on the homepage of the LMS for WIC </a:t>
            </a:r>
            <a:r>
              <a:rPr lang="en-US" dirty="0" smtClean="0"/>
              <a:t>courses. This would basically group all of the courses relevant to WIC staff to make them easier to find in the system.</a:t>
            </a:r>
            <a:endParaRPr lang="en-US" dirty="0"/>
          </a:p>
          <a:p>
            <a:endParaRPr lang="en-US" dirty="0" smtClean="0"/>
          </a:p>
          <a:p>
            <a:pPr eaLnBrk="1" hangingPunct="1">
              <a:spcBef>
                <a:spcPct val="0"/>
              </a:spcBef>
            </a:pPr>
            <a:endParaRPr lang="en-US" dirty="0" smtClean="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42FC5F-F6BA-4FB1-AE04-C2A45ADEE0D7}"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300" dirty="0" smtClean="0"/>
              <a:t>This slide lists the members of the project team.  However, this project involved many others including:</a:t>
            </a:r>
          </a:p>
          <a:p>
            <a:pPr>
              <a:buFont typeface="Arial" pitchFamily="34" charset="0"/>
              <a:buChar char="•"/>
              <a:defRPr/>
            </a:pPr>
            <a:r>
              <a:rPr lang="en-US" sz="1300" dirty="0" smtClean="0"/>
              <a:t>Iowa WIC Program</a:t>
            </a:r>
          </a:p>
          <a:p>
            <a:pPr lvl="1">
              <a:buFont typeface="Arial" pitchFamily="34" charset="0"/>
              <a:buChar char="–"/>
              <a:defRPr/>
            </a:pPr>
            <a:r>
              <a:rPr lang="en-US" sz="1300" dirty="0" smtClean="0"/>
              <a:t>State WIC agency staff</a:t>
            </a:r>
          </a:p>
          <a:p>
            <a:pPr lvl="1">
              <a:buFont typeface="Arial" pitchFamily="34" charset="0"/>
              <a:buChar char="–"/>
              <a:defRPr/>
            </a:pPr>
            <a:r>
              <a:rPr lang="en-US" sz="1300" dirty="0" smtClean="0"/>
              <a:t>Local WIC agency staff from 19 of 20 contract agencies; more than 100 staff were involved in some role including WIC Coordinators, licensed dietitians, nutrition educators and registered nurses</a:t>
            </a:r>
          </a:p>
          <a:p>
            <a:pPr>
              <a:defRPr/>
            </a:pPr>
            <a:endParaRPr lang="en-US" sz="1300" dirty="0" smtClean="0"/>
          </a:p>
          <a:p>
            <a:pPr>
              <a:buFont typeface="Arial" pitchFamily="34" charset="0"/>
              <a:buChar char="•"/>
              <a:defRPr/>
            </a:pPr>
            <a:r>
              <a:rPr lang="en-US" sz="1300" dirty="0" smtClean="0"/>
              <a:t>Other WIC Program staff from</a:t>
            </a:r>
          </a:p>
          <a:p>
            <a:pPr lvl="1">
              <a:buFont typeface="Arial" pitchFamily="34" charset="0"/>
              <a:buChar char="–"/>
              <a:defRPr/>
            </a:pPr>
            <a:r>
              <a:rPr lang="en-US" sz="1300" dirty="0" smtClean="0"/>
              <a:t>Mountain Plains Regional Office</a:t>
            </a:r>
          </a:p>
          <a:p>
            <a:pPr lvl="1">
              <a:buFont typeface="Arial" pitchFamily="34" charset="0"/>
              <a:buChar char="–"/>
              <a:defRPr/>
            </a:pPr>
            <a:r>
              <a:rPr lang="en-US" sz="1300" dirty="0" smtClean="0"/>
              <a:t>State WIC Programs in California, Illinois, Kansas, Maryland, Nebraska, North Dakota, Utah and Wisconsin</a:t>
            </a:r>
          </a:p>
          <a:p>
            <a:pPr>
              <a:buFont typeface="Arial" pitchFamily="34" charset="0"/>
              <a:buChar char="–"/>
              <a:defRPr/>
            </a:pPr>
            <a:endParaRPr lang="en-US" sz="1300" dirty="0" smtClean="0"/>
          </a:p>
          <a:p>
            <a:pPr marL="113054" indent="-113054">
              <a:buFont typeface="Arial" panose="020B0604020202020204" pitchFamily="34" charset="0"/>
              <a:buChar char="•"/>
              <a:defRPr/>
            </a:pPr>
            <a:r>
              <a:rPr lang="en-US" sz="1300" dirty="0" smtClean="0"/>
              <a:t>And last but not least, our Project Advisory Team including state WIC staff, local WIC staff and a representative from the ISU Dietetic Internship Program</a:t>
            </a:r>
          </a:p>
          <a:p>
            <a:pPr lvl="1">
              <a:defRPr/>
            </a:pPr>
            <a:endParaRPr lang="en-US" sz="1300" dirty="0" smtClean="0"/>
          </a:p>
          <a:p>
            <a:pPr marL="0" lvl="1">
              <a:defRPr/>
            </a:pPr>
            <a:r>
              <a:rPr lang="en-US" sz="1300" dirty="0" smtClean="0"/>
              <a:t>We believe this broad-based involvement of WIC staff resulted in a competency model and courses that are relevant to staff and programs across the nation.</a:t>
            </a:r>
          </a:p>
          <a:p>
            <a:pPr>
              <a:defRPr/>
            </a:pPr>
            <a:endParaRPr lang="en-US" sz="1300" dirty="0" smtClean="0"/>
          </a:p>
          <a:p>
            <a:endParaRPr lang="en-US" sz="1300"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more information about the project or have additional questions after the webinar, please contact us using the information on this slide.  </a:t>
            </a:r>
          </a:p>
          <a:p>
            <a:endParaRPr lang="en-US" dirty="0"/>
          </a:p>
          <a:p>
            <a:r>
              <a:rPr lang="en-US" dirty="0" smtClean="0"/>
              <a:t>We are interested in hearing your questions and comments about the competency model and the courses so would like to pass the webinar control back to Kurtria to open the question and answer session.  </a:t>
            </a:r>
          </a:p>
          <a:p>
            <a:endParaRPr lang="en-US" dirty="0"/>
          </a:p>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2571EB0D-EA91-40F4-889C-71D4EEDC8D89}" type="slidenum">
              <a:rPr lang="en-US" smtClean="0"/>
              <a:pPr>
                <a:defRPr/>
              </a:pPr>
              <a:t>42</a:t>
            </a:fld>
            <a:endParaRPr lang="en-US"/>
          </a:p>
        </p:txBody>
      </p:sp>
    </p:spTree>
    <p:extLst>
      <p:ext uri="{BB962C8B-B14F-4D97-AF65-F5344CB8AC3E}">
        <p14:creationId xmlns:p14="http://schemas.microsoft.com/office/powerpoint/2010/main" xmlns="" val="1794888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a:t>
            </a:r>
            <a:r>
              <a:rPr lang="en-US" baseline="0" dirty="0" smtClean="0"/>
              <a:t>k you for joining us on today’s webinar. Also, thank you for your hard work.</a:t>
            </a:r>
          </a:p>
          <a:p>
            <a:r>
              <a:rPr lang="en-US" baseline="0" dirty="0" smtClean="0"/>
              <a:t>Please stay tuned for the date and topic of the next webinar.</a:t>
            </a:r>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 success of VENA relies to a large extent on the capacity of WIC staff. The VENA guidance outlines key staff competencies necessary to conduct a comprehensive assessment, e.g., knowledge of nutrition, communication skills, and critical thinking.  State agencies need to evaluate staff training needs and build upon existing training systems.  Recognizing the need and importance of staff training, FNS provided Regional VENA Train-the-Trainer Training in FY 2006. The training materials are available on WIC Works Resource System.  In addition, WIC Learning-on-Line has VENA themed modules.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We are very pleased to kick-off the VENA webinars with a presentation from Iowa WIC.  In 2007 Iowa WIC received a WIC Special Project Grant.  The focus of their project was VENA implementation - specifically staff training and nutrition assessment competency.  Here to describe their project are Brenda Dobson and Kimberly Stanek. I will now turn the presentation over to Brenda</a:t>
            </a:r>
            <a:r>
              <a:rPr lang="en-US" sz="1200" kern="1200" baseline="0" dirty="0" smtClean="0">
                <a:solidFill>
                  <a:schemeClr val="tx1"/>
                </a:solidFill>
                <a:latin typeface="+mn-lt"/>
                <a:ea typeface="+mn-ea"/>
                <a:cs typeface="+mn-cs"/>
              </a:rPr>
              <a:t> and Kimberly.</a:t>
            </a:r>
            <a:endParaRPr lang="en-US" sz="120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0AEA1F-9B4F-47B2-9244-04B28C3F9998}" type="slidenum">
              <a:rPr lang="en-US"/>
              <a:pPr/>
              <a:t>6</a:t>
            </a:fld>
            <a:endParaRPr lang="en-US"/>
          </a:p>
        </p:txBody>
      </p:sp>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p:txBody>
          <a:bodyPr/>
          <a:lstStyle/>
          <a:p>
            <a:pPr>
              <a:spcBef>
                <a:spcPct val="0"/>
              </a:spcBef>
            </a:pPr>
            <a:r>
              <a:rPr lang="en-US" dirty="0" smtClean="0"/>
              <a:t>Good afternoon.</a:t>
            </a:r>
            <a:r>
              <a:rPr lang="en-US" baseline="0" dirty="0" smtClean="0"/>
              <a:t>  My name is Brenda Dobson and I’m pleased to be able to share information from our WIC Special Project Grant titled (read slide).</a:t>
            </a:r>
            <a:endParaRPr lang="en-US" dirty="0"/>
          </a:p>
        </p:txBody>
      </p:sp>
      <p:sp>
        <p:nvSpPr>
          <p:cNvPr id="16387" name="Slide Number Placeholder 3"/>
          <p:cNvSpPr txBox="1">
            <a:spLocks noGrp="1"/>
          </p:cNvSpPr>
          <p:nvPr/>
        </p:nvSpPr>
        <p:spPr bwMode="auto">
          <a:xfrm>
            <a:off x="3884615" y="8685214"/>
            <a:ext cx="2971800" cy="457200"/>
          </a:xfrm>
          <a:prstGeom prst="rect">
            <a:avLst/>
          </a:prstGeom>
          <a:noFill/>
          <a:ln>
            <a:miter lim="800000"/>
            <a:headEnd/>
            <a:tailEnd/>
          </a:ln>
        </p:spPr>
        <p:txBody>
          <a:bodyPr lIns="90433" tIns="45217" rIns="90433" bIns="45217" anchor="b"/>
          <a:lstStyle/>
          <a:p>
            <a:pPr algn="r">
              <a:defRPr/>
            </a:pPr>
            <a:fld id="{5ABFA5E1-A0FE-4FDC-A761-D1E0A43A92C7}" type="slidenum">
              <a:rPr lang="en-US" sz="1200"/>
              <a:pPr algn="r">
                <a:defRPr/>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Our project emerged</a:t>
            </a:r>
            <a:r>
              <a:rPr lang="en-US" baseline="0" dirty="0" smtClean="0"/>
              <a:t> from the results of our VENA self-evaluation submitted as part of our FY2007 state plan.  When the focus for the FY2007 special project grants was announced as Revitalizing Quality Nutrition Services thru the implementation of VENA, we knew we had to pursue the funding opportunity to advance our efforts because well trained personnel are essential to ensure quality WIC nutrition services.  In addition, successful and sustained implementation of the VENA policy guidance required a trained and knowledgeable work force. This includes, of course, training for new personnel and ongoing training for existing personnel.</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309902" y="685488"/>
            <a:ext cx="4238197" cy="3137004"/>
          </a:xfrm>
          <a:noFill/>
          <a:ln>
            <a:solidFill>
              <a:srgbClr val="000000"/>
            </a:solidFill>
            <a:miter lim="800000"/>
            <a:headEnd/>
            <a:tailEnd/>
          </a:ln>
        </p:spPr>
      </p:sp>
      <p:sp>
        <p:nvSpPr>
          <p:cNvPr id="61443" name="Notes Placeholder 2"/>
          <p:cNvSpPr>
            <a:spLocks noGrp="1"/>
          </p:cNvSpPr>
          <p:nvPr>
            <p:ph type="body" idx="1"/>
          </p:nvPr>
        </p:nvSpPr>
        <p:spPr>
          <a:xfrm>
            <a:off x="609600" y="3972394"/>
            <a:ext cx="5486400" cy="4486119"/>
          </a:xfrm>
          <a:ln/>
        </p:spPr>
        <p:txBody>
          <a:bodyPr>
            <a:normAutofit/>
          </a:bodyPr>
          <a:lstStyle/>
          <a:p>
            <a:pPr>
              <a:defRPr/>
            </a:pPr>
            <a:r>
              <a:rPr lang="en-US" dirty="0" smtClean="0"/>
              <a:t>Staff competencies  and training were identified as a priority VENA focus for the IA WIC Program with training identified as the principal challenge.  </a:t>
            </a:r>
          </a:p>
          <a:p>
            <a:pPr>
              <a:defRPr/>
            </a:pPr>
            <a:endParaRPr lang="en-US" dirty="0" smtClean="0"/>
          </a:p>
          <a:p>
            <a:pPr>
              <a:defRPr/>
            </a:pPr>
            <a:r>
              <a:rPr lang="en-US" dirty="0" smtClean="0"/>
              <a:t>Historically, Iowa WIC had provided training face to face and via the statewide fiber optics communication network.  While face to-face training is often preferred because it allows interaction, it is not feasible to provide all training this way.  Travel costs for local agencies are significant and clinic schedules are negatively affected.  It also delays the timing of training.  Distance learning technologies like the ICN and webinars</a:t>
            </a:r>
            <a:r>
              <a:rPr lang="en-US" baseline="0" dirty="0" smtClean="0"/>
              <a:t> that have increasingly been used since the project ended, </a:t>
            </a:r>
            <a:r>
              <a:rPr lang="en-US" dirty="0" smtClean="0"/>
              <a:t> can be effective for short training sessions, but interaction is still very limited.</a:t>
            </a:r>
          </a:p>
          <a:p>
            <a:pPr>
              <a:defRPr/>
            </a:pPr>
            <a:endParaRPr lang="en-US" dirty="0" smtClean="0"/>
          </a:p>
          <a:p>
            <a:pPr>
              <a:defRPr/>
            </a:pPr>
            <a:r>
              <a:rPr lang="en-US" dirty="0" smtClean="0"/>
              <a:t>The Iowa VENA self-evaluation work group recognized that a systems approach was needed to ensure that new and existing staff training needs were met and that limited resources were used effectively.    </a:t>
            </a:r>
          </a:p>
          <a:p>
            <a:pPr>
              <a:defRPr/>
            </a:pPr>
            <a:endParaRPr lang="en-US" dirty="0" smtClean="0"/>
          </a:p>
          <a:p>
            <a:pPr>
              <a:defRPr/>
            </a:pPr>
            <a:endParaRPr lang="en-US" dirty="0" smtClean="0"/>
          </a:p>
          <a:p>
            <a:pPr>
              <a:defRPr/>
            </a:pP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EFA1BD-D6D6-43FE-94E2-E371A6B33EDB}"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This slide lists all</a:t>
            </a:r>
            <a:r>
              <a:rPr lang="en-US" baseline="0" dirty="0" smtClean="0"/>
              <a:t> of the goals and objectives for our project.  Today we will focus on two objectives –</a:t>
            </a:r>
          </a:p>
          <a:p>
            <a:pPr marL="169581" indent="-169581">
              <a:spcBef>
                <a:spcPct val="0"/>
              </a:spcBef>
              <a:buFont typeface="Arial" panose="020B0604020202020204" pitchFamily="34" charset="0"/>
              <a:buChar char="•"/>
            </a:pPr>
            <a:r>
              <a:rPr lang="en-US" baseline="0" dirty="0" smtClean="0"/>
              <a:t>Validating nutrition assessment competencies</a:t>
            </a:r>
          </a:p>
          <a:p>
            <a:pPr marL="169581" indent="-169581">
              <a:spcBef>
                <a:spcPct val="0"/>
              </a:spcBef>
              <a:buFont typeface="Arial" panose="020B0604020202020204" pitchFamily="34" charset="0"/>
              <a:buChar char="•"/>
            </a:pPr>
            <a:r>
              <a:rPr lang="en-US" baseline="0" dirty="0" smtClean="0"/>
              <a:t>Developing, testing and posting 3 new online courses</a:t>
            </a:r>
            <a:endParaRPr lang="en-US" dirty="0"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384AA-DC34-4F0D-A722-BC4A3C9976E2}"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9F2E9-6F15-43E5-BD80-F34D6BE88400}"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9F2E9-6F15-43E5-BD80-F34D6BE88400}"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9F2E9-6F15-43E5-BD80-F34D6BE88400}"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9F2E9-6F15-43E5-BD80-F34D6BE88400}"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9F2E9-6F15-43E5-BD80-F34D6BE88400}"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9F2E9-6F15-43E5-BD80-F34D6BE88400}"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9F2E9-6F15-43E5-BD80-F34D6BE88400}"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9F2E9-6F15-43E5-BD80-F34D6BE88400}"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9F2E9-6F15-43E5-BD80-F34D6BE88400}"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9F2E9-6F15-43E5-BD80-F34D6BE88400}"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9F2E9-6F15-43E5-BD80-F34D6BE88400}"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2DA24-B27F-4669-B19C-9BE1005BE2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9F2E9-6F15-43E5-BD80-F34D6BE88400}" type="datetimeFigureOut">
              <a:rPr lang="en-US" smtClean="0"/>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2DA24-B27F-4669-B19C-9BE1005BE2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prepareiowa.training-source.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hyperlink" Target="http://prepareiowa.training-sourc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nal.usda.gov/wicworks/Sharing_Center/gallery/special_grants3.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tanya-uden-holman@uiowa.ed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hyperlink" Target="mailto:kimberly.stanek@idph.iow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mailto:brenda.dobson@idph.iowa.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brenda.dobson@idph.iowa.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al.usda.gov/wicworks/Learning_Center/Assessment_VENA.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AWebinarTitleSlide.jpg"/>
          <p:cNvPicPr>
            <a:picLocks noChangeAspect="1"/>
          </p:cNvPicPr>
          <p:nvPr/>
        </p:nvPicPr>
        <p:blipFill>
          <a:blip r:embed="rId3" cstate="print"/>
          <a:stretch>
            <a:fillRect/>
          </a:stretch>
        </p:blipFill>
        <p:spPr>
          <a:xfrm>
            <a:off x="0" y="0"/>
            <a:ext cx="9144000" cy="6858000"/>
          </a:xfrm>
          <a:prstGeom prst="rect">
            <a:avLst/>
          </a:prstGeom>
        </p:spPr>
      </p:pic>
      <p:sp>
        <p:nvSpPr>
          <p:cNvPr id="13" name="Title 12"/>
          <p:cNvSpPr>
            <a:spLocks noGrp="1"/>
          </p:cNvSpPr>
          <p:nvPr>
            <p:ph type="ctrTitle"/>
          </p:nvPr>
        </p:nvSpPr>
        <p:spPr/>
        <p:txBody>
          <a:bodyPr/>
          <a:lstStyle/>
          <a:p>
            <a:endParaRPr lang="en-US"/>
          </a:p>
        </p:txBody>
      </p:sp>
      <p:sp>
        <p:nvSpPr>
          <p:cNvPr id="14" name="Subtitle 13"/>
          <p:cNvSpPr>
            <a:spLocks noGrp="1"/>
          </p:cNvSpPr>
          <p:nvPr>
            <p:ph type="subTitle" idx="1"/>
          </p:nvPr>
        </p:nvSpPr>
        <p:spPr/>
        <p:txBody>
          <a:bodyPr/>
          <a:lstStyle/>
          <a:p>
            <a:endParaRPr lang="en-US"/>
          </a:p>
        </p:txBody>
      </p:sp>
      <p:pic>
        <p:nvPicPr>
          <p:cNvPr id="4" name="Picture 3" descr="VENAWebinarTitleSlide.jpg"/>
          <p:cNvPicPr>
            <a:picLocks noChangeAspect="1"/>
          </p:cNvPicPr>
          <p:nvPr/>
        </p:nvPicPr>
        <p:blipFill>
          <a:blip r:embed="rId3" cstate="print"/>
          <a:stretch>
            <a:fillRect/>
          </a:stretch>
        </p:blipFill>
        <p:spPr>
          <a:xfrm>
            <a:off x="0" y="0"/>
            <a:ext cx="9144000" cy="6858000"/>
          </a:xfrm>
          <a:prstGeom prst="rect">
            <a:avLst/>
          </a:prstGeom>
        </p:spPr>
      </p:pic>
      <p:sp>
        <p:nvSpPr>
          <p:cNvPr id="15" name="TextBox 14"/>
          <p:cNvSpPr txBox="1"/>
          <p:nvPr/>
        </p:nvSpPr>
        <p:spPr>
          <a:xfrm>
            <a:off x="1143000" y="4038600"/>
            <a:ext cx="7391400" cy="1569660"/>
          </a:xfrm>
          <a:prstGeom prst="rect">
            <a:avLst/>
          </a:prstGeom>
          <a:noFill/>
          <a:ln>
            <a:solidFill>
              <a:schemeClr val="accent5"/>
            </a:solidFill>
          </a:ln>
        </p:spPr>
        <p:txBody>
          <a:bodyPr wrap="square" rtlCol="0">
            <a:spAutoFit/>
          </a:bodyPr>
          <a:lstStyle/>
          <a:p>
            <a:r>
              <a:rPr lang="en-US" sz="3200" dirty="0" smtClean="0"/>
              <a:t>Wednesday, January 29</a:t>
            </a:r>
            <a:r>
              <a:rPr lang="en-US" sz="3200" baseline="30000" dirty="0" smtClean="0"/>
              <a:t>th</a:t>
            </a:r>
            <a:r>
              <a:rPr lang="en-US" sz="3200" dirty="0" smtClean="0"/>
              <a:t>, 2014</a:t>
            </a:r>
          </a:p>
          <a:p>
            <a:r>
              <a:rPr lang="en-US" sz="3200" dirty="0" smtClean="0"/>
              <a:t>2:00-3:00 PM ET</a:t>
            </a:r>
          </a:p>
          <a:p>
            <a:r>
              <a:rPr lang="en-US" sz="3200" dirty="0" smtClean="0"/>
              <a:t>Audience: All WIC Agencies</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Theoretical Basis</a:t>
            </a:r>
          </a:p>
        </p:txBody>
      </p:sp>
      <p:sp>
        <p:nvSpPr>
          <p:cNvPr id="3" name="Content Placeholder 2"/>
          <p:cNvSpPr>
            <a:spLocks noGrp="1"/>
          </p:cNvSpPr>
          <p:nvPr>
            <p:ph sz="half" idx="1"/>
          </p:nvPr>
        </p:nvSpPr>
        <p:spPr>
          <a:xfrm>
            <a:off x="457200" y="1600200"/>
            <a:ext cx="8153400" cy="4525963"/>
          </a:xfrm>
        </p:spPr>
        <p:txBody>
          <a:bodyPr rtlCol="0">
            <a:normAutofit/>
          </a:bodyPr>
          <a:lstStyle/>
          <a:p>
            <a:pPr eaLnBrk="1" fontAlgn="auto" hangingPunct="1">
              <a:spcAft>
                <a:spcPts val="0"/>
              </a:spcAft>
              <a:buFont typeface="Arial" pitchFamily="34" charset="0"/>
              <a:buChar char="•"/>
              <a:defRPr/>
            </a:pPr>
            <a:r>
              <a:rPr lang="en-US" dirty="0" smtClean="0"/>
              <a:t>WIC Nutrition Workforce Development Needs</a:t>
            </a:r>
          </a:p>
          <a:p>
            <a:pPr lvl="1" eaLnBrk="1" fontAlgn="auto" hangingPunct="1">
              <a:spcAft>
                <a:spcPts val="0"/>
              </a:spcAft>
              <a:buFont typeface="Arial" pitchFamily="34" charset="0"/>
              <a:buChar char="–"/>
              <a:defRPr/>
            </a:pPr>
            <a:r>
              <a:rPr lang="en-US" dirty="0" smtClean="0"/>
              <a:t>WIC is primary funding source (88.6%)</a:t>
            </a:r>
          </a:p>
          <a:p>
            <a:pPr lvl="1" eaLnBrk="1" fontAlgn="auto" hangingPunct="1">
              <a:spcAft>
                <a:spcPts val="0"/>
              </a:spcAft>
              <a:buFont typeface="Arial" pitchFamily="34" charset="0"/>
              <a:buChar char="–"/>
              <a:defRPr/>
            </a:pPr>
            <a:r>
              <a:rPr lang="en-US" dirty="0" smtClean="0"/>
              <a:t>Public health nutrition workforce is increasingly contracted and/or part-time</a:t>
            </a:r>
          </a:p>
          <a:p>
            <a:pPr lvl="1" eaLnBrk="1" fontAlgn="auto" hangingPunct="1">
              <a:spcAft>
                <a:spcPts val="0"/>
              </a:spcAft>
              <a:buFont typeface="Arial" pitchFamily="34" charset="0"/>
              <a:buChar char="–"/>
              <a:defRPr/>
            </a:pPr>
            <a:r>
              <a:rPr lang="en-US" dirty="0" smtClean="0"/>
              <a:t>WIC nutrition workforce</a:t>
            </a:r>
          </a:p>
          <a:p>
            <a:pPr lvl="2" eaLnBrk="1" fontAlgn="auto" hangingPunct="1">
              <a:spcAft>
                <a:spcPts val="0"/>
              </a:spcAft>
              <a:buFont typeface="Arial" pitchFamily="34" charset="0"/>
              <a:buChar char="•"/>
              <a:defRPr/>
            </a:pPr>
            <a:r>
              <a:rPr lang="en-US" dirty="0" smtClean="0"/>
              <a:t>Has varied backgrounds</a:t>
            </a:r>
          </a:p>
          <a:p>
            <a:pPr lvl="2" eaLnBrk="1" fontAlgn="auto" hangingPunct="1">
              <a:spcAft>
                <a:spcPts val="0"/>
              </a:spcAft>
              <a:buFont typeface="Arial" pitchFamily="34" charset="0"/>
              <a:buChar char="•"/>
              <a:defRPr/>
            </a:pPr>
            <a:r>
              <a:rPr lang="en-US" dirty="0" smtClean="0"/>
              <a:t>Is both young and seasoned in experience</a:t>
            </a:r>
          </a:p>
          <a:p>
            <a:pPr lvl="1" eaLnBrk="1" fontAlgn="auto" hangingPunct="1">
              <a:spcAft>
                <a:spcPts val="0"/>
              </a:spcAft>
              <a:buFont typeface="Arial" pitchFamily="34" charset="0"/>
              <a:buNone/>
              <a:defRPr/>
            </a:pPr>
            <a:endParaRPr lang="en-US" dirty="0" smtClean="0"/>
          </a:p>
          <a:p>
            <a:pPr marL="465138" lvl="1" indent="-7938" eaLnBrk="1" fontAlgn="auto" hangingPunct="1">
              <a:spcAft>
                <a:spcPts val="0"/>
              </a:spcAft>
              <a:buFont typeface="Arial" pitchFamily="34" charset="0"/>
              <a:buNone/>
              <a:defRPr/>
            </a:pPr>
            <a:r>
              <a:rPr lang="en-US" sz="1800" dirty="0" smtClean="0"/>
              <a:t>Haughton B and George A. Survey of the Public Health Nutrition Workforce: 2006-07.  Johnstown, PA: ASTPHND, 2007.</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Why a competency model?</a:t>
            </a:r>
          </a:p>
        </p:txBody>
      </p:sp>
      <p:sp>
        <p:nvSpPr>
          <p:cNvPr id="47106" name="Content Placeholder 2"/>
          <p:cNvSpPr>
            <a:spLocks noGrp="1"/>
          </p:cNvSpPr>
          <p:nvPr>
            <p:ph idx="1"/>
          </p:nvPr>
        </p:nvSpPr>
        <p:spPr>
          <a:xfrm>
            <a:off x="457200" y="1600200"/>
            <a:ext cx="8077200" cy="4525963"/>
          </a:xfrm>
        </p:spPr>
        <p:txBody>
          <a:bodyPr/>
          <a:lstStyle/>
          <a:p>
            <a:pPr eaLnBrk="1" hangingPunct="1"/>
            <a:r>
              <a:rPr lang="en-US" sz="3000" dirty="0" smtClean="0"/>
              <a:t>Comprehensive workforce development efforts address training, education, promotion of competencies and their enhancement</a:t>
            </a:r>
          </a:p>
          <a:p>
            <a:pPr eaLnBrk="1" hangingPunct="1"/>
            <a:r>
              <a:rPr lang="en-US" sz="3000" dirty="0" smtClean="0"/>
              <a:t>Core WIC nutrition assessment tasks are consistent regardless of CPA background</a:t>
            </a:r>
          </a:p>
          <a:p>
            <a:pPr eaLnBrk="1" hangingPunct="1"/>
            <a:r>
              <a:rPr lang="en-US" sz="3000" dirty="0" smtClean="0"/>
              <a:t>VENA policy guidance provided a foundation</a:t>
            </a:r>
          </a:p>
          <a:p>
            <a:pPr eaLnBrk="1" hangingPunct="1"/>
            <a:r>
              <a:rPr lang="en-US" sz="3000" dirty="0" smtClean="0"/>
              <a:t>Complements Iowa’s accreditation initiative</a:t>
            </a:r>
          </a:p>
          <a:p>
            <a:pPr eaLnBrk="1" hangingPunct="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Web-Based Learning</a:t>
            </a:r>
          </a:p>
        </p:txBody>
      </p:sp>
      <p:sp>
        <p:nvSpPr>
          <p:cNvPr id="50178" name="Content Placeholder 2"/>
          <p:cNvSpPr>
            <a:spLocks noGrp="1"/>
          </p:cNvSpPr>
          <p:nvPr>
            <p:ph sz="half" idx="1"/>
          </p:nvPr>
        </p:nvSpPr>
        <p:spPr/>
        <p:txBody>
          <a:bodyPr/>
          <a:lstStyle/>
          <a:p>
            <a:pPr eaLnBrk="1" hangingPunct="1"/>
            <a:r>
              <a:rPr lang="en-US" smtClean="0"/>
              <a:t>Navigate at own pace</a:t>
            </a:r>
          </a:p>
          <a:p>
            <a:pPr eaLnBrk="1" hangingPunct="1"/>
            <a:r>
              <a:rPr lang="en-US" smtClean="0"/>
              <a:t>Just-in-time training</a:t>
            </a:r>
          </a:p>
          <a:p>
            <a:pPr eaLnBrk="1" hangingPunct="1"/>
            <a:r>
              <a:rPr lang="en-US" smtClean="0"/>
              <a:t>Access when needed</a:t>
            </a:r>
          </a:p>
          <a:p>
            <a:pPr eaLnBrk="1" hangingPunct="1"/>
            <a:r>
              <a:rPr lang="en-US" smtClean="0"/>
              <a:t>Shorter learning time</a:t>
            </a:r>
          </a:p>
          <a:p>
            <a:pPr eaLnBrk="1" hangingPunct="1"/>
            <a:r>
              <a:rPr lang="en-US" smtClean="0"/>
              <a:t>Greater retention</a:t>
            </a:r>
          </a:p>
          <a:p>
            <a:pPr eaLnBrk="1" hangingPunct="1"/>
            <a:r>
              <a:rPr lang="en-US" smtClean="0"/>
              <a:t>Consistent training</a:t>
            </a:r>
          </a:p>
          <a:p>
            <a:pPr eaLnBrk="1" hangingPunct="1"/>
            <a:r>
              <a:rPr lang="en-US" smtClean="0"/>
              <a:t>Saves travel time</a:t>
            </a:r>
          </a:p>
          <a:p>
            <a:pPr eaLnBrk="1" hangingPunct="1">
              <a:buFont typeface="Arial" charset="0"/>
              <a:buNone/>
            </a:pPr>
            <a:endParaRPr lang="en-US" smtClean="0"/>
          </a:p>
        </p:txBody>
      </p:sp>
      <p:pic>
        <p:nvPicPr>
          <p:cNvPr id="50179" name="Picture 8" descr="C:\Documents and Settings\bdobson\Local Settings\Temporary Internet Files\Content.IE5\E4UBZGWS\MC900441541[1].png"/>
          <p:cNvPicPr>
            <a:picLocks noChangeAspect="1" noChangeArrowheads="1"/>
          </p:cNvPicPr>
          <p:nvPr/>
        </p:nvPicPr>
        <p:blipFill>
          <a:blip r:embed="rId3" cstate="print"/>
          <a:srcRect/>
          <a:stretch>
            <a:fillRect/>
          </a:stretch>
        </p:blipFill>
        <p:spPr bwMode="auto">
          <a:xfrm>
            <a:off x="4876800" y="1828800"/>
            <a:ext cx="36576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rtlCol="0">
            <a:noAutofit/>
          </a:bodyPr>
          <a:lstStyle/>
          <a:p>
            <a:pPr eaLnBrk="1" fontAlgn="auto" hangingPunct="1">
              <a:spcAft>
                <a:spcPts val="0"/>
              </a:spcAft>
              <a:defRPr/>
            </a:pPr>
            <a:r>
              <a:rPr lang="en-US" sz="4200" dirty="0" smtClean="0">
                <a:solidFill>
                  <a:schemeClr val="accent1">
                    <a:lumMod val="75000"/>
                  </a:schemeClr>
                </a:solidFill>
              </a:rPr>
              <a:t>Learning Management Systems (LMS)</a:t>
            </a:r>
            <a:endParaRPr lang="en-US" sz="4200" dirty="0">
              <a:solidFill>
                <a:schemeClr val="accent1">
                  <a:lumMod val="75000"/>
                </a:schemeClr>
              </a:solidFill>
            </a:endParaRPr>
          </a:p>
        </p:txBody>
      </p:sp>
      <p:sp>
        <p:nvSpPr>
          <p:cNvPr id="51202" name="Content Placeholder 2"/>
          <p:cNvSpPr>
            <a:spLocks noGrp="1"/>
          </p:cNvSpPr>
          <p:nvPr>
            <p:ph sz="half" idx="1"/>
          </p:nvPr>
        </p:nvSpPr>
        <p:spPr>
          <a:xfrm>
            <a:off x="457200" y="1600200"/>
            <a:ext cx="8229600" cy="4525963"/>
          </a:xfrm>
        </p:spPr>
        <p:txBody>
          <a:bodyPr/>
          <a:lstStyle/>
          <a:p>
            <a:pPr eaLnBrk="1" hangingPunct="1"/>
            <a:r>
              <a:rPr lang="en-US" dirty="0" smtClean="0"/>
              <a:t>Analyze needs for training</a:t>
            </a:r>
          </a:p>
          <a:p>
            <a:pPr eaLnBrk="1" hangingPunct="1"/>
            <a:r>
              <a:rPr lang="en-US" dirty="0" smtClean="0"/>
              <a:t>Access online courses</a:t>
            </a:r>
          </a:p>
          <a:p>
            <a:pPr eaLnBrk="1" hangingPunct="1"/>
            <a:r>
              <a:rPr lang="en-US" dirty="0" smtClean="0"/>
              <a:t>Access experts and credible resources</a:t>
            </a:r>
          </a:p>
          <a:p>
            <a:pPr eaLnBrk="1" hangingPunct="1"/>
            <a:r>
              <a:rPr lang="en-US" dirty="0" smtClean="0"/>
              <a:t>Obtain/file CEU transcripts</a:t>
            </a:r>
          </a:p>
          <a:p>
            <a:pPr eaLnBrk="1" hangingPunct="1"/>
            <a:r>
              <a:rPr lang="en-US" dirty="0" smtClean="0"/>
              <a:t>Receive rapid learner feedback and evaluation</a:t>
            </a:r>
          </a:p>
          <a:p>
            <a:pPr eaLnBrk="1" hangingPunct="1"/>
            <a:r>
              <a:rPr lang="en-US" dirty="0" smtClean="0"/>
              <a:t>Partner with academia and other public </a:t>
            </a:r>
            <a:br>
              <a:rPr lang="en-US" dirty="0" smtClean="0"/>
            </a:br>
            <a:r>
              <a:rPr lang="en-US" dirty="0" smtClean="0"/>
              <a:t>health programs</a:t>
            </a:r>
          </a:p>
        </p:txBody>
      </p:sp>
      <p:pic>
        <p:nvPicPr>
          <p:cNvPr id="1026" name="Picture 2" descr="prepareiowa logo">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0690" y="4953000"/>
            <a:ext cx="3086100" cy="15570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dirty="0" smtClean="0">
                <a:solidFill>
                  <a:schemeClr val="accent1">
                    <a:lumMod val="75000"/>
                  </a:schemeClr>
                </a:solidFill>
              </a:rPr>
              <a:t>Competency Development and Validation</a:t>
            </a:r>
          </a:p>
        </p:txBody>
      </p:sp>
      <p:grpSp>
        <p:nvGrpSpPr>
          <p:cNvPr id="3" name="Group 16"/>
          <p:cNvGrpSpPr>
            <a:grpSpLocks/>
          </p:cNvGrpSpPr>
          <p:nvPr/>
        </p:nvGrpSpPr>
        <p:grpSpPr bwMode="auto">
          <a:xfrm>
            <a:off x="838200" y="1676400"/>
            <a:ext cx="7543800" cy="4324350"/>
            <a:chOff x="1435100" y="1447800"/>
            <a:chExt cx="7499350" cy="4704588"/>
          </a:xfrm>
        </p:grpSpPr>
        <p:sp>
          <p:nvSpPr>
            <p:cNvPr id="59395" name="Rectangle 4"/>
            <p:cNvSpPr>
              <a:spLocks noChangeArrowheads="1"/>
            </p:cNvSpPr>
            <p:nvPr/>
          </p:nvSpPr>
          <p:spPr bwMode="auto">
            <a:xfrm>
              <a:off x="1514880" y="1447800"/>
              <a:ext cx="3031652" cy="1920240"/>
            </a:xfrm>
            <a:prstGeom prst="rect">
              <a:avLst/>
            </a:prstGeom>
            <a:solidFill>
              <a:schemeClr val="accent2"/>
            </a:solidFill>
            <a:ln w="9525">
              <a:solidFill>
                <a:schemeClr val="tx1"/>
              </a:solidFill>
              <a:miter lim="800000"/>
              <a:headEnd/>
              <a:tailEnd/>
            </a:ln>
          </p:spPr>
          <p:txBody>
            <a:bodyPr wrap="none" anchor="ctr"/>
            <a:lstStyle/>
            <a:p>
              <a:endParaRPr lang="en-US">
                <a:latin typeface="Gill Sans MT" pitchFamily="34" charset="0"/>
              </a:endParaRPr>
            </a:p>
          </p:txBody>
        </p:sp>
        <p:sp>
          <p:nvSpPr>
            <p:cNvPr id="59396" name="Rectangle 5"/>
            <p:cNvSpPr>
              <a:spLocks noChangeArrowheads="1"/>
            </p:cNvSpPr>
            <p:nvPr/>
          </p:nvSpPr>
          <p:spPr bwMode="auto">
            <a:xfrm>
              <a:off x="5743237" y="1447800"/>
              <a:ext cx="3191213" cy="1920240"/>
            </a:xfrm>
            <a:prstGeom prst="rect">
              <a:avLst/>
            </a:prstGeom>
            <a:solidFill>
              <a:schemeClr val="accent1">
                <a:lumMod val="60000"/>
                <a:lumOff val="40000"/>
              </a:schemeClr>
            </a:solidFill>
            <a:ln w="9525">
              <a:solidFill>
                <a:schemeClr val="tx1"/>
              </a:solidFill>
              <a:miter lim="800000"/>
              <a:headEnd/>
              <a:tailEnd/>
            </a:ln>
          </p:spPr>
          <p:txBody>
            <a:bodyPr wrap="none" anchor="ctr"/>
            <a:lstStyle/>
            <a:p>
              <a:endParaRPr lang="en-US">
                <a:latin typeface="Gill Sans MT" pitchFamily="34" charset="0"/>
              </a:endParaRPr>
            </a:p>
          </p:txBody>
        </p:sp>
        <p:sp>
          <p:nvSpPr>
            <p:cNvPr id="59397" name="Text Box 7"/>
            <p:cNvSpPr txBox="1">
              <a:spLocks noChangeArrowheads="1"/>
            </p:cNvSpPr>
            <p:nvPr/>
          </p:nvSpPr>
          <p:spPr bwMode="auto">
            <a:xfrm>
              <a:off x="2073343" y="1831848"/>
              <a:ext cx="1914728" cy="1305873"/>
            </a:xfrm>
            <a:prstGeom prst="rect">
              <a:avLst/>
            </a:prstGeom>
            <a:noFill/>
            <a:ln w="9525">
              <a:noFill/>
              <a:miter lim="800000"/>
              <a:headEnd/>
              <a:tailEnd/>
            </a:ln>
          </p:spPr>
          <p:txBody>
            <a:bodyPr>
              <a:spAutoFit/>
            </a:bodyPr>
            <a:lstStyle/>
            <a:p>
              <a:pPr>
                <a:spcBef>
                  <a:spcPct val="50000"/>
                </a:spcBef>
              </a:pPr>
              <a:r>
                <a:rPr lang="en-US" b="1">
                  <a:latin typeface="Gill Sans MT" pitchFamily="34" charset="0"/>
                </a:rPr>
                <a:t> </a:t>
              </a:r>
              <a:r>
                <a:rPr lang="en-US" b="1">
                  <a:solidFill>
                    <a:schemeClr val="bg1"/>
                  </a:solidFill>
                  <a:latin typeface="Gill Sans MT" pitchFamily="34" charset="0"/>
                </a:rPr>
                <a:t>Competency Work Group 1</a:t>
              </a:r>
            </a:p>
            <a:p>
              <a:pPr algn="ctr"/>
              <a:r>
                <a:rPr lang="en-US">
                  <a:solidFill>
                    <a:schemeClr val="bg1"/>
                  </a:solidFill>
                  <a:latin typeface="Gill Sans MT" pitchFamily="34" charset="0"/>
                </a:rPr>
                <a:t>12/07 to 3/08</a:t>
              </a:r>
            </a:p>
            <a:p>
              <a:pPr algn="ctr"/>
              <a:r>
                <a:rPr lang="en-US">
                  <a:solidFill>
                    <a:schemeClr val="bg1"/>
                  </a:solidFill>
                  <a:latin typeface="Gill Sans MT" pitchFamily="34" charset="0"/>
                </a:rPr>
                <a:t>&amp; 7/08</a:t>
              </a:r>
            </a:p>
          </p:txBody>
        </p:sp>
        <p:sp>
          <p:nvSpPr>
            <p:cNvPr id="59398" name="Text Box 8"/>
            <p:cNvSpPr txBox="1">
              <a:spLocks noChangeArrowheads="1"/>
            </p:cNvSpPr>
            <p:nvPr/>
          </p:nvSpPr>
          <p:spPr bwMode="auto">
            <a:xfrm>
              <a:off x="6301699" y="1831848"/>
              <a:ext cx="2074288" cy="1004518"/>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latin typeface="Gill Sans MT" pitchFamily="34" charset="0"/>
                </a:rPr>
                <a:t>Competency Work Group 2</a:t>
              </a:r>
            </a:p>
            <a:p>
              <a:pPr algn="ctr"/>
              <a:r>
                <a:rPr lang="en-US" dirty="0">
                  <a:solidFill>
                    <a:schemeClr val="bg1"/>
                  </a:solidFill>
                  <a:latin typeface="Gill Sans MT" pitchFamily="34" charset="0"/>
                </a:rPr>
                <a:t>4/08 to 7/08</a:t>
              </a:r>
            </a:p>
          </p:txBody>
        </p:sp>
        <p:sp>
          <p:nvSpPr>
            <p:cNvPr id="59399" name="Line 10"/>
            <p:cNvSpPr>
              <a:spLocks noChangeShapeType="1"/>
            </p:cNvSpPr>
            <p:nvPr/>
          </p:nvSpPr>
          <p:spPr bwMode="auto">
            <a:xfrm>
              <a:off x="4626313" y="2407920"/>
              <a:ext cx="1037144" cy="0"/>
            </a:xfrm>
            <a:prstGeom prst="line">
              <a:avLst/>
            </a:prstGeom>
            <a:noFill/>
            <a:ln w="31750">
              <a:solidFill>
                <a:schemeClr val="tx1"/>
              </a:solidFill>
              <a:round/>
              <a:headEnd/>
              <a:tailEnd type="triangle" w="med" len="med"/>
            </a:ln>
          </p:spPr>
          <p:txBody>
            <a:bodyPr/>
            <a:lstStyle/>
            <a:p>
              <a:endParaRPr lang="en-US"/>
            </a:p>
          </p:txBody>
        </p:sp>
        <p:sp>
          <p:nvSpPr>
            <p:cNvPr id="59400" name="Line 12"/>
            <p:cNvSpPr>
              <a:spLocks noChangeShapeType="1"/>
            </p:cNvSpPr>
            <p:nvPr/>
          </p:nvSpPr>
          <p:spPr bwMode="auto">
            <a:xfrm flipH="1">
              <a:off x="4626313" y="2791968"/>
              <a:ext cx="1037144" cy="0"/>
            </a:xfrm>
            <a:prstGeom prst="line">
              <a:avLst/>
            </a:prstGeom>
            <a:noFill/>
            <a:ln w="31750">
              <a:solidFill>
                <a:schemeClr val="tx1"/>
              </a:solidFill>
              <a:round/>
              <a:headEnd/>
              <a:tailEnd type="triangle" w="med" len="med"/>
            </a:ln>
          </p:spPr>
          <p:txBody>
            <a:bodyPr/>
            <a:lstStyle/>
            <a:p>
              <a:endParaRPr lang="en-US"/>
            </a:p>
          </p:txBody>
        </p:sp>
        <p:sp>
          <p:nvSpPr>
            <p:cNvPr id="11" name="Oval 13"/>
            <p:cNvSpPr>
              <a:spLocks noChangeArrowheads="1"/>
            </p:cNvSpPr>
            <p:nvPr/>
          </p:nvSpPr>
          <p:spPr bwMode="auto">
            <a:xfrm>
              <a:off x="1435100" y="4136877"/>
              <a:ext cx="3110526" cy="2015511"/>
            </a:xfrm>
            <a:prstGeom prst="ellipse">
              <a:avLst/>
            </a:prstGeom>
            <a:solidFill>
              <a:schemeClr val="accent1">
                <a:lumMod val="75000"/>
              </a:schemeClr>
            </a:solidFill>
            <a:ln w="9525">
              <a:solidFill>
                <a:schemeClr val="tx1"/>
              </a:solidFill>
              <a:round/>
              <a:headEnd/>
              <a:tailEnd/>
            </a:ln>
          </p:spPr>
          <p:txBody>
            <a:bodyPr wrap="none" anchor="ctr"/>
            <a:lstStyle/>
            <a:p>
              <a:pPr fontAlgn="auto">
                <a:spcBef>
                  <a:spcPts val="0"/>
                </a:spcBef>
                <a:spcAft>
                  <a:spcPts val="0"/>
                </a:spcAft>
                <a:defRPr/>
              </a:pPr>
              <a:endParaRPr lang="en-US">
                <a:latin typeface="+mn-lt"/>
              </a:endParaRPr>
            </a:p>
          </p:txBody>
        </p:sp>
        <p:sp>
          <p:nvSpPr>
            <p:cNvPr id="59402" name="Text Box 14"/>
            <p:cNvSpPr txBox="1">
              <a:spLocks noChangeArrowheads="1"/>
            </p:cNvSpPr>
            <p:nvPr/>
          </p:nvSpPr>
          <p:spPr bwMode="auto">
            <a:xfrm>
              <a:off x="1524000" y="4419600"/>
              <a:ext cx="2951872" cy="1200329"/>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Gill Sans MT" pitchFamily="34" charset="0"/>
                </a:rPr>
                <a:t>Online </a:t>
              </a:r>
              <a:br>
                <a:rPr lang="en-US" b="1">
                  <a:solidFill>
                    <a:schemeClr val="bg1"/>
                  </a:solidFill>
                  <a:latin typeface="Gill Sans MT" pitchFamily="34" charset="0"/>
                </a:rPr>
              </a:br>
              <a:r>
                <a:rPr lang="en-US" b="1">
                  <a:solidFill>
                    <a:schemeClr val="bg1"/>
                  </a:solidFill>
                  <a:latin typeface="Gill Sans MT" pitchFamily="34" charset="0"/>
                </a:rPr>
                <a:t>self-assessment tool</a:t>
              </a:r>
            </a:p>
            <a:p>
              <a:pPr algn="ctr"/>
              <a:r>
                <a:rPr lang="en-US">
                  <a:solidFill>
                    <a:schemeClr val="bg1"/>
                  </a:solidFill>
                  <a:latin typeface="Gill Sans MT" pitchFamily="34" charset="0"/>
                </a:rPr>
                <a:t>Pilot 9/08</a:t>
              </a:r>
            </a:p>
            <a:p>
              <a:pPr algn="ctr"/>
              <a:r>
                <a:rPr lang="en-US">
                  <a:solidFill>
                    <a:schemeClr val="bg1"/>
                  </a:solidFill>
                  <a:latin typeface="Gill Sans MT" pitchFamily="34" charset="0"/>
                </a:rPr>
                <a:t>Open to staff 11/08</a:t>
              </a:r>
            </a:p>
          </p:txBody>
        </p:sp>
        <p:sp>
          <p:nvSpPr>
            <p:cNvPr id="59403" name="Line 15"/>
            <p:cNvSpPr>
              <a:spLocks noChangeShapeType="1"/>
            </p:cNvSpPr>
            <p:nvPr/>
          </p:nvSpPr>
          <p:spPr bwMode="auto">
            <a:xfrm flipH="1">
              <a:off x="3030706" y="3464052"/>
              <a:ext cx="0" cy="576072"/>
            </a:xfrm>
            <a:prstGeom prst="line">
              <a:avLst/>
            </a:prstGeom>
            <a:noFill/>
            <a:ln w="31750">
              <a:solidFill>
                <a:schemeClr val="tx1"/>
              </a:solidFill>
              <a:round/>
              <a:headEnd/>
              <a:tailEnd type="triangle" w="med" len="med"/>
            </a:ln>
          </p:spPr>
          <p:txBody>
            <a:bodyPr/>
            <a:lstStyle/>
            <a:p>
              <a:endParaRPr lang="en-US"/>
            </a:p>
          </p:txBody>
        </p:sp>
        <p:sp>
          <p:nvSpPr>
            <p:cNvPr id="14" name="Rectangle 14"/>
            <p:cNvSpPr>
              <a:spLocks noChangeArrowheads="1"/>
            </p:cNvSpPr>
            <p:nvPr/>
          </p:nvSpPr>
          <p:spPr bwMode="auto">
            <a:xfrm>
              <a:off x="5790783" y="4344127"/>
              <a:ext cx="3116839" cy="1751267"/>
            </a:xfrm>
            <a:prstGeom prst="rect">
              <a:avLst/>
            </a:prstGeom>
            <a:solidFill>
              <a:schemeClr val="accent6"/>
            </a:solidFill>
            <a:ln w="9525">
              <a:solidFill>
                <a:schemeClr val="tx1"/>
              </a:solidFill>
              <a:miter lim="800000"/>
              <a:headEnd/>
              <a:tailEnd/>
            </a:ln>
          </p:spPr>
          <p:txBody>
            <a:bodyPr wrap="none" anchor="ctr"/>
            <a:lstStyle/>
            <a:p>
              <a:pPr fontAlgn="auto">
                <a:spcBef>
                  <a:spcPts val="0"/>
                </a:spcBef>
                <a:spcAft>
                  <a:spcPts val="0"/>
                </a:spcAft>
                <a:defRPr/>
              </a:pPr>
              <a:endParaRPr lang="en-US">
                <a:latin typeface="+mn-lt"/>
              </a:endParaRPr>
            </a:p>
          </p:txBody>
        </p:sp>
        <p:sp>
          <p:nvSpPr>
            <p:cNvPr id="59405" name="Text Box 15"/>
            <p:cNvSpPr txBox="1">
              <a:spLocks noChangeArrowheads="1"/>
            </p:cNvSpPr>
            <p:nvPr/>
          </p:nvSpPr>
          <p:spPr bwMode="auto">
            <a:xfrm>
              <a:off x="6381480" y="4712208"/>
              <a:ext cx="1914728" cy="923330"/>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Gill Sans MT" pitchFamily="34" charset="0"/>
                </a:rPr>
                <a:t>Project Advisory Committee</a:t>
              </a:r>
            </a:p>
          </p:txBody>
        </p:sp>
        <p:sp>
          <p:nvSpPr>
            <p:cNvPr id="59406" name="Line 16"/>
            <p:cNvSpPr>
              <a:spLocks noChangeShapeType="1"/>
            </p:cNvSpPr>
            <p:nvPr/>
          </p:nvSpPr>
          <p:spPr bwMode="auto">
            <a:xfrm flipH="1">
              <a:off x="4626313" y="5288280"/>
              <a:ext cx="1037144" cy="0"/>
            </a:xfrm>
            <a:prstGeom prst="line">
              <a:avLst/>
            </a:prstGeom>
            <a:noFill/>
            <a:ln w="3175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lumMod val="75000"/>
                  </a:schemeClr>
                </a:solidFill>
              </a:rPr>
              <a:t>Competency Model</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nvPr>
        </p:nvGraphicFramePr>
        <p:xfrm>
          <a:off x="1371600" y="1676400"/>
          <a:ext cx="6400800" cy="4038600"/>
        </p:xfrm>
        <a:graphic>
          <a:graphicData uri="http://schemas.openxmlformats.org/drawingml/2006/table">
            <a:tbl>
              <a:tblPr firstRow="1" bandRow="1">
                <a:tableStyleId>{5C22544A-7EE6-4342-B048-85BDC9FD1C3A}</a:tableStyleId>
              </a:tblPr>
              <a:tblGrid>
                <a:gridCol w="4070621"/>
                <a:gridCol w="2330179"/>
              </a:tblGrid>
              <a:tr h="798846">
                <a:tc>
                  <a:txBody>
                    <a:bodyPr/>
                    <a:lstStyle/>
                    <a:p>
                      <a:r>
                        <a:rPr lang="en-US" dirty="0" smtClean="0"/>
                        <a:t>Domain</a:t>
                      </a:r>
                      <a:endParaRPr lang="en-US" dirty="0"/>
                    </a:p>
                  </a:txBody>
                  <a:tcPr/>
                </a:tc>
                <a:tc>
                  <a:txBody>
                    <a:bodyPr/>
                    <a:lstStyle/>
                    <a:p>
                      <a:pPr algn="ctr"/>
                      <a:r>
                        <a:rPr lang="en-US" dirty="0" smtClean="0"/>
                        <a:t>Number of Statements</a:t>
                      </a:r>
                      <a:endParaRPr lang="en-US" dirty="0"/>
                    </a:p>
                  </a:txBody>
                  <a:tcPr/>
                </a:tc>
              </a:tr>
              <a:tr h="462822">
                <a:tc>
                  <a:txBody>
                    <a:bodyPr/>
                    <a:lstStyle/>
                    <a:p>
                      <a:r>
                        <a:rPr lang="en-US" dirty="0" smtClean="0"/>
                        <a:t>Anthropometric</a:t>
                      </a:r>
                      <a:r>
                        <a:rPr lang="en-US" baseline="0" dirty="0" smtClean="0"/>
                        <a:t> and Hematological </a:t>
                      </a:r>
                      <a:endParaRPr lang="en-US" dirty="0"/>
                    </a:p>
                  </a:txBody>
                  <a:tcPr/>
                </a:tc>
                <a:tc>
                  <a:txBody>
                    <a:bodyPr/>
                    <a:lstStyle/>
                    <a:p>
                      <a:pPr algn="ctr"/>
                      <a:r>
                        <a:rPr lang="en-US" dirty="0" smtClean="0"/>
                        <a:t>15</a:t>
                      </a:r>
                      <a:endParaRPr lang="en-US" dirty="0"/>
                    </a:p>
                  </a:txBody>
                  <a:tcPr/>
                </a:tc>
              </a:tr>
              <a:tr h="462822">
                <a:tc>
                  <a:txBody>
                    <a:bodyPr/>
                    <a:lstStyle/>
                    <a:p>
                      <a:r>
                        <a:rPr lang="en-US" dirty="0" smtClean="0"/>
                        <a:t>Communication</a:t>
                      </a:r>
                      <a:endParaRPr lang="en-US" dirty="0"/>
                    </a:p>
                  </a:txBody>
                  <a:tcPr/>
                </a:tc>
                <a:tc>
                  <a:txBody>
                    <a:bodyPr/>
                    <a:lstStyle/>
                    <a:p>
                      <a:pPr algn="ctr"/>
                      <a:r>
                        <a:rPr lang="en-US" dirty="0" smtClean="0"/>
                        <a:t>11</a:t>
                      </a:r>
                      <a:endParaRPr lang="en-US" dirty="0"/>
                    </a:p>
                  </a:txBody>
                  <a:tcPr/>
                </a:tc>
              </a:tr>
              <a:tr h="462822">
                <a:tc>
                  <a:txBody>
                    <a:bodyPr/>
                    <a:lstStyle/>
                    <a:p>
                      <a:r>
                        <a:rPr lang="en-US" dirty="0" smtClean="0"/>
                        <a:t>Critical Thinking</a:t>
                      </a:r>
                      <a:endParaRPr lang="en-US" dirty="0"/>
                    </a:p>
                  </a:txBody>
                  <a:tcPr/>
                </a:tc>
                <a:tc>
                  <a:txBody>
                    <a:bodyPr/>
                    <a:lstStyle/>
                    <a:p>
                      <a:pPr algn="ctr"/>
                      <a:r>
                        <a:rPr lang="en-US" dirty="0" smtClean="0"/>
                        <a:t>14</a:t>
                      </a:r>
                      <a:endParaRPr lang="en-US" dirty="0"/>
                    </a:p>
                  </a:txBody>
                  <a:tcPr/>
                </a:tc>
              </a:tr>
              <a:tr h="462822">
                <a:tc>
                  <a:txBody>
                    <a:bodyPr/>
                    <a:lstStyle/>
                    <a:p>
                      <a:r>
                        <a:rPr lang="en-US" dirty="0" smtClean="0"/>
                        <a:t>Multicultural Awareness</a:t>
                      </a:r>
                      <a:endParaRPr lang="en-US" dirty="0"/>
                    </a:p>
                  </a:txBody>
                  <a:tcPr/>
                </a:tc>
                <a:tc>
                  <a:txBody>
                    <a:bodyPr/>
                    <a:lstStyle/>
                    <a:p>
                      <a:pPr algn="ctr"/>
                      <a:r>
                        <a:rPr lang="en-US" dirty="0" smtClean="0"/>
                        <a:t>12</a:t>
                      </a:r>
                      <a:endParaRPr lang="en-US" dirty="0"/>
                    </a:p>
                  </a:txBody>
                  <a:tcPr/>
                </a:tc>
              </a:tr>
              <a:tr h="462822">
                <a:tc>
                  <a:txBody>
                    <a:bodyPr/>
                    <a:lstStyle/>
                    <a:p>
                      <a:r>
                        <a:rPr lang="en-US" dirty="0" smtClean="0"/>
                        <a:t>Nutrition Assessment Process</a:t>
                      </a:r>
                      <a:endParaRPr lang="en-US" dirty="0"/>
                    </a:p>
                  </a:txBody>
                  <a:tcPr/>
                </a:tc>
                <a:tc>
                  <a:txBody>
                    <a:bodyPr/>
                    <a:lstStyle/>
                    <a:p>
                      <a:pPr algn="ctr"/>
                      <a:r>
                        <a:rPr lang="en-US" dirty="0" smtClean="0"/>
                        <a:t>15</a:t>
                      </a:r>
                      <a:endParaRPr lang="en-US" dirty="0"/>
                    </a:p>
                  </a:txBody>
                  <a:tcPr/>
                </a:tc>
              </a:tr>
              <a:tr h="462822">
                <a:tc>
                  <a:txBody>
                    <a:bodyPr/>
                    <a:lstStyle/>
                    <a:p>
                      <a:r>
                        <a:rPr lang="en-US" dirty="0" smtClean="0"/>
                        <a:t>Principles</a:t>
                      </a:r>
                      <a:r>
                        <a:rPr lang="en-US" baseline="0" dirty="0" smtClean="0"/>
                        <a:t> of Life Cycle Nutrition</a:t>
                      </a:r>
                      <a:endParaRPr lang="en-US" dirty="0"/>
                    </a:p>
                  </a:txBody>
                  <a:tcPr/>
                </a:tc>
                <a:tc>
                  <a:txBody>
                    <a:bodyPr/>
                    <a:lstStyle/>
                    <a:p>
                      <a:pPr algn="ctr"/>
                      <a:r>
                        <a:rPr lang="en-US" dirty="0" smtClean="0"/>
                        <a:t>18</a:t>
                      </a:r>
                      <a:endParaRPr lang="en-US" dirty="0"/>
                    </a:p>
                  </a:txBody>
                  <a:tcPr/>
                </a:tc>
              </a:tr>
              <a:tr h="462822">
                <a:tc>
                  <a:txBody>
                    <a:bodyPr/>
                    <a:lstStyle/>
                    <a:p>
                      <a:pPr algn="r"/>
                      <a:r>
                        <a:rPr lang="en-US" b="1" dirty="0" smtClean="0"/>
                        <a:t>TOTAL</a:t>
                      </a:r>
                      <a:endParaRPr lang="en-US" b="1" dirty="0"/>
                    </a:p>
                  </a:txBody>
                  <a:tcPr/>
                </a:tc>
                <a:tc>
                  <a:txBody>
                    <a:bodyPr/>
                    <a:lstStyle/>
                    <a:p>
                      <a:pPr algn="ctr"/>
                      <a:r>
                        <a:rPr lang="en-US" b="1" dirty="0" smtClean="0"/>
                        <a:t>85</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lumMod val="75000"/>
                  </a:schemeClr>
                </a:solidFill>
              </a:rPr>
              <a:t>Uses of the Competency Set</a:t>
            </a:r>
            <a:endParaRPr lang="en-US" dirty="0">
              <a:solidFill>
                <a:schemeClr val="accent1">
                  <a:lumMod val="75000"/>
                </a:schemeClr>
              </a:solidFill>
            </a:endParaRPr>
          </a:p>
        </p:txBody>
      </p:sp>
      <p:sp>
        <p:nvSpPr>
          <p:cNvPr id="16387"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Self-assessment tool</a:t>
            </a:r>
          </a:p>
          <a:p>
            <a:pPr lvl="1" eaLnBrk="1" fontAlgn="auto" hangingPunct="1">
              <a:spcAft>
                <a:spcPts val="0"/>
              </a:spcAft>
              <a:buFont typeface="Wingdings" panose="05000000000000000000" pitchFamily="2" charset="2"/>
              <a:buChar char="§"/>
              <a:defRPr/>
            </a:pPr>
            <a:r>
              <a:rPr lang="en-US" sz="2400" dirty="0"/>
              <a:t>Use as part of annual review process</a:t>
            </a:r>
          </a:p>
          <a:p>
            <a:pPr lvl="1" eaLnBrk="1" fontAlgn="auto" hangingPunct="1">
              <a:spcAft>
                <a:spcPts val="0"/>
              </a:spcAft>
              <a:buFont typeface="Wingdings" panose="05000000000000000000" pitchFamily="2" charset="2"/>
              <a:buChar char="§"/>
              <a:defRPr/>
            </a:pPr>
            <a:r>
              <a:rPr lang="en-US" sz="2400" dirty="0" smtClean="0"/>
              <a:t>Support individual professional development plans</a:t>
            </a:r>
          </a:p>
          <a:p>
            <a:pPr lvl="1" eaLnBrk="1" fontAlgn="auto" hangingPunct="1">
              <a:spcAft>
                <a:spcPts val="0"/>
              </a:spcAft>
              <a:buFont typeface="Wingdings" panose="05000000000000000000" pitchFamily="2" charset="2"/>
              <a:buChar char="§"/>
              <a:defRPr/>
            </a:pPr>
            <a:r>
              <a:rPr lang="en-US" sz="2400" dirty="0" smtClean="0"/>
              <a:t>Compile aggregate data for state training plans</a:t>
            </a:r>
          </a:p>
          <a:p>
            <a:pPr lvl="1" eaLnBrk="1" fontAlgn="auto" hangingPunct="1">
              <a:spcAft>
                <a:spcPts val="0"/>
              </a:spcAft>
              <a:buFont typeface="Wingdings" panose="05000000000000000000" pitchFamily="2" charset="2"/>
              <a:buChar char="§"/>
              <a:defRPr/>
            </a:pPr>
            <a:r>
              <a:rPr lang="en-US" sz="2400" dirty="0" smtClean="0"/>
              <a:t>Incorporate into LMS or complete on paper</a:t>
            </a:r>
            <a:br>
              <a:rPr lang="en-US" sz="2400" dirty="0" smtClean="0"/>
            </a:br>
            <a:endParaRPr lang="en-US" sz="2400" dirty="0" smtClean="0"/>
          </a:p>
          <a:p>
            <a:pPr eaLnBrk="1" fontAlgn="auto" hangingPunct="1">
              <a:spcAft>
                <a:spcPts val="0"/>
              </a:spcAft>
              <a:buFont typeface="Arial" panose="020B0604020202020204" pitchFamily="34" charset="0"/>
              <a:buChar char="•"/>
              <a:defRPr/>
            </a:pPr>
            <a:r>
              <a:rPr lang="en-US" dirty="0" smtClean="0"/>
              <a:t>Competencies</a:t>
            </a:r>
          </a:p>
          <a:p>
            <a:pPr lvl="1" eaLnBrk="1" fontAlgn="auto" hangingPunct="1">
              <a:spcAft>
                <a:spcPts val="0"/>
              </a:spcAft>
              <a:buFont typeface="Wingdings" panose="05000000000000000000" pitchFamily="2" charset="2"/>
              <a:buChar char="§"/>
              <a:defRPr/>
            </a:pPr>
            <a:r>
              <a:rPr lang="en-US" sz="2400" dirty="0" smtClean="0"/>
              <a:t>Draft </a:t>
            </a:r>
            <a:r>
              <a:rPr lang="en-US" sz="2400" dirty="0"/>
              <a:t>job </a:t>
            </a:r>
            <a:r>
              <a:rPr lang="en-US" sz="2400" dirty="0" smtClean="0"/>
              <a:t>descriptions</a:t>
            </a:r>
          </a:p>
          <a:p>
            <a:pPr lvl="1" eaLnBrk="1" fontAlgn="auto" hangingPunct="1">
              <a:spcAft>
                <a:spcPts val="0"/>
              </a:spcAft>
              <a:buFont typeface="Wingdings" panose="05000000000000000000" pitchFamily="2" charset="2"/>
              <a:buChar char="§"/>
              <a:defRPr/>
            </a:pPr>
            <a:r>
              <a:rPr lang="en-US" sz="2400" dirty="0" smtClean="0"/>
              <a:t>Staff development and training plans</a:t>
            </a:r>
            <a:endParaRPr lang="en-US" sz="2400" dirty="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Verdana" pitchFamily="34" charset="0"/>
              <a:buNone/>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Defining Topics for Courses</a:t>
            </a:r>
          </a:p>
        </p:txBody>
      </p:sp>
      <p:sp>
        <p:nvSpPr>
          <p:cNvPr id="77826" name="Content Placeholder 2"/>
          <p:cNvSpPr>
            <a:spLocks noGrp="1"/>
          </p:cNvSpPr>
          <p:nvPr>
            <p:ph sz="half" idx="1"/>
          </p:nvPr>
        </p:nvSpPr>
        <p:spPr>
          <a:xfrm>
            <a:off x="457200" y="1600200"/>
            <a:ext cx="8001000" cy="4525963"/>
          </a:xfrm>
        </p:spPr>
        <p:txBody>
          <a:bodyPr/>
          <a:lstStyle/>
          <a:p>
            <a:pPr eaLnBrk="1" hangingPunct="1"/>
            <a:r>
              <a:rPr lang="en-US" dirty="0" smtClean="0"/>
              <a:t>Aggregate data from CPA self-assessments</a:t>
            </a:r>
          </a:p>
          <a:p>
            <a:pPr eaLnBrk="1" hangingPunct="1"/>
            <a:r>
              <a:rPr lang="en-US" dirty="0" smtClean="0"/>
              <a:t>Environmental scans</a:t>
            </a:r>
          </a:p>
          <a:p>
            <a:pPr eaLnBrk="1" hangingPunct="1"/>
            <a:r>
              <a:rPr lang="en-US" dirty="0" smtClean="0"/>
              <a:t>Additional feedback about multi-cultural awareness</a:t>
            </a:r>
          </a:p>
          <a:p>
            <a:pPr lvl="1" eaLnBrk="1" hangingPunct="1"/>
            <a:r>
              <a:rPr lang="en-US" dirty="0" smtClean="0"/>
              <a:t>WIC Coordinators</a:t>
            </a:r>
          </a:p>
          <a:p>
            <a:pPr lvl="1" eaLnBrk="1" hangingPunct="1"/>
            <a:r>
              <a:rPr lang="en-US" dirty="0" smtClean="0"/>
              <a:t>Online survey for local agency CPAs</a:t>
            </a:r>
          </a:p>
          <a:p>
            <a:pPr lvl="1" eaLnBrk="1" hangingPunct="1"/>
            <a:r>
              <a:rPr lang="en-US" dirty="0" smtClean="0"/>
              <a:t>Subject matter experts</a:t>
            </a:r>
          </a:p>
        </p:txBody>
      </p:sp>
      <p:pic>
        <p:nvPicPr>
          <p:cNvPr id="1026" name="Picture 2" descr="C:\Users\bdobson\AppData\Local\Microsoft\Windows\Temporary Internet Files\Content.IE5\UQAWSZYP\MC90037020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3505200"/>
            <a:ext cx="2036674" cy="24554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Goals for the Online Courses</a:t>
            </a:r>
          </a:p>
        </p:txBody>
      </p:sp>
      <p:sp>
        <p:nvSpPr>
          <p:cNvPr id="75778" name="Content Placeholder 2"/>
          <p:cNvSpPr>
            <a:spLocks noGrp="1"/>
          </p:cNvSpPr>
          <p:nvPr>
            <p:ph idx="1"/>
          </p:nvPr>
        </p:nvSpPr>
        <p:spPr/>
        <p:txBody>
          <a:bodyPr/>
          <a:lstStyle/>
          <a:p>
            <a:pPr eaLnBrk="1" hangingPunct="1"/>
            <a:r>
              <a:rPr lang="en-US" sz="2400" dirty="0" smtClean="0"/>
              <a:t>Approximately 2 hours to complete</a:t>
            </a:r>
          </a:p>
          <a:p>
            <a:pPr eaLnBrk="1" hangingPunct="1"/>
            <a:r>
              <a:rPr lang="en-US" sz="2400" dirty="0" smtClean="0"/>
              <a:t>Content in chunks or modules</a:t>
            </a:r>
          </a:p>
          <a:p>
            <a:pPr eaLnBrk="1" hangingPunct="1"/>
            <a:r>
              <a:rPr lang="en-US" sz="2400" dirty="0" smtClean="0"/>
              <a:t>Stop/start and progress is saved</a:t>
            </a:r>
          </a:p>
          <a:p>
            <a:pPr eaLnBrk="1" hangingPunct="1"/>
            <a:r>
              <a:rPr lang="en-US" sz="2400" dirty="0" smtClean="0"/>
              <a:t>Interactive components for different learning styles</a:t>
            </a:r>
          </a:p>
          <a:p>
            <a:pPr eaLnBrk="1" hangingPunct="1"/>
            <a:r>
              <a:rPr lang="en-US" sz="2400" dirty="0" smtClean="0"/>
              <a:t>Emphasis on critical thinking skills</a:t>
            </a:r>
          </a:p>
          <a:p>
            <a:pPr eaLnBrk="1" hangingPunct="1"/>
            <a:r>
              <a:rPr lang="en-US" sz="2400" dirty="0"/>
              <a:t>Content relevant to CPAs across the country</a:t>
            </a:r>
          </a:p>
          <a:p>
            <a:pPr eaLnBrk="1" hangingPunct="1"/>
            <a:r>
              <a:rPr lang="en-US" sz="2400" dirty="0"/>
              <a:t>Content relevant across practice settings </a:t>
            </a:r>
          </a:p>
          <a:p>
            <a:pPr eaLnBrk="1" hangingPunct="1"/>
            <a:r>
              <a:rPr lang="en-US" sz="2400" dirty="0"/>
              <a:t>Pre-/post-tests and other review strategies </a:t>
            </a:r>
          </a:p>
          <a:p>
            <a:pPr eaLnBrk="1" hangingPunct="1"/>
            <a:r>
              <a:rPr lang="en-US" sz="2400" dirty="0"/>
              <a:t>PDF files so learners can </a:t>
            </a:r>
            <a:r>
              <a:rPr lang="en-US" sz="2400" dirty="0" smtClean="0"/>
              <a:t>print</a:t>
            </a:r>
            <a:endParaRPr lang="en-US" sz="2400" dirty="0"/>
          </a:p>
          <a:p>
            <a:pPr eaLnBrk="1" hangingPunct="1"/>
            <a:r>
              <a:rPr lang="en-US" sz="2400" dirty="0" smtClean="0"/>
              <a:t>Nursing </a:t>
            </a:r>
            <a:r>
              <a:rPr lang="en-US" sz="2400" dirty="0"/>
              <a:t>and </a:t>
            </a:r>
            <a:r>
              <a:rPr lang="en-US" sz="2400" dirty="0" smtClean="0"/>
              <a:t>dietitian CEUs</a:t>
            </a:r>
            <a:endParaRPr lang="en-US" sz="2400" dirty="0"/>
          </a:p>
          <a:p>
            <a:pPr eaLnBrk="1" hangingPunct="1"/>
            <a:endParaRPr lang="en-US" dirty="0" smtClean="0"/>
          </a:p>
        </p:txBody>
      </p:sp>
      <p:pic>
        <p:nvPicPr>
          <p:cNvPr id="2050" name="Picture 2" descr="C:\Users\bdobson\AppData\Local\Microsoft\Windows\Temporary Internet Files\Content.IE5\8TNQAT8S\MP90038725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54423" y="4495800"/>
            <a:ext cx="2209800" cy="15763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Development Process</a:t>
            </a:r>
          </a:p>
        </p:txBody>
      </p:sp>
      <p:sp>
        <p:nvSpPr>
          <p:cNvPr id="78850" name="Content Placeholder 2"/>
          <p:cNvSpPr>
            <a:spLocks noGrp="1"/>
          </p:cNvSpPr>
          <p:nvPr>
            <p:ph idx="1"/>
          </p:nvPr>
        </p:nvSpPr>
        <p:spPr/>
        <p:txBody>
          <a:bodyPr/>
          <a:lstStyle/>
          <a:p>
            <a:pPr eaLnBrk="1" hangingPunct="1"/>
            <a:r>
              <a:rPr lang="en-US" sz="2400" dirty="0" smtClean="0"/>
              <a:t>Subject matter experts + project staff:  Objectives, learning objects, script &amp;reference materials</a:t>
            </a:r>
            <a:br>
              <a:rPr lang="en-US" sz="2400" dirty="0" smtClean="0"/>
            </a:br>
            <a:endParaRPr lang="en-US" sz="2400" dirty="0" smtClean="0"/>
          </a:p>
          <a:p>
            <a:pPr eaLnBrk="1" hangingPunct="1"/>
            <a:r>
              <a:rPr lang="en-US" sz="2400" dirty="0" smtClean="0"/>
              <a:t>Technical staff:  Instructional activities</a:t>
            </a:r>
            <a:br>
              <a:rPr lang="en-US" sz="2400" dirty="0" smtClean="0"/>
            </a:br>
            <a:endParaRPr lang="en-US" sz="2400" dirty="0" smtClean="0"/>
          </a:p>
          <a:p>
            <a:pPr eaLnBrk="1" hangingPunct="1"/>
            <a:r>
              <a:rPr lang="en-US" sz="2400" dirty="0" smtClean="0"/>
              <a:t>Local </a:t>
            </a:r>
            <a:r>
              <a:rPr lang="en-US" sz="2400" dirty="0"/>
              <a:t>WIC agency CPAs </a:t>
            </a:r>
            <a:r>
              <a:rPr lang="en-US" sz="2400" dirty="0" smtClean="0"/>
              <a:t>+ </a:t>
            </a:r>
            <a:r>
              <a:rPr lang="en-US" sz="2400" dirty="0"/>
              <a:t>one state nutrition </a:t>
            </a:r>
            <a:r>
              <a:rPr lang="en-US" sz="2400" dirty="0" smtClean="0"/>
              <a:t>consultant: Course </a:t>
            </a:r>
            <a:r>
              <a:rPr lang="en-US" sz="2400" dirty="0"/>
              <a:t>pilot </a:t>
            </a:r>
            <a:r>
              <a:rPr lang="en-US" sz="2400" dirty="0" smtClean="0"/>
              <a:t>tests</a:t>
            </a:r>
            <a:br>
              <a:rPr lang="en-US" sz="2400" dirty="0" smtClean="0"/>
            </a:br>
            <a:endParaRPr lang="en-US" sz="2400" dirty="0"/>
          </a:p>
          <a:p>
            <a:pPr eaLnBrk="1" hangingPunct="1"/>
            <a:r>
              <a:rPr lang="en-US" sz="2400" dirty="0"/>
              <a:t>Test item writers: </a:t>
            </a:r>
            <a:r>
              <a:rPr lang="en-US" sz="2400" dirty="0" smtClean="0"/>
              <a:t> Pre/post-test questions</a:t>
            </a:r>
            <a:br>
              <a:rPr lang="en-US" sz="2400" dirty="0" smtClean="0"/>
            </a:br>
            <a:endParaRPr lang="en-US" sz="2400" dirty="0"/>
          </a:p>
          <a:p>
            <a:pPr eaLnBrk="1" hangingPunct="1"/>
            <a:r>
              <a:rPr lang="en-US" sz="2400" dirty="0" smtClean="0"/>
              <a:t>Project staff:  Test </a:t>
            </a:r>
            <a:r>
              <a:rPr lang="en-US" sz="2400" dirty="0"/>
              <a:t>item analysis</a:t>
            </a:r>
          </a:p>
          <a:p>
            <a:pPr eaLnBrk="1" hangingPunct="1"/>
            <a:endParaRPr lang="en-US" sz="2400" dirty="0" smtClean="0"/>
          </a:p>
        </p:txBody>
      </p:sp>
      <p:pic>
        <p:nvPicPr>
          <p:cNvPr id="4" name="Picture 6" descr="C:\Documents and Settings\bdobson\Local Settings\Temporary Internet Files\Content.IE5\BF40JYVO\MC910221007[1].jpg"/>
          <p:cNvPicPr>
            <a:picLocks noChangeAspect="1" noChangeArrowheads="1"/>
          </p:cNvPicPr>
          <p:nvPr/>
        </p:nvPicPr>
        <p:blipFill>
          <a:blip r:embed="rId3" cstate="print"/>
          <a:srcRect/>
          <a:stretch>
            <a:fillRect/>
          </a:stretch>
        </p:blipFill>
        <p:spPr bwMode="auto">
          <a:xfrm>
            <a:off x="6172200" y="4724400"/>
            <a:ext cx="2288193"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VENA BACKGROUND</a:t>
            </a:r>
            <a:endParaRPr lang="en-US" dirty="0"/>
          </a:p>
        </p:txBody>
      </p:sp>
      <p:sp>
        <p:nvSpPr>
          <p:cNvPr id="7" name="Content Placeholder 6"/>
          <p:cNvSpPr>
            <a:spLocks noGrp="1"/>
          </p:cNvSpPr>
          <p:nvPr>
            <p:ph idx="1"/>
          </p:nvPr>
        </p:nvSpPr>
        <p:spPr/>
        <p:txBody>
          <a:bodyPr/>
          <a:lstStyle/>
          <a:p>
            <a:r>
              <a:rPr lang="en-US" dirty="0" smtClean="0"/>
              <a:t>2002 Institute of Medicine Report:  </a:t>
            </a:r>
            <a:r>
              <a:rPr lang="en-US" i="1" dirty="0" smtClean="0"/>
              <a:t>Dietary Risk Assessment in the WIC Program</a:t>
            </a:r>
            <a:r>
              <a:rPr lang="en-US" dirty="0" smtClean="0"/>
              <a:t>.</a:t>
            </a:r>
            <a:endParaRPr lang="en-US" i="1" dirty="0" smtClean="0"/>
          </a:p>
          <a:p>
            <a:r>
              <a:rPr lang="en-US" dirty="0" smtClean="0"/>
              <a:t>Opportunity to refine and improve entire WIC nutrition assessment process.</a:t>
            </a:r>
          </a:p>
          <a:p>
            <a:r>
              <a:rPr lang="en-US" dirty="0" smtClean="0"/>
              <a:t>VENA Guidance developed by joint FNS/NWA workgroup – issued in April 2006.</a:t>
            </a:r>
          </a:p>
          <a:p>
            <a:r>
              <a:rPr lang="en-US" dirty="0" smtClean="0"/>
              <a:t>Part of the larger </a:t>
            </a:r>
            <a:r>
              <a:rPr lang="en-US" i="1" dirty="0" smtClean="0"/>
              <a:t>Revitalizing Quality Nutrition Services (RQNS) </a:t>
            </a:r>
            <a:r>
              <a:rPr lang="en-US" dirty="0" smtClean="0"/>
              <a:t>in WIC initiative</a:t>
            </a:r>
            <a:r>
              <a:rPr lang="en-US" i="1"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WIC\VENA\Hemoglobin Course Tit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705" y="723522"/>
            <a:ext cx="7268590" cy="54109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499350" cy="914400"/>
          </a:xfrm>
        </p:spPr>
        <p:txBody>
          <a:bodyPr rtlCol="0">
            <a:normAutofit/>
          </a:bodyPr>
          <a:lstStyle/>
          <a:p>
            <a:pPr eaLnBrk="1" fontAlgn="auto" hangingPunct="1">
              <a:spcAft>
                <a:spcPts val="0"/>
              </a:spcAft>
              <a:defRPr/>
            </a:pPr>
            <a:r>
              <a:rPr lang="en-US" dirty="0" smtClean="0">
                <a:solidFill>
                  <a:schemeClr val="accent1">
                    <a:lumMod val="75000"/>
                  </a:schemeClr>
                </a:solidFill>
              </a:rPr>
              <a:t>Course 1 Overview</a:t>
            </a:r>
          </a:p>
        </p:txBody>
      </p:sp>
      <p:sp>
        <p:nvSpPr>
          <p:cNvPr id="44035" name="Content Placeholder 2"/>
          <p:cNvSpPr>
            <a:spLocks noGrp="1"/>
          </p:cNvSpPr>
          <p:nvPr>
            <p:ph idx="1"/>
          </p:nvPr>
        </p:nvSpPr>
        <p:spPr>
          <a:xfrm>
            <a:off x="457200" y="1371600"/>
            <a:ext cx="7499350" cy="5181600"/>
          </a:xfrm>
        </p:spPr>
        <p:txBody>
          <a:bodyPr rtlCol="0">
            <a:normAutofit/>
          </a:bodyPr>
          <a:lstStyle/>
          <a:p>
            <a:pPr eaLnBrk="1" fontAlgn="auto" hangingPunct="1">
              <a:spcAft>
                <a:spcPts val="0"/>
              </a:spcAft>
              <a:buFont typeface="Arial" pitchFamily="34" charset="0"/>
              <a:buChar char="•"/>
              <a:defRPr/>
            </a:pPr>
            <a:r>
              <a:rPr lang="en-US" sz="4400" dirty="0" smtClean="0"/>
              <a:t>Goals</a:t>
            </a:r>
          </a:p>
          <a:p>
            <a:pPr eaLnBrk="1" fontAlgn="auto" hangingPunct="1">
              <a:spcAft>
                <a:spcPts val="0"/>
              </a:spcAft>
              <a:buFont typeface="Arial" pitchFamily="34" charset="0"/>
              <a:buChar char="•"/>
              <a:defRPr/>
            </a:pPr>
            <a:r>
              <a:rPr lang="en-US" sz="4400" dirty="0" smtClean="0"/>
              <a:t>CEUs</a:t>
            </a:r>
          </a:p>
          <a:p>
            <a:pPr eaLnBrk="1" fontAlgn="auto" hangingPunct="1">
              <a:spcAft>
                <a:spcPts val="0"/>
              </a:spcAft>
              <a:buFont typeface="Arial" pitchFamily="34" charset="0"/>
              <a:buChar char="•"/>
              <a:defRPr/>
            </a:pPr>
            <a:r>
              <a:rPr lang="en-US" sz="4400" dirty="0" smtClean="0"/>
              <a:t>Released: August 2009</a:t>
            </a:r>
          </a:p>
          <a:p>
            <a:pPr eaLnBrk="1" fontAlgn="auto" hangingPunct="1">
              <a:spcAft>
                <a:spcPts val="0"/>
              </a:spcAft>
              <a:buFont typeface="Arial" pitchFamily="34" charset="0"/>
              <a:buChar char="•"/>
              <a:defRPr/>
            </a:pPr>
            <a:r>
              <a:rPr lang="en-US" sz="4400" dirty="0" smtClean="0"/>
              <a:t>Transferability</a:t>
            </a:r>
          </a:p>
          <a:p>
            <a:pPr lvl="1" eaLnBrk="1" fontAlgn="auto" hangingPunct="1">
              <a:spcAft>
                <a:spcPts val="0"/>
              </a:spcAft>
              <a:buFont typeface="Arial" pitchFamily="34" charset="0"/>
              <a:buChar char="–"/>
              <a:defRPr/>
            </a:pPr>
            <a:r>
              <a:rPr lang="en-US" sz="3600" dirty="0" smtClean="0"/>
              <a:t>Varying staffing models</a:t>
            </a:r>
          </a:p>
          <a:p>
            <a:pPr lvl="1" eaLnBrk="1" fontAlgn="auto" hangingPunct="1">
              <a:spcAft>
                <a:spcPts val="0"/>
              </a:spcAft>
              <a:buFont typeface="Arial" pitchFamily="34" charset="0"/>
              <a:buChar char="–"/>
              <a:defRPr/>
            </a:pPr>
            <a:r>
              <a:rPr lang="en-US" sz="3600" dirty="0" smtClean="0"/>
              <a:t>State policies</a:t>
            </a:r>
          </a:p>
          <a:p>
            <a:pPr marL="457200" lvl="1" indent="0" eaLnBrk="1" fontAlgn="auto" hangingPunct="1">
              <a:spcAft>
                <a:spcPts val="0"/>
              </a:spcAft>
              <a:buNone/>
              <a:defRPr/>
            </a:pPr>
            <a:endParaRPr lang="en-US" dirty="0" smtClean="0"/>
          </a:p>
          <a:p>
            <a:pPr eaLnBrk="1" fontAlgn="auto" hangingPunct="1">
              <a:spcAft>
                <a:spcPts val="0"/>
              </a:spcAft>
              <a:buFont typeface="Arial" pitchFamily="34" charset="0"/>
              <a:buChar char="•"/>
              <a:defRPr/>
            </a:pPr>
            <a:endParaRPr lang="en-US" dirty="0" smtClean="0"/>
          </a:p>
        </p:txBody>
      </p:sp>
      <p:pic>
        <p:nvPicPr>
          <p:cNvPr id="2050" name="Picture 2" descr="H:\WIC\VENA\Hemoglobin Course Tit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268506"/>
            <a:ext cx="2567495" cy="19113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3" cstate="print"/>
          <a:srcRect/>
          <a:stretch>
            <a:fillRect/>
          </a:stretch>
        </p:blipFill>
        <p:spPr bwMode="auto">
          <a:xfrm>
            <a:off x="304800" y="838200"/>
            <a:ext cx="8458200" cy="5562600"/>
          </a:xfrm>
          <a:prstGeom prst="rect">
            <a:avLst/>
          </a:prstGeom>
          <a:noFill/>
          <a:ln w="9525">
            <a:noFill/>
            <a:miter lim="800000"/>
            <a:headEnd/>
            <a:tailEnd/>
          </a:ln>
        </p:spPr>
      </p:pic>
      <p:pic>
        <p:nvPicPr>
          <p:cNvPr id="1026" name="Picture 2" descr="H:\WIC\VENA\Hemoglobin Course Titl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26911"/>
            <a:ext cx="2057400" cy="15315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3" cstate="print"/>
          <a:srcRect/>
          <a:stretch>
            <a:fillRect/>
          </a:stretch>
        </p:blipFill>
        <p:spPr bwMode="auto">
          <a:xfrm>
            <a:off x="152400" y="0"/>
            <a:ext cx="5410200" cy="3962400"/>
          </a:xfrm>
          <a:prstGeom prst="rect">
            <a:avLst/>
          </a:prstGeom>
          <a:noFill/>
          <a:ln w="9525">
            <a:noFill/>
            <a:miter lim="800000"/>
            <a:headEnd/>
            <a:tailEnd/>
          </a:ln>
        </p:spPr>
      </p:pic>
      <p:pic>
        <p:nvPicPr>
          <p:cNvPr id="87042" name="Picture 2"/>
          <p:cNvPicPr>
            <a:picLocks noChangeAspect="1" noChangeArrowheads="1"/>
          </p:cNvPicPr>
          <p:nvPr/>
        </p:nvPicPr>
        <p:blipFill>
          <a:blip r:embed="rId4" cstate="print"/>
          <a:srcRect/>
          <a:stretch>
            <a:fillRect/>
          </a:stretch>
        </p:blipFill>
        <p:spPr bwMode="auto">
          <a:xfrm>
            <a:off x="2514600" y="2438400"/>
            <a:ext cx="6324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3" cstate="print"/>
          <a:srcRect/>
          <a:stretch>
            <a:fillRect/>
          </a:stretch>
        </p:blipFill>
        <p:spPr bwMode="auto">
          <a:xfrm>
            <a:off x="0" y="838200"/>
            <a:ext cx="5334000" cy="3276600"/>
          </a:xfrm>
          <a:prstGeom prst="rect">
            <a:avLst/>
          </a:prstGeom>
          <a:noFill/>
          <a:ln w="9525">
            <a:noFill/>
            <a:miter lim="800000"/>
            <a:headEnd/>
            <a:tailEnd/>
          </a:ln>
        </p:spPr>
      </p:pic>
      <p:pic>
        <p:nvPicPr>
          <p:cNvPr id="89091" name="Picture 4"/>
          <p:cNvPicPr>
            <a:picLocks noChangeAspect="1" noChangeArrowheads="1"/>
          </p:cNvPicPr>
          <p:nvPr/>
        </p:nvPicPr>
        <p:blipFill>
          <a:blip r:embed="rId4" cstate="print"/>
          <a:srcRect/>
          <a:stretch>
            <a:fillRect/>
          </a:stretch>
        </p:blipFill>
        <p:spPr bwMode="auto">
          <a:xfrm>
            <a:off x="5410200" y="1219200"/>
            <a:ext cx="3276600" cy="3810000"/>
          </a:xfrm>
          <a:prstGeom prst="rect">
            <a:avLst/>
          </a:prstGeom>
          <a:noFill/>
          <a:ln w="9525">
            <a:noFill/>
            <a:miter lim="800000"/>
            <a:headEnd/>
            <a:tailEnd/>
          </a:ln>
        </p:spPr>
      </p:pic>
      <p:pic>
        <p:nvPicPr>
          <p:cNvPr id="89093" name="Picture 6"/>
          <p:cNvPicPr>
            <a:picLocks noChangeAspect="1" noChangeArrowheads="1"/>
          </p:cNvPicPr>
          <p:nvPr/>
        </p:nvPicPr>
        <p:blipFill>
          <a:blip r:embed="rId5" cstate="print"/>
          <a:srcRect/>
          <a:stretch>
            <a:fillRect/>
          </a:stretch>
        </p:blipFill>
        <p:spPr bwMode="auto">
          <a:xfrm>
            <a:off x="1219200" y="3733800"/>
            <a:ext cx="4419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WIC\VENA\Recognizing Cultural Influences Tit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524032"/>
            <a:ext cx="7162799" cy="60681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Autofit/>
          </a:bodyPr>
          <a:lstStyle/>
          <a:p>
            <a:pPr eaLnBrk="1" fontAlgn="auto" hangingPunct="1">
              <a:spcAft>
                <a:spcPts val="0"/>
              </a:spcAft>
              <a:defRPr/>
            </a:pPr>
            <a:r>
              <a:rPr lang="en-US" dirty="0" smtClean="0">
                <a:solidFill>
                  <a:schemeClr val="accent1">
                    <a:lumMod val="75000"/>
                  </a:schemeClr>
                </a:solidFill>
              </a:rPr>
              <a:t>Course 2 Overview</a:t>
            </a:r>
            <a:endParaRPr lang="en-US" dirty="0">
              <a:solidFill>
                <a:schemeClr val="accent1">
                  <a:lumMod val="75000"/>
                </a:schemeClr>
              </a:solidFill>
            </a:endParaRPr>
          </a:p>
        </p:txBody>
      </p:sp>
      <p:sp>
        <p:nvSpPr>
          <p:cNvPr id="8" name="Content Placeholder 7"/>
          <p:cNvSpPr>
            <a:spLocks noGrp="1"/>
          </p:cNvSpPr>
          <p:nvPr>
            <p:ph sz="half" idx="2"/>
          </p:nvPr>
        </p:nvSpPr>
        <p:spPr>
          <a:xfrm>
            <a:off x="457200" y="1066800"/>
            <a:ext cx="8382000" cy="4038599"/>
          </a:xfrm>
        </p:spPr>
        <p:txBody>
          <a:bodyPr rtlCol="0">
            <a:normAutofit/>
          </a:bodyPr>
          <a:lstStyle/>
          <a:p>
            <a:pPr eaLnBrk="1" fontAlgn="auto" hangingPunct="1">
              <a:spcAft>
                <a:spcPts val="0"/>
              </a:spcAft>
              <a:buClr>
                <a:schemeClr val="accent1"/>
              </a:buClr>
              <a:buSzPct val="80000"/>
              <a:defRPr/>
            </a:pPr>
            <a:endParaRPr lang="en-US" sz="4400" dirty="0" smtClean="0"/>
          </a:p>
          <a:p>
            <a:pPr eaLnBrk="1" fontAlgn="auto" hangingPunct="1">
              <a:spcAft>
                <a:spcPts val="0"/>
              </a:spcAft>
              <a:buClr>
                <a:schemeClr val="accent1"/>
              </a:buClr>
              <a:buSzPct val="80000"/>
              <a:defRPr/>
            </a:pPr>
            <a:r>
              <a:rPr lang="en-US" sz="4400" dirty="0" smtClean="0"/>
              <a:t>Goals</a:t>
            </a:r>
          </a:p>
          <a:p>
            <a:pPr eaLnBrk="1" fontAlgn="auto" hangingPunct="1">
              <a:spcAft>
                <a:spcPts val="0"/>
              </a:spcAft>
              <a:buClr>
                <a:schemeClr val="accent1"/>
              </a:buClr>
              <a:buSzPct val="80000"/>
              <a:defRPr/>
            </a:pPr>
            <a:r>
              <a:rPr lang="en-US" sz="4400" dirty="0" smtClean="0"/>
              <a:t>CEUs</a:t>
            </a:r>
          </a:p>
          <a:p>
            <a:pPr eaLnBrk="1" fontAlgn="auto" hangingPunct="1">
              <a:spcAft>
                <a:spcPts val="0"/>
              </a:spcAft>
              <a:buClr>
                <a:schemeClr val="accent1"/>
              </a:buClr>
              <a:buSzPct val="80000"/>
              <a:defRPr/>
            </a:pPr>
            <a:r>
              <a:rPr lang="en-US" sz="4400" dirty="0" smtClean="0"/>
              <a:t>Released: July 2010</a:t>
            </a:r>
            <a:endParaRPr lang="en-US" sz="4400" dirty="0"/>
          </a:p>
        </p:txBody>
      </p:sp>
      <p:pic>
        <p:nvPicPr>
          <p:cNvPr id="91140" name="Picture 2"/>
          <p:cNvPicPr>
            <a:picLocks noChangeAspect="1" noChangeArrowheads="1"/>
          </p:cNvPicPr>
          <p:nvPr/>
        </p:nvPicPr>
        <p:blipFill>
          <a:blip r:embed="rId3" cstate="print"/>
          <a:srcRect/>
          <a:stretch>
            <a:fillRect/>
          </a:stretch>
        </p:blipFill>
        <p:spPr bwMode="auto">
          <a:xfrm>
            <a:off x="1219200" y="5486400"/>
            <a:ext cx="65151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cstate="print"/>
          <a:srcRect/>
          <a:stretch>
            <a:fillRect/>
          </a:stretch>
        </p:blipFill>
        <p:spPr bwMode="auto">
          <a:xfrm>
            <a:off x="381000" y="0"/>
            <a:ext cx="82296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93720"/>
            <a:ext cx="7975408" cy="65118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235394"/>
            <a:ext cx="7238999" cy="6455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p:txBody>
          <a:bodyPr/>
          <a:lstStyle/>
          <a:p>
            <a:pPr algn="l"/>
            <a:r>
              <a:rPr lang="en-US" dirty="0" smtClean="0"/>
              <a:t>VENA BACKGROUND</a:t>
            </a:r>
            <a:endParaRPr lang="en-US" dirty="0"/>
          </a:p>
        </p:txBody>
      </p:sp>
      <p:sp>
        <p:nvSpPr>
          <p:cNvPr id="5" name="Content Placeholder 4"/>
          <p:cNvSpPr>
            <a:spLocks noGrp="1"/>
          </p:cNvSpPr>
          <p:nvPr>
            <p:ph idx="1"/>
          </p:nvPr>
        </p:nvSpPr>
        <p:spPr/>
        <p:txBody>
          <a:bodyPr/>
          <a:lstStyle/>
          <a:p>
            <a:r>
              <a:rPr lang="en-US" dirty="0" smtClean="0"/>
              <a:t>The goal of VENA:  To expand the purpose of nutrition assessment from eligibility determination to improved &amp; targeted nutrition services.</a:t>
            </a:r>
          </a:p>
          <a:p>
            <a:pPr>
              <a:buNone/>
            </a:pPr>
            <a:endParaRPr lang="en-US" dirty="0" smtClean="0"/>
          </a:p>
          <a:p>
            <a:r>
              <a:rPr lang="en-US" dirty="0" smtClean="0"/>
              <a:t>VENA &amp; WIC Nutrition Risk = comprehensive nutrition assessment &amp; individualized nutrition services.</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descr="coursehomepageSmallVersion2.JPG"/>
          <p:cNvPicPr>
            <a:picLocks noChangeAspect="1"/>
          </p:cNvPicPr>
          <p:nvPr/>
        </p:nvPicPr>
        <p:blipFill>
          <a:blip r:embed="rId3" cstate="print"/>
          <a:srcRect/>
          <a:stretch>
            <a:fillRect/>
          </a:stretch>
        </p:blipFill>
        <p:spPr bwMode="auto">
          <a:xfrm>
            <a:off x="685800" y="514350"/>
            <a:ext cx="777240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Autofit/>
          </a:bodyPr>
          <a:lstStyle/>
          <a:p>
            <a:pPr eaLnBrk="1" fontAlgn="auto" hangingPunct="1">
              <a:spcAft>
                <a:spcPts val="0"/>
              </a:spcAft>
              <a:defRPr/>
            </a:pPr>
            <a:r>
              <a:rPr lang="en-US" dirty="0" smtClean="0">
                <a:solidFill>
                  <a:schemeClr val="accent1">
                    <a:lumMod val="75000"/>
                  </a:schemeClr>
                </a:solidFill>
              </a:rPr>
              <a:t>Course 3 Overview</a:t>
            </a:r>
            <a:endParaRPr lang="en-US" dirty="0">
              <a:solidFill>
                <a:schemeClr val="accent1">
                  <a:lumMod val="75000"/>
                </a:schemeClr>
              </a:solidFill>
            </a:endParaRPr>
          </a:p>
        </p:txBody>
      </p:sp>
      <p:sp>
        <p:nvSpPr>
          <p:cNvPr id="23555" name="Content Placeholder 2"/>
          <p:cNvSpPr>
            <a:spLocks noGrp="1"/>
          </p:cNvSpPr>
          <p:nvPr>
            <p:ph sz="half" idx="1"/>
          </p:nvPr>
        </p:nvSpPr>
        <p:spPr>
          <a:xfrm>
            <a:off x="228600" y="1066800"/>
            <a:ext cx="8001000" cy="5059363"/>
          </a:xfrm>
        </p:spPr>
        <p:txBody>
          <a:bodyPr rtlCol="0">
            <a:normAutofit/>
          </a:bodyPr>
          <a:lstStyle/>
          <a:p>
            <a:pPr eaLnBrk="1" fontAlgn="auto" hangingPunct="1">
              <a:spcAft>
                <a:spcPts val="0"/>
              </a:spcAft>
              <a:buClr>
                <a:schemeClr val="accent1"/>
              </a:buClr>
              <a:buSzPct val="80000"/>
              <a:defRPr/>
            </a:pPr>
            <a:endParaRPr lang="en-US" sz="4400" dirty="0" smtClean="0"/>
          </a:p>
          <a:p>
            <a:pPr eaLnBrk="1" fontAlgn="auto" hangingPunct="1">
              <a:spcAft>
                <a:spcPts val="0"/>
              </a:spcAft>
              <a:buClr>
                <a:schemeClr val="accent1"/>
              </a:buClr>
              <a:buSzPct val="80000"/>
              <a:defRPr/>
            </a:pPr>
            <a:r>
              <a:rPr lang="en-US" sz="4400" dirty="0" smtClean="0"/>
              <a:t>Goals</a:t>
            </a:r>
          </a:p>
          <a:p>
            <a:pPr eaLnBrk="1" fontAlgn="auto" hangingPunct="1">
              <a:spcAft>
                <a:spcPts val="0"/>
              </a:spcAft>
              <a:buClr>
                <a:schemeClr val="accent1"/>
              </a:buClr>
              <a:buSzPct val="80000"/>
              <a:defRPr/>
            </a:pPr>
            <a:r>
              <a:rPr lang="en-US" sz="4400" dirty="0" smtClean="0"/>
              <a:t>CEUs</a:t>
            </a:r>
          </a:p>
          <a:p>
            <a:pPr eaLnBrk="1" fontAlgn="auto" hangingPunct="1">
              <a:spcAft>
                <a:spcPts val="0"/>
              </a:spcAft>
              <a:buClr>
                <a:schemeClr val="accent1"/>
              </a:buClr>
              <a:buSzPct val="80000"/>
              <a:defRPr/>
            </a:pPr>
            <a:r>
              <a:rPr lang="en-US" sz="4400" dirty="0" smtClean="0"/>
              <a:t>Released:  September 2010</a:t>
            </a:r>
          </a:p>
          <a:p>
            <a:pPr lvl="1" eaLnBrk="1" fontAlgn="auto" hangingPunct="1">
              <a:spcAft>
                <a:spcPts val="0"/>
              </a:spcAft>
              <a:buFont typeface="Verdana" pitchFamily="34" charset="0"/>
              <a:buNone/>
              <a:defRPr/>
            </a:pPr>
            <a:endParaRPr lang="en-US" dirty="0" smtClean="0"/>
          </a:p>
        </p:txBody>
      </p:sp>
      <p:pic>
        <p:nvPicPr>
          <p:cNvPr id="99332" name="Picture 2"/>
          <p:cNvPicPr>
            <a:picLocks noChangeAspect="1" noChangeArrowheads="1"/>
          </p:cNvPicPr>
          <p:nvPr/>
        </p:nvPicPr>
        <p:blipFill>
          <a:blip r:embed="rId3" cstate="print"/>
          <a:srcRect/>
          <a:stretch>
            <a:fillRect/>
          </a:stretch>
        </p:blipFill>
        <p:spPr bwMode="auto">
          <a:xfrm>
            <a:off x="1219200" y="5486400"/>
            <a:ext cx="65151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fontAlgn="auto" hangingPunct="1">
              <a:spcAft>
                <a:spcPts val="0"/>
              </a:spcAft>
              <a:defRPr/>
            </a:pPr>
            <a:endParaRPr lang="en-US" dirty="0">
              <a:solidFill>
                <a:schemeClr val="accent1">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1"/>
            <a:ext cx="8577557" cy="617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25463" y="685800"/>
            <a:ext cx="3836988" cy="235267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4885764" y="721659"/>
            <a:ext cx="3841750" cy="2362200"/>
          </a:xfrm>
          <a:prstGeom prst="rect">
            <a:avLst/>
          </a:prstGeom>
          <a:noFill/>
          <a:ln w="9525">
            <a:noFill/>
            <a:miter lim="800000"/>
            <a:headEnd/>
            <a:tailEnd/>
          </a:ln>
        </p:spPr>
      </p:pic>
      <p:pic>
        <p:nvPicPr>
          <p:cNvPr id="4" name="Picture 4"/>
          <p:cNvPicPr>
            <a:picLocks noChangeAspect="1" noChangeArrowheads="1"/>
          </p:cNvPicPr>
          <p:nvPr/>
        </p:nvPicPr>
        <p:blipFill>
          <a:blip r:embed="rId5" cstate="print"/>
          <a:srcRect/>
          <a:stretch>
            <a:fillRect/>
          </a:stretch>
        </p:blipFill>
        <p:spPr bwMode="auto">
          <a:xfrm>
            <a:off x="525463" y="3886200"/>
            <a:ext cx="3894137" cy="2382838"/>
          </a:xfrm>
          <a:prstGeom prst="rect">
            <a:avLst/>
          </a:prstGeom>
          <a:noFill/>
          <a:ln w="9525">
            <a:noFill/>
            <a:miter lim="800000"/>
            <a:headEnd/>
            <a:tailEnd/>
          </a:ln>
        </p:spPr>
      </p:pic>
      <p:pic>
        <p:nvPicPr>
          <p:cNvPr id="5" name="Picture 5"/>
          <p:cNvPicPr>
            <a:picLocks noChangeAspect="1" noChangeArrowheads="1"/>
          </p:cNvPicPr>
          <p:nvPr/>
        </p:nvPicPr>
        <p:blipFill>
          <a:blip r:embed="rId6" cstate="print"/>
          <a:srcRect/>
          <a:stretch>
            <a:fillRect/>
          </a:stretch>
        </p:blipFill>
        <p:spPr bwMode="auto">
          <a:xfrm>
            <a:off x="4876800" y="3944938"/>
            <a:ext cx="3817938" cy="2303462"/>
          </a:xfrm>
          <a:prstGeom prst="rect">
            <a:avLst/>
          </a:prstGeom>
          <a:noFill/>
          <a:ln w="9525">
            <a:noFill/>
            <a:miter lim="800000"/>
            <a:headEnd/>
            <a:tailEnd/>
          </a:ln>
        </p:spPr>
      </p:pic>
    </p:spTree>
    <p:extLst>
      <p:ext uri="{BB962C8B-B14F-4D97-AF65-F5344CB8AC3E}">
        <p14:creationId xmlns:p14="http://schemas.microsoft.com/office/powerpoint/2010/main" xmlns="" val="1027452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fontAlgn="auto" hangingPunct="1">
              <a:spcAft>
                <a:spcPts val="0"/>
              </a:spcAft>
              <a:defRPr/>
            </a:pPr>
            <a:endParaRPr lang="en-US" dirty="0">
              <a:solidFill>
                <a:schemeClr val="accent1">
                  <a:lumMod val="75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01706"/>
            <a:ext cx="8548559" cy="533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85800"/>
            <a:ext cx="4343400" cy="2571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47364" y="2590799"/>
            <a:ext cx="4581525" cy="1990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65009" y="5076825"/>
            <a:ext cx="4381500" cy="178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88514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Data</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Course Utilization</a:t>
            </a:r>
          </a:p>
          <a:p>
            <a:pPr lvl="1"/>
            <a:r>
              <a:rPr lang="en-US" dirty="0" smtClean="0"/>
              <a:t>Hemoglobin Screening:  Data Collection, Assessment and Implication</a:t>
            </a:r>
          </a:p>
          <a:p>
            <a:pPr lvl="2"/>
            <a:r>
              <a:rPr lang="en-US" dirty="0" smtClean="0"/>
              <a:t>299 enrolled; 169 completed; 111 requested CEUs</a:t>
            </a:r>
          </a:p>
          <a:p>
            <a:pPr lvl="1"/>
            <a:r>
              <a:rPr lang="en-US" dirty="0" smtClean="0"/>
              <a:t>Recognizing Cultural Influences on Food Beliefs and Practices</a:t>
            </a:r>
          </a:p>
          <a:p>
            <a:pPr lvl="2"/>
            <a:r>
              <a:rPr lang="en-US" dirty="0" smtClean="0"/>
              <a:t>165 enrolled;  79 completed: 37 requested CEUs</a:t>
            </a:r>
          </a:p>
          <a:p>
            <a:pPr lvl="1"/>
            <a:r>
              <a:rPr lang="en-US" dirty="0" smtClean="0"/>
              <a:t>Cross-Cultural Communication and Nutrition Assessment</a:t>
            </a:r>
          </a:p>
          <a:p>
            <a:pPr lvl="2"/>
            <a:r>
              <a:rPr lang="en-US" dirty="0" smtClean="0"/>
              <a:t>247 enrolled; 167 completed; 45 requested CEUs</a:t>
            </a:r>
            <a:endParaRPr lang="en-US" dirty="0"/>
          </a:p>
        </p:txBody>
      </p:sp>
    </p:spTree>
    <p:extLst>
      <p:ext uri="{BB962C8B-B14F-4D97-AF65-F5344CB8AC3E}">
        <p14:creationId xmlns:p14="http://schemas.microsoft.com/office/powerpoint/2010/main" xmlns="" val="3971395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Requirements </a:t>
            </a:r>
            <a:endParaRPr lang="en-US" dirty="0"/>
          </a:p>
        </p:txBody>
      </p:sp>
      <p:sp>
        <p:nvSpPr>
          <p:cNvPr id="3" name="Content Placeholder 2"/>
          <p:cNvSpPr>
            <a:spLocks noGrp="1"/>
          </p:cNvSpPr>
          <p:nvPr>
            <p:ph idx="1"/>
          </p:nvPr>
        </p:nvSpPr>
        <p:spPr/>
        <p:txBody>
          <a:bodyPr/>
          <a:lstStyle/>
          <a:p>
            <a:r>
              <a:rPr lang="en-US" dirty="0" smtClean="0"/>
              <a:t>Iowa WIC Staff</a:t>
            </a:r>
          </a:p>
          <a:p>
            <a:pPr marL="0" indent="0">
              <a:buNone/>
            </a:pPr>
            <a:endParaRPr lang="en-US" dirty="0" smtClean="0"/>
          </a:p>
          <a:p>
            <a:r>
              <a:rPr lang="en-US" dirty="0" smtClean="0"/>
              <a:t>Iowa State University – Dietetic Interns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287895341"/>
              </p:ext>
            </p:extLst>
          </p:nvPr>
        </p:nvGraphicFramePr>
        <p:xfrm>
          <a:off x="5029200" y="3886200"/>
          <a:ext cx="3276600" cy="2039343"/>
        </p:xfrm>
        <a:graphic>
          <a:graphicData uri="http://schemas.openxmlformats.org/presentationml/2006/ole">
            <p:oleObj spid="_x0000_s89090" name="Clip" r:id="rId4" imgW="2171429" imgH="1361905" progId="">
              <p:embed/>
            </p:oleObj>
          </a:graphicData>
        </a:graphic>
      </p:graphicFrame>
    </p:spTree>
    <p:extLst>
      <p:ext uri="{BB962C8B-B14F-4D97-AF65-F5344CB8AC3E}">
        <p14:creationId xmlns:p14="http://schemas.microsoft.com/office/powerpoint/2010/main" xmlns="" val="116891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Course</a:t>
            </a:r>
            <a:endParaRPr lang="en-US" dirty="0"/>
          </a:p>
        </p:txBody>
      </p:sp>
      <p:sp>
        <p:nvSpPr>
          <p:cNvPr id="3" name="Content Placeholder 2"/>
          <p:cNvSpPr>
            <a:spLocks noGrp="1"/>
          </p:cNvSpPr>
          <p:nvPr>
            <p:ph idx="1"/>
          </p:nvPr>
        </p:nvSpPr>
        <p:spPr/>
        <p:txBody>
          <a:bodyPr/>
          <a:lstStyle/>
          <a:p>
            <a:r>
              <a:rPr lang="en-US" dirty="0" smtClean="0"/>
              <a:t>Prepare Iowa Training-Source</a:t>
            </a:r>
          </a:p>
          <a:p>
            <a:pPr marL="0" indent="0">
              <a:buNone/>
            </a:pPr>
            <a:r>
              <a:rPr lang="en-US" dirty="0">
                <a:hlinkClick r:id="rId3"/>
              </a:rPr>
              <a:t>http://prepareiowa.training-source.org</a:t>
            </a:r>
            <a:r>
              <a:rPr lang="en-US" dirty="0" smtClean="0">
                <a:hlinkClick r:id="rId3"/>
              </a:rPr>
              <a:t>/</a:t>
            </a:r>
            <a:r>
              <a:rPr lang="en-US" dirty="0" smtClean="0"/>
              <a:t> </a:t>
            </a:r>
          </a:p>
          <a:p>
            <a:pPr marL="0" indent="0">
              <a:buNone/>
            </a:pPr>
            <a:endParaRPr lang="en-US" dirty="0" smtClean="0"/>
          </a:p>
          <a:p>
            <a:r>
              <a:rPr lang="en-US" dirty="0" smtClean="0"/>
              <a:t>WIC Works Resource System:                     Sharing Gallery – Special Project Grants</a:t>
            </a:r>
          </a:p>
          <a:p>
            <a:pPr marL="0" indent="0">
              <a:buNone/>
            </a:pPr>
            <a:r>
              <a:rPr lang="en-US" dirty="0" smtClean="0">
                <a:hlinkClick r:id="rId4"/>
              </a:rPr>
              <a:t>http</a:t>
            </a:r>
            <a:r>
              <a:rPr lang="en-US" dirty="0">
                <a:hlinkClick r:id="rId4"/>
              </a:rPr>
              <a:t>://</a:t>
            </a:r>
            <a:r>
              <a:rPr lang="en-US" dirty="0" smtClean="0">
                <a:hlinkClick r:id="rId4"/>
              </a:rPr>
              <a:t>www.nal.usda.gov/wicworks/Sharing_Center/gallery/special_grants3.html</a:t>
            </a:r>
            <a:endParaRPr lang="en-US" dirty="0" smtClean="0"/>
          </a:p>
          <a:p>
            <a:pPr marL="0" indent="0">
              <a:buNone/>
            </a:pPr>
            <a:endParaRPr lang="en-US" dirty="0"/>
          </a:p>
        </p:txBody>
      </p:sp>
    </p:spTree>
    <p:extLst>
      <p:ext uri="{BB962C8B-B14F-4D97-AF65-F5344CB8AC3E}">
        <p14:creationId xmlns:p14="http://schemas.microsoft.com/office/powerpoint/2010/main" xmlns="" val="368752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2775" y="228600"/>
            <a:ext cx="8153400" cy="990600"/>
          </a:xfrm>
        </p:spPr>
        <p:txBody>
          <a:bodyPr/>
          <a:lstStyle/>
          <a:p>
            <a:pPr eaLnBrk="1" fontAlgn="auto" hangingPunct="1">
              <a:spcAft>
                <a:spcPts val="0"/>
              </a:spcAft>
              <a:defRPr/>
            </a:pPr>
            <a:r>
              <a:rPr lang="en-US" dirty="0" smtClean="0">
                <a:solidFill>
                  <a:schemeClr val="accent1">
                    <a:lumMod val="75000"/>
                  </a:schemeClr>
                </a:solidFill>
              </a:rPr>
              <a:t>Identify External Courses</a:t>
            </a:r>
          </a:p>
        </p:txBody>
      </p:sp>
      <p:sp>
        <p:nvSpPr>
          <p:cNvPr id="3" name="Content Placeholder 2"/>
          <p:cNvSpPr>
            <a:spLocks noGrp="1"/>
          </p:cNvSpPr>
          <p:nvPr>
            <p:ph sz="quarter" idx="1"/>
          </p:nvPr>
        </p:nvSpPr>
        <p:spPr>
          <a:xfrm>
            <a:off x="612775" y="1600200"/>
            <a:ext cx="8153400" cy="4495800"/>
          </a:xfrm>
        </p:spPr>
        <p:txBody>
          <a:bodyPr rtlCol="0">
            <a:noAutofit/>
          </a:bodyPr>
          <a:lstStyle/>
          <a:p>
            <a:pPr marL="319405" indent="-274320" eaLnBrk="1" fontAlgn="auto" hangingPunct="1">
              <a:spcAft>
                <a:spcPts val="0"/>
              </a:spcAft>
              <a:defRPr/>
            </a:pPr>
            <a:r>
              <a:rPr lang="en-US" sz="2300" b="1" dirty="0" smtClean="0"/>
              <a:t>Attractiveness</a:t>
            </a:r>
            <a:r>
              <a:rPr lang="en-US" sz="2300" dirty="0" smtClean="0"/>
              <a:t> – Design principles used effectively, same fonts used consistently and font size appropriate for screen sizes </a:t>
            </a:r>
            <a:br>
              <a:rPr lang="en-US" sz="2300" dirty="0" smtClean="0"/>
            </a:br>
            <a:endParaRPr lang="en-US" sz="2300" dirty="0" smtClean="0"/>
          </a:p>
          <a:p>
            <a:pPr marL="319405" indent="-274320" eaLnBrk="1" fontAlgn="auto" hangingPunct="1">
              <a:spcAft>
                <a:spcPts val="0"/>
              </a:spcAft>
              <a:defRPr/>
            </a:pPr>
            <a:r>
              <a:rPr lang="en-US" sz="2300" b="1" dirty="0" smtClean="0"/>
              <a:t>Organization</a:t>
            </a:r>
            <a:r>
              <a:rPr lang="en-US" sz="2300" dirty="0" smtClean="0"/>
              <a:t> – Goals/objectives stated clearly, navigation clear and logical, learner knows what to do and is expected of them</a:t>
            </a:r>
            <a:br>
              <a:rPr lang="en-US" sz="2300" dirty="0" smtClean="0"/>
            </a:br>
            <a:endParaRPr lang="en-US" sz="2300" dirty="0" smtClean="0"/>
          </a:p>
          <a:p>
            <a:pPr marL="319405" indent="-274320" eaLnBrk="1" fontAlgn="auto" hangingPunct="1">
              <a:spcAft>
                <a:spcPts val="0"/>
              </a:spcAft>
              <a:defRPr/>
            </a:pPr>
            <a:r>
              <a:rPr lang="en-US" sz="2300" b="1" dirty="0" smtClean="0"/>
              <a:t>Interactivity </a:t>
            </a:r>
            <a:r>
              <a:rPr lang="en-US" sz="2300" dirty="0" smtClean="0"/>
              <a:t>– Clean page layout and not distracting, variety of course activities, no broken links, content  appropriate for learner, content not too heavy on text</a:t>
            </a:r>
            <a:br>
              <a:rPr lang="en-US" sz="2300" dirty="0" smtClean="0"/>
            </a:br>
            <a:endParaRPr lang="en-US" sz="2300" dirty="0" smtClean="0"/>
          </a:p>
          <a:p>
            <a:pPr marL="319405" indent="-274320" eaLnBrk="1" fontAlgn="auto" hangingPunct="1">
              <a:spcAft>
                <a:spcPts val="0"/>
              </a:spcAft>
              <a:defRPr/>
            </a:pPr>
            <a:r>
              <a:rPr lang="en-US" sz="2300" b="1" dirty="0" smtClean="0"/>
              <a:t>Accessibility </a:t>
            </a:r>
            <a:r>
              <a:rPr lang="en-US" sz="2300" dirty="0" smtClean="0"/>
              <a:t>– Course accessed easily, redundant navigation, alternate formats for screen readers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VENA IMPLEMENTATION</a:t>
            </a:r>
            <a:endParaRPr lang="en-US" dirty="0"/>
          </a:p>
        </p:txBody>
      </p:sp>
      <p:sp>
        <p:nvSpPr>
          <p:cNvPr id="7" name="Content Placeholder 6"/>
          <p:cNvSpPr>
            <a:spLocks noGrp="1"/>
          </p:cNvSpPr>
          <p:nvPr>
            <p:ph idx="1"/>
          </p:nvPr>
        </p:nvSpPr>
        <p:spPr/>
        <p:txBody>
          <a:bodyPr/>
          <a:lstStyle/>
          <a:p>
            <a:r>
              <a:rPr lang="en-US" dirty="0" smtClean="0"/>
              <a:t>VENA implementation envisioned as an on-going process to allow for continual improvement. </a:t>
            </a:r>
          </a:p>
          <a:p>
            <a:r>
              <a:rPr lang="en-US" dirty="0" smtClean="0"/>
              <a:t>FY 2007 -  WIC State agency VENA implementation plan.</a:t>
            </a:r>
          </a:p>
          <a:p>
            <a:r>
              <a:rPr lang="en-US" dirty="0" smtClean="0"/>
              <a:t>FY 2010 - VENA implemented. </a:t>
            </a:r>
          </a:p>
          <a:p>
            <a:r>
              <a:rPr lang="en-US" dirty="0" smtClean="0"/>
              <a:t>FY 2014 – VENA II – </a:t>
            </a:r>
            <a:r>
              <a:rPr lang="en-US" i="1" dirty="0" smtClean="0"/>
              <a:t>Revitalizing </a:t>
            </a:r>
            <a:r>
              <a:rPr lang="en-US" dirty="0" smtClean="0"/>
              <a:t>VENA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lstStyle/>
          <a:p>
            <a:pPr eaLnBrk="1" fontAlgn="auto" hangingPunct="1">
              <a:spcAft>
                <a:spcPts val="0"/>
              </a:spcAft>
              <a:defRPr/>
            </a:pPr>
            <a:r>
              <a:rPr lang="en-US" dirty="0" smtClean="0">
                <a:solidFill>
                  <a:schemeClr val="accent1">
                    <a:lumMod val="75000"/>
                  </a:schemeClr>
                </a:solidFill>
              </a:rPr>
              <a:t>Topics in Linked External Courses</a:t>
            </a:r>
          </a:p>
        </p:txBody>
      </p:sp>
      <p:sp>
        <p:nvSpPr>
          <p:cNvPr id="3" name="Content Placeholder 2"/>
          <p:cNvSpPr>
            <a:spLocks noGrp="1"/>
          </p:cNvSpPr>
          <p:nvPr>
            <p:ph sz="quarter" idx="1"/>
          </p:nvPr>
        </p:nvSpPr>
        <p:spPr>
          <a:xfrm>
            <a:off x="533400" y="1600200"/>
            <a:ext cx="8153400" cy="4525963"/>
          </a:xfrm>
        </p:spPr>
        <p:txBody>
          <a:bodyPr rtlCol="0">
            <a:normAutofit/>
          </a:bodyPr>
          <a:lstStyle/>
          <a:p>
            <a:pPr marL="320040" indent="-320040" eaLnBrk="1" fontAlgn="auto" hangingPunct="1">
              <a:spcAft>
                <a:spcPts val="0"/>
              </a:spcAft>
              <a:buFont typeface="Arial" pitchFamily="34" charset="0"/>
              <a:buChar char="•"/>
              <a:defRPr/>
            </a:pPr>
            <a:r>
              <a:rPr lang="en-US" dirty="0" smtClean="0"/>
              <a:t>Cross-Cultural Communication</a:t>
            </a:r>
          </a:p>
          <a:p>
            <a:pPr marL="320040" indent="-320040" eaLnBrk="1" fontAlgn="auto" hangingPunct="1">
              <a:spcAft>
                <a:spcPts val="0"/>
              </a:spcAft>
              <a:buFont typeface="Arial" pitchFamily="34" charset="0"/>
              <a:buChar char="•"/>
              <a:defRPr/>
            </a:pPr>
            <a:r>
              <a:rPr lang="en-US" dirty="0" smtClean="0"/>
              <a:t>Growth Charts</a:t>
            </a:r>
          </a:p>
          <a:p>
            <a:pPr marL="320040" indent="-320040" eaLnBrk="1" fontAlgn="auto" hangingPunct="1">
              <a:spcAft>
                <a:spcPts val="0"/>
              </a:spcAft>
              <a:buFont typeface="Arial" pitchFamily="34" charset="0"/>
              <a:buChar char="•"/>
              <a:defRPr/>
            </a:pPr>
            <a:r>
              <a:rPr lang="en-US" dirty="0" smtClean="0"/>
              <a:t>Nutrition for Children with Special Health Care Needs</a:t>
            </a:r>
          </a:p>
          <a:p>
            <a:pPr eaLnBrk="1" hangingPunct="1"/>
            <a:r>
              <a:rPr lang="en-US" dirty="0"/>
              <a:t>Health Literacy &amp; Public Health</a:t>
            </a:r>
          </a:p>
          <a:p>
            <a:pPr eaLnBrk="1" hangingPunct="1"/>
            <a:r>
              <a:rPr lang="en-US" dirty="0"/>
              <a:t>Nutrition and Oral Health for Children</a:t>
            </a:r>
          </a:p>
          <a:p>
            <a:pPr eaLnBrk="1" hangingPunct="1"/>
            <a:r>
              <a:rPr lang="en-US" dirty="0"/>
              <a:t>WIC Learning Online Modules </a:t>
            </a:r>
          </a:p>
          <a:p>
            <a:pPr marL="0" indent="0" eaLnBrk="1" fontAlgn="auto" hangingPunct="1">
              <a:spcAft>
                <a:spcPts val="0"/>
              </a:spcAft>
              <a:buNone/>
              <a:defRPr/>
            </a:pPr>
            <a:endParaRPr lang="en-US" sz="26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0"/>
            <a:ext cx="7499350" cy="1020763"/>
          </a:xfrm>
        </p:spPr>
        <p:txBody>
          <a:bodyPr>
            <a:normAutofit/>
          </a:bodyPr>
          <a:lstStyle/>
          <a:p>
            <a:r>
              <a:rPr lang="en-US">
                <a:solidFill>
                  <a:srgbClr val="376092"/>
                </a:solidFill>
              </a:rPr>
              <a:t>Project Team</a:t>
            </a:r>
          </a:p>
        </p:txBody>
      </p:sp>
      <p:graphicFrame>
        <p:nvGraphicFramePr>
          <p:cNvPr id="122897" name="Group 17"/>
          <p:cNvGraphicFramePr>
            <a:graphicFrameLocks noGrp="1"/>
          </p:cNvGraphicFramePr>
          <p:nvPr>
            <p:ph idx="4294967295"/>
            <p:extLst>
              <p:ext uri="{D42A27DB-BD31-4B8C-83A1-F6EECF244321}">
                <p14:modId xmlns:p14="http://schemas.microsoft.com/office/powerpoint/2010/main" xmlns="" val="1651966383"/>
              </p:ext>
            </p:extLst>
          </p:nvPr>
        </p:nvGraphicFramePr>
        <p:xfrm>
          <a:off x="304800" y="838200"/>
          <a:ext cx="8534400" cy="5577840"/>
        </p:xfrm>
        <a:graphic>
          <a:graphicData uri="http://schemas.openxmlformats.org/drawingml/2006/table">
            <a:tbl>
              <a:tblPr/>
              <a:tblGrid>
                <a:gridCol w="4267200"/>
                <a:gridCol w="4267200"/>
              </a:tblGrid>
              <a:tr h="5211763">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b="1" i="0" u="none" strike="noStrike" cap="none" normalizeH="0" baseline="0" dirty="0" smtClean="0">
                          <a:ln>
                            <a:noFill/>
                          </a:ln>
                          <a:solidFill>
                            <a:schemeClr val="tx1"/>
                          </a:solidFill>
                          <a:effectLst/>
                          <a:latin typeface="Gill Sans MT" pitchFamily="34" charset="0"/>
                        </a:rPr>
                        <a:t>Project Coordinator:</a:t>
                      </a:r>
                    </a:p>
                    <a:p>
                      <a:pPr marL="342900" marR="0" lvl="0" indent="-342900" algn="l" defTabSz="914400" rtl="0" eaLnBrk="1" fontAlgn="base" latinLnBrk="0" hangingPunct="1">
                        <a:lnSpc>
                          <a:spcPct val="100000"/>
                        </a:lnSpc>
                        <a:spcBef>
                          <a:spcPct val="1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Brenda Dobson, MS, RD, LD</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Project Coordinator</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brenda.dobson@idph.iowa.gov</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Iowa WIC Program</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Iowa Department of Public Health</a:t>
                      </a:r>
                    </a:p>
                    <a:p>
                      <a:pPr marL="342900" marR="0" lvl="0" indent="-3429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515. 281.7769</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Gill Sans MT"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Gill Sans MT" pitchFamily="34" charset="0"/>
                        </a:rPr>
                        <a:t>University of Iowa College of Public Health</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Gill Sans MT" pitchFamily="34" charset="0"/>
                        </a:rPr>
                        <a:t>Project Team:</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Dawn Gentsch, MPH, CHES</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Education Coordinator</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With project 10/1/07 - 5/19/10</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ddgentsch@msn.com</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Gill Sans MT" pitchFamily="34" charset="0"/>
                      </a:endParaRP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Diane Heckman, Kylie Davidson, </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Maria </a:t>
                      </a:r>
                      <a:r>
                        <a:rPr kumimoji="0" lang="en-US" sz="2000" b="1" i="0" u="none" strike="noStrike" cap="none" normalizeH="0" baseline="0" dirty="0" err="1" smtClean="0">
                          <a:ln>
                            <a:noFill/>
                          </a:ln>
                          <a:solidFill>
                            <a:schemeClr val="tx1"/>
                          </a:solidFill>
                          <a:effectLst/>
                          <a:latin typeface="Gill Sans MT" pitchFamily="34" charset="0"/>
                        </a:rPr>
                        <a:t>Osterhaus</a:t>
                      </a:r>
                      <a:r>
                        <a:rPr kumimoji="0" lang="en-US" sz="2000" b="1" i="0" u="none" strike="noStrike" cap="none" normalizeH="0" baseline="0" dirty="0" smtClean="0">
                          <a:ln>
                            <a:noFill/>
                          </a:ln>
                          <a:solidFill>
                            <a:schemeClr val="tx1"/>
                          </a:solidFill>
                          <a:effectLst/>
                          <a:latin typeface="Gill Sans MT" pitchFamily="34" charset="0"/>
                        </a:rPr>
                        <a:t> Scott and</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Maureen </a:t>
                      </a:r>
                      <a:r>
                        <a:rPr kumimoji="0" lang="en-US" sz="2000" b="1" i="0" u="none" strike="noStrike" cap="none" normalizeH="0" baseline="0" dirty="0" err="1" smtClean="0">
                          <a:ln>
                            <a:noFill/>
                          </a:ln>
                          <a:solidFill>
                            <a:schemeClr val="tx1"/>
                          </a:solidFill>
                          <a:effectLst/>
                          <a:latin typeface="Gill Sans MT" pitchFamily="34" charset="0"/>
                        </a:rPr>
                        <a:t>Myshock</a:t>
                      </a:r>
                      <a:endParaRPr kumimoji="0" lang="en-US" sz="2000" b="1" i="0" u="none" strike="noStrike" cap="none" normalizeH="0" baseline="0" dirty="0" smtClean="0">
                        <a:ln>
                          <a:noFill/>
                        </a:ln>
                        <a:solidFill>
                          <a:schemeClr val="tx1"/>
                        </a:solidFill>
                        <a:effectLst/>
                        <a:latin typeface="Gill Sans MT" pitchFamily="34" charset="0"/>
                      </a:endParaRP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Project  Assistants</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Gill Sans MT" pitchFamily="34" charset="0"/>
                      </a:endParaRP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Nor Abd Hamid, PhD and</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Dena Fife, MA</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Instructional</a:t>
                      </a:r>
                      <a:r>
                        <a:rPr kumimoji="0" lang="en-US" sz="2000" b="0" i="0" u="none" strike="noStrike" cap="none" normalizeH="0" baseline="0" dirty="0" smtClean="0">
                          <a:ln>
                            <a:noFill/>
                          </a:ln>
                          <a:solidFill>
                            <a:schemeClr val="tx1"/>
                          </a:solidFill>
                          <a:effectLst/>
                          <a:latin typeface="Gill Sans MT" pitchFamily="34" charset="0"/>
                        </a:rPr>
                        <a:t> </a:t>
                      </a:r>
                      <a:r>
                        <a:rPr kumimoji="0" lang="en-US" sz="1800" b="0" i="0" u="none" strike="noStrike" cap="none" normalizeH="0" baseline="0" dirty="0" smtClean="0">
                          <a:ln>
                            <a:noFill/>
                          </a:ln>
                          <a:solidFill>
                            <a:schemeClr val="tx1"/>
                          </a:solidFill>
                          <a:effectLst/>
                          <a:latin typeface="Gill Sans MT" pitchFamily="34" charset="0"/>
                        </a:rPr>
                        <a:t>Designers</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1" i="0" u="none" strike="noStrike" cap="none" normalizeH="0" baseline="0" dirty="0" smtClean="0">
                        <a:ln>
                          <a:noFill/>
                        </a:ln>
                        <a:solidFill>
                          <a:schemeClr val="tx1"/>
                        </a:solidFill>
                        <a:effectLst/>
                        <a:latin typeface="Gill Sans MT" pitchFamily="34" charset="0"/>
                      </a:endParaRP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000" b="1" i="0" u="none" strike="noStrike" cap="none" normalizeH="0" baseline="0" dirty="0" smtClean="0">
                          <a:ln>
                            <a:noFill/>
                          </a:ln>
                          <a:solidFill>
                            <a:schemeClr val="tx1"/>
                          </a:solidFill>
                          <a:effectLst/>
                          <a:latin typeface="Gill Sans MT" pitchFamily="34" charset="0"/>
                        </a:rPr>
                        <a:t>Tanya Uden-Holman, PhD</a:t>
                      </a:r>
                    </a:p>
                    <a:p>
                      <a:pPr marL="231775" marR="0" lvl="0" indent="-231775"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rPr>
                        <a:t>Evaluation Coordinator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Gill Sans MT" pitchFamily="34" charset="0"/>
                          <a:hlinkClick r:id="rId3"/>
                        </a:rPr>
                        <a:t>tanya-uden-holman@uiowa.edu</a:t>
                      </a:r>
                      <a:r>
                        <a:rPr kumimoji="0" lang="en-US" sz="1800" b="0" i="0" u="none" strike="noStrike" cap="none" normalizeH="0" baseline="0" dirty="0" smtClean="0">
                          <a:ln>
                            <a:noFill/>
                          </a:ln>
                          <a:solidFill>
                            <a:schemeClr val="tx1"/>
                          </a:solidFill>
                          <a:effectLst/>
                          <a:latin typeface="Gill Sans MT" pitchFamily="34" charset="0"/>
                        </a:rPr>
                        <a:t/>
                      </a:r>
                      <a:br>
                        <a:rPr kumimoji="0" lang="en-US" sz="1800" b="0" i="0" u="none" strike="noStrike" cap="none" normalizeH="0" baseline="0" dirty="0" smtClean="0">
                          <a:ln>
                            <a:noFill/>
                          </a:ln>
                          <a:solidFill>
                            <a:schemeClr val="tx1"/>
                          </a:solidFill>
                          <a:effectLst/>
                          <a:latin typeface="Gill Sans MT" pitchFamily="34" charset="0"/>
                        </a:rPr>
                      </a:br>
                      <a:r>
                        <a:rPr kumimoji="0" lang="en-US" sz="1800" b="0" i="0" u="none" strike="noStrike" cap="none" normalizeH="0" baseline="0" dirty="0" smtClean="0">
                          <a:ln>
                            <a:noFill/>
                          </a:ln>
                          <a:solidFill>
                            <a:schemeClr val="tx1"/>
                          </a:solidFill>
                          <a:effectLst/>
                          <a:latin typeface="Gill Sans MT" pitchFamily="34" charset="0"/>
                        </a:rPr>
                        <a:t>319.384.5489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0251" name="Picture 4" descr="Full-black-powerpoint-med"/>
          <p:cNvPicPr>
            <a:picLocks noChangeAspect="1" noChangeArrowheads="1"/>
          </p:cNvPicPr>
          <p:nvPr/>
        </p:nvPicPr>
        <p:blipFill>
          <a:blip r:embed="rId4" cstate="print"/>
          <a:srcRect/>
          <a:stretch>
            <a:fillRect/>
          </a:stretch>
        </p:blipFill>
        <p:spPr bwMode="auto">
          <a:xfrm>
            <a:off x="914400" y="4648200"/>
            <a:ext cx="1054100" cy="685800"/>
          </a:xfrm>
          <a:prstGeom prst="rect">
            <a:avLst/>
          </a:prstGeom>
          <a:noFill/>
          <a:ln w="9525">
            <a:noFill/>
            <a:miter lim="800000"/>
            <a:headEnd/>
            <a:tailEnd/>
          </a:ln>
        </p:spPr>
      </p:pic>
      <p:sp>
        <p:nvSpPr>
          <p:cNvPr id="10252" name="TextBox 6"/>
          <p:cNvSpPr txBox="1">
            <a:spLocks noChangeArrowheads="1"/>
          </p:cNvSpPr>
          <p:nvPr/>
        </p:nvSpPr>
        <p:spPr bwMode="auto">
          <a:xfrm>
            <a:off x="533400" y="5410200"/>
            <a:ext cx="3352800" cy="1016000"/>
          </a:xfrm>
          <a:prstGeom prst="rect">
            <a:avLst/>
          </a:prstGeom>
          <a:noFill/>
          <a:ln w="9525">
            <a:noFill/>
            <a:miter lim="800000"/>
            <a:headEnd/>
            <a:tailEnd/>
          </a:ln>
        </p:spPr>
        <p:txBody>
          <a:bodyPr>
            <a:spAutoFit/>
          </a:bodyPr>
          <a:lstStyle/>
          <a:p>
            <a:r>
              <a:rPr lang="en-US" sz="1400" dirty="0">
                <a:latin typeface="Calibri" pitchFamily="34" charset="0"/>
              </a:rPr>
              <a:t>This project funded at least in part with Federal funds from the U.S. Department of Agriculture, Food and Nutrition Service.</a:t>
            </a:r>
          </a:p>
          <a:p>
            <a:endParaRPr lang="en-US" dirty="0">
              <a:latin typeface="Calibri" pitchFamily="34" charset="0"/>
            </a:endParaRPr>
          </a:p>
        </p:txBody>
      </p:sp>
      <p:pic>
        <p:nvPicPr>
          <p:cNvPr id="10253" name="Picture 1"/>
          <p:cNvPicPr>
            <a:picLocks noChangeAspect="1" noChangeArrowheads="1"/>
          </p:cNvPicPr>
          <p:nvPr/>
        </p:nvPicPr>
        <p:blipFill>
          <a:blip r:embed="rId5" cstate="print"/>
          <a:srcRect/>
          <a:stretch>
            <a:fillRect/>
          </a:stretch>
        </p:blipFill>
        <p:spPr bwMode="auto">
          <a:xfrm>
            <a:off x="2209800" y="4648200"/>
            <a:ext cx="907558" cy="71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Kimberly Stanek, RD, LD</a:t>
            </a:r>
            <a:br>
              <a:rPr lang="en-US" dirty="0" smtClean="0"/>
            </a:br>
            <a:r>
              <a:rPr lang="en-US" dirty="0" smtClean="0">
                <a:hlinkClick r:id="rId3"/>
              </a:rPr>
              <a:t>kimberly.stanek@idph.iowa.gov</a:t>
            </a:r>
            <a:r>
              <a:rPr lang="en-US" dirty="0" smtClean="0"/>
              <a:t/>
            </a:r>
            <a:br>
              <a:rPr lang="en-US" dirty="0" smtClean="0"/>
            </a:br>
            <a:r>
              <a:rPr lang="en-US" dirty="0" smtClean="0"/>
              <a:t>515.281.7119</a:t>
            </a:r>
          </a:p>
          <a:p>
            <a:endParaRPr lang="en-US" dirty="0"/>
          </a:p>
          <a:p>
            <a:r>
              <a:rPr lang="en-US" dirty="0" smtClean="0"/>
              <a:t>Brenda Dobson, MS, RD, LD</a:t>
            </a:r>
            <a:r>
              <a:rPr lang="en-US" dirty="0"/>
              <a:t/>
            </a:r>
            <a:br>
              <a:rPr lang="en-US" dirty="0"/>
            </a:br>
            <a:r>
              <a:rPr lang="en-US" dirty="0" smtClean="0">
                <a:hlinkClick r:id="rId4"/>
              </a:rPr>
              <a:t>brenda.dobson@idph.iowa.gov</a:t>
            </a:r>
            <a:r>
              <a:rPr lang="en-US" dirty="0" smtClean="0"/>
              <a:t/>
            </a:r>
            <a:br>
              <a:rPr lang="en-US" dirty="0" smtClean="0"/>
            </a:br>
            <a:r>
              <a:rPr lang="en-US" dirty="0" smtClean="0"/>
              <a:t>515.281.7769</a:t>
            </a:r>
          </a:p>
          <a:p>
            <a:pPr marL="0" indent="0">
              <a:buNone/>
            </a:pPr>
            <a:endParaRPr lang="en-US" dirty="0"/>
          </a:p>
        </p:txBody>
      </p:sp>
      <p:pic>
        <p:nvPicPr>
          <p:cNvPr id="1026" name="Picture 2" descr="H:\WIC\outreach\New.Logo.Brochures.Guidelines Dec 2011\IOWA WIC logos\WIC-Logo_CMY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1200" y="5100586"/>
            <a:ext cx="2862262" cy="1570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3953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Additional Questions</a:t>
            </a:r>
            <a:endParaRPr lang="en-US" dirty="0"/>
          </a:p>
        </p:txBody>
      </p:sp>
      <p:sp>
        <p:nvSpPr>
          <p:cNvPr id="7" name="Content Placeholder 6"/>
          <p:cNvSpPr>
            <a:spLocks noGrp="1"/>
          </p:cNvSpPr>
          <p:nvPr>
            <p:ph idx="1"/>
          </p:nvPr>
        </p:nvSpPr>
        <p:spPr/>
        <p:txBody>
          <a:bodyPr/>
          <a:lstStyle/>
          <a:p>
            <a:r>
              <a:rPr lang="en-US" dirty="0" smtClean="0"/>
              <a:t>If you have additional questions about Iowa WIC’s project, please contact Brenda Dobson:</a:t>
            </a:r>
          </a:p>
          <a:p>
            <a:pPr lvl="2"/>
            <a:r>
              <a:rPr lang="en-US" sz="3200" dirty="0" smtClean="0">
                <a:hlinkClick r:id="rId3"/>
              </a:rPr>
              <a:t>brenda.dobson@idph.iowa.gov</a:t>
            </a:r>
            <a:r>
              <a:rPr lang="en-US" sz="3200" dirty="0" smtClean="0"/>
              <a:t/>
            </a:r>
            <a:br>
              <a:rPr lang="en-US" sz="3200" dirty="0" smtClean="0"/>
            </a:br>
            <a:r>
              <a:rPr lang="en-US" sz="3200" dirty="0" smtClean="0"/>
              <a:t>515.281.7769</a:t>
            </a:r>
          </a:p>
          <a:p>
            <a:pPr lvl="2"/>
            <a:endParaRPr lang="en-US" dirty="0" smtClean="0"/>
          </a:p>
          <a:p>
            <a:r>
              <a:rPr lang="en-US" dirty="0" smtClean="0"/>
              <a:t>If you have questions about VENA in general please contact your respective FNS Regional office.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Thank you!</a:t>
            </a:r>
            <a:endParaRPr lang="en-US" dirty="0"/>
          </a:p>
        </p:txBody>
      </p:sp>
      <p:sp>
        <p:nvSpPr>
          <p:cNvPr id="7" name="Content Placeholder 6"/>
          <p:cNvSpPr>
            <a:spLocks noGrp="1"/>
          </p:cNvSpPr>
          <p:nvPr>
            <p:ph idx="1"/>
          </p:nvPr>
        </p:nvSpPr>
        <p:spPr/>
        <p:txBody>
          <a:bodyPr/>
          <a:lstStyle/>
          <a:p>
            <a:r>
              <a:rPr lang="en-US" dirty="0" smtClean="0"/>
              <a:t>Thank you for your participation. </a:t>
            </a:r>
          </a:p>
          <a:p>
            <a:r>
              <a:rPr lang="en-US" dirty="0" smtClean="0"/>
              <a:t>Thank you for your hard work.</a:t>
            </a:r>
          </a:p>
          <a:p>
            <a:r>
              <a:rPr lang="en-US" dirty="0" smtClean="0"/>
              <a:t>Stay tuned for the next webinar.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p:txBody>
          <a:bodyPr>
            <a:normAutofit/>
          </a:bodyPr>
          <a:lstStyle/>
          <a:p>
            <a:pPr algn="l"/>
            <a:r>
              <a:rPr lang="en-US" sz="4000" dirty="0" smtClean="0"/>
              <a:t>VENA STAFF COMPETENCIES</a:t>
            </a:r>
            <a:endParaRPr lang="en-US" sz="4000" dirty="0"/>
          </a:p>
        </p:txBody>
      </p:sp>
      <p:sp>
        <p:nvSpPr>
          <p:cNvPr id="7" name="Content Placeholder 6"/>
          <p:cNvSpPr>
            <a:spLocks noGrp="1"/>
          </p:cNvSpPr>
          <p:nvPr>
            <p:ph idx="1"/>
          </p:nvPr>
        </p:nvSpPr>
        <p:spPr/>
        <p:txBody>
          <a:bodyPr/>
          <a:lstStyle/>
          <a:p>
            <a:r>
              <a:rPr lang="en-US" dirty="0" smtClean="0"/>
              <a:t>VENA Guidance outlines key staff competencies.</a:t>
            </a:r>
          </a:p>
          <a:p>
            <a:r>
              <a:rPr lang="en-US" dirty="0" smtClean="0"/>
              <a:t>VENA Train-the-Trainer and other resources are available on WIC Works Resource System: </a:t>
            </a:r>
            <a:r>
              <a:rPr lang="en-US" dirty="0" smtClean="0">
                <a:hlinkClick r:id="rId4"/>
              </a:rPr>
              <a:t>http://www.nal.usda.gov/wicworks/Learning_Center/Assessment_VENA.html</a:t>
            </a:r>
            <a:r>
              <a:rPr lang="en-US" dirty="0" smtClean="0"/>
              <a:t>.</a:t>
            </a:r>
          </a:p>
          <a:p>
            <a:r>
              <a:rPr lang="en-US" smtClean="0"/>
              <a:t>WIC Learning-on-Line </a:t>
            </a:r>
            <a:r>
              <a:rPr lang="en-US" dirty="0" smtClean="0"/>
              <a:t>VENA modules.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20Apple%20with%20Tape[1]"/>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67612" y="914400"/>
            <a:ext cx="7966788" cy="3581400"/>
          </a:xfrm>
          <a:prstGeom prst="rect">
            <a:avLst/>
          </a:prstGeom>
          <a:noFill/>
          <a:ln w="9525" algn="in">
            <a:noFill/>
            <a:miter lim="800000"/>
            <a:headEnd/>
            <a:tailEnd/>
          </a:ln>
          <a:effectLst/>
        </p:spPr>
      </p:pic>
      <p:sp>
        <p:nvSpPr>
          <p:cNvPr id="2" name="Title 1"/>
          <p:cNvSpPr>
            <a:spLocks noGrp="1"/>
          </p:cNvSpPr>
          <p:nvPr>
            <p:ph type="ctrTitle" idx="4294967295"/>
          </p:nvPr>
        </p:nvSpPr>
        <p:spPr>
          <a:xfrm>
            <a:off x="762000" y="381000"/>
            <a:ext cx="7772400" cy="1470025"/>
          </a:xfrm>
        </p:spPr>
        <p:txBody>
          <a:bodyPr rtlCol="0">
            <a:normAutofit/>
          </a:bodyPr>
          <a:lstStyle/>
          <a:p>
            <a:pPr fontAlgn="auto">
              <a:spcAft>
                <a:spcPts val="0"/>
              </a:spcAft>
              <a:defRPr/>
            </a:pPr>
            <a:r>
              <a:rPr lang="en-US" kern="1200" dirty="0">
                <a:solidFill>
                  <a:schemeClr val="accent1">
                    <a:lumMod val="75000"/>
                  </a:schemeClr>
                </a:solidFill>
                <a:latin typeface="Tw Cen MT" pitchFamily="34" charset="0"/>
                <a:ea typeface="+mj-ea"/>
                <a:cs typeface="+mj-cs"/>
              </a:rPr>
              <a:t>Strengthe</a:t>
            </a:r>
            <a:r>
              <a:rPr lang="en-US" kern="1200" dirty="0">
                <a:solidFill>
                  <a:schemeClr val="tx2">
                    <a:satMod val="130000"/>
                  </a:schemeClr>
                </a:solidFill>
                <a:latin typeface="Tw Cen MT" pitchFamily="34" charset="0"/>
                <a:ea typeface="+mj-ea"/>
                <a:cs typeface="+mj-cs"/>
              </a:rPr>
              <a:t>ning </a:t>
            </a:r>
            <a:br>
              <a:rPr lang="en-US" kern="1200" dirty="0">
                <a:solidFill>
                  <a:schemeClr val="tx2">
                    <a:satMod val="130000"/>
                  </a:schemeClr>
                </a:solidFill>
                <a:latin typeface="Tw Cen MT" pitchFamily="34" charset="0"/>
                <a:ea typeface="+mj-ea"/>
                <a:cs typeface="+mj-cs"/>
              </a:rPr>
            </a:br>
            <a:r>
              <a:rPr lang="en-US" kern="1200" dirty="0">
                <a:solidFill>
                  <a:schemeClr val="tx2">
                    <a:satMod val="130000"/>
                  </a:schemeClr>
                </a:solidFill>
                <a:latin typeface="Tw Cen MT" pitchFamily="34" charset="0"/>
                <a:ea typeface="+mj-ea"/>
                <a:cs typeface="+mj-cs"/>
              </a:rPr>
              <a:t>WIC Nutrition Assessment Skills</a:t>
            </a:r>
          </a:p>
        </p:txBody>
      </p:sp>
      <p:sp>
        <p:nvSpPr>
          <p:cNvPr id="9220" name="Subtitle 2"/>
          <p:cNvSpPr>
            <a:spLocks noGrp="1"/>
          </p:cNvSpPr>
          <p:nvPr>
            <p:ph type="subTitle" idx="4294967295"/>
          </p:nvPr>
        </p:nvSpPr>
        <p:spPr>
          <a:xfrm>
            <a:off x="609600" y="4495800"/>
            <a:ext cx="7712075" cy="1676400"/>
          </a:xfrm>
        </p:spPr>
        <p:txBody>
          <a:bodyPr>
            <a:normAutofit lnSpcReduction="10000"/>
          </a:bodyPr>
          <a:lstStyle/>
          <a:p>
            <a:pPr marL="26988" indent="0" algn="ctr">
              <a:lnSpc>
                <a:spcPct val="90000"/>
              </a:lnSpc>
              <a:buFontTx/>
              <a:buNone/>
            </a:pPr>
            <a:r>
              <a:rPr lang="en-US" sz="2800" dirty="0">
                <a:solidFill>
                  <a:srgbClr val="000000"/>
                </a:solidFill>
              </a:rPr>
              <a:t>Establishing a Competency-to-Training Framework </a:t>
            </a:r>
            <a:br>
              <a:rPr lang="en-US" sz="2800" dirty="0">
                <a:solidFill>
                  <a:srgbClr val="000000"/>
                </a:solidFill>
              </a:rPr>
            </a:br>
            <a:r>
              <a:rPr lang="en-US" sz="2800" dirty="0">
                <a:solidFill>
                  <a:srgbClr val="000000"/>
                </a:solidFill>
              </a:rPr>
              <a:t>in a Learning Management System</a:t>
            </a:r>
          </a:p>
          <a:p>
            <a:pPr marL="26988" indent="0">
              <a:lnSpc>
                <a:spcPct val="90000"/>
              </a:lnSpc>
              <a:buFontTx/>
              <a:buNone/>
            </a:pPr>
            <a:endParaRPr lang="en-US" sz="2800" dirty="0">
              <a:solidFill>
                <a:srgbClr val="000000"/>
              </a:solidFill>
            </a:endParaRPr>
          </a:p>
          <a:p>
            <a:pPr marL="26988" indent="0">
              <a:lnSpc>
                <a:spcPct val="90000"/>
              </a:lnSpc>
              <a:buFontTx/>
              <a:buNone/>
            </a:pPr>
            <a:endParaRPr lang="en-US" sz="1400" dirty="0" smtClean="0">
              <a:solidFill>
                <a:srgbClr val="000000"/>
              </a:solidFill>
            </a:endParaRPr>
          </a:p>
          <a:p>
            <a:pPr marL="26988" indent="0">
              <a:lnSpc>
                <a:spcPct val="90000"/>
              </a:lnSpc>
              <a:buFontTx/>
              <a:buNone/>
            </a:pPr>
            <a:r>
              <a:rPr lang="en-US" sz="1400" dirty="0" smtClean="0">
                <a:solidFill>
                  <a:srgbClr val="000000"/>
                </a:solidFill>
              </a:rPr>
              <a:t>    WIC Special Project Grant FY2007                                                                                                January 2014</a:t>
            </a:r>
            <a:endParaRPr lang="en-US" sz="1800" dirty="0">
              <a:solidFill>
                <a:srgbClr val="000000"/>
              </a:solidFill>
            </a:endParaRPr>
          </a:p>
        </p:txBody>
      </p:sp>
      <p:pic>
        <p:nvPicPr>
          <p:cNvPr id="3077" name="Picture 3"/>
          <p:cNvPicPr>
            <a:picLocks noChangeAspect="1" noChangeArrowheads="1"/>
          </p:cNvPicPr>
          <p:nvPr/>
        </p:nvPicPr>
        <p:blipFill>
          <a:blip r:embed="rId4" cstate="print"/>
          <a:srcRect/>
          <a:stretch>
            <a:fillRect/>
          </a:stretch>
        </p:blipFill>
        <p:spPr bwMode="auto">
          <a:xfrm>
            <a:off x="3581400" y="5595389"/>
            <a:ext cx="1085850" cy="709613"/>
          </a:xfrm>
          <a:prstGeom prst="rect">
            <a:avLst/>
          </a:prstGeom>
          <a:noFill/>
          <a:ln w="9525" algn="in">
            <a:noFill/>
            <a:miter lim="800000"/>
            <a:headEnd/>
            <a:tailEnd/>
          </a:ln>
        </p:spPr>
      </p:pic>
      <p:pic>
        <p:nvPicPr>
          <p:cNvPr id="3078" name="Picture 1"/>
          <p:cNvPicPr>
            <a:picLocks noChangeAspect="1" noChangeArrowheads="1"/>
          </p:cNvPicPr>
          <p:nvPr/>
        </p:nvPicPr>
        <p:blipFill>
          <a:blip r:embed="rId5" cstate="print"/>
          <a:srcRect/>
          <a:stretch>
            <a:fillRect/>
          </a:stretch>
        </p:blipFill>
        <p:spPr bwMode="auto">
          <a:xfrm>
            <a:off x="4953000" y="5577928"/>
            <a:ext cx="942975" cy="74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8"/>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fontAlgn="auto">
              <a:spcBef>
                <a:spcPts val="0"/>
              </a:spcBef>
              <a:spcAft>
                <a:spcPts val="0"/>
              </a:spcAft>
              <a:defRPr/>
            </a:pPr>
            <a:r>
              <a:rPr lang="en-US" sz="4400" dirty="0">
                <a:solidFill>
                  <a:schemeClr val="tx2"/>
                </a:solidFill>
                <a:latin typeface="+mj-lt"/>
                <a:ea typeface="+mj-ea"/>
                <a:cs typeface="+mj-cs"/>
              </a:rPr>
              <a:t>VENA Self-Evaluation</a:t>
            </a:r>
          </a:p>
        </p:txBody>
      </p:sp>
      <p:graphicFrame>
        <p:nvGraphicFramePr>
          <p:cNvPr id="2" name="Diagram 1"/>
          <p:cNvGraphicFramePr/>
          <p:nvPr>
            <p:extLst>
              <p:ext uri="{D42A27DB-BD31-4B8C-83A1-F6EECF244321}">
                <p14:modId xmlns:p14="http://schemas.microsoft.com/office/powerpoint/2010/main" xmlns="" val="4144746815"/>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8" name="_s1085"/>
          <p:cNvSpPr>
            <a:spLocks noChangeArrowheads="1"/>
          </p:cNvSpPr>
          <p:nvPr/>
        </p:nvSpPr>
        <p:spPr bwMode="auto">
          <a:xfrm>
            <a:off x="5181600" y="2057400"/>
            <a:ext cx="1371600" cy="1116013"/>
          </a:xfrm>
          <a:prstGeom prst="rect">
            <a:avLst/>
          </a:prstGeom>
          <a:noFill/>
          <a:ln w="9525">
            <a:noFill/>
            <a:miter lim="800000"/>
            <a:headEnd/>
            <a:tailEnd/>
          </a:ln>
        </p:spPr>
        <p:txBody>
          <a:bodyPr lIns="0" tIns="0" rIns="0" bIns="0" anchor="ctr"/>
          <a:lstStyle/>
          <a:p>
            <a:pPr algn="ctr"/>
            <a:r>
              <a:rPr lang="en-US" sz="1600" b="1">
                <a:solidFill>
                  <a:srgbClr val="000000"/>
                </a:solidFill>
                <a:latin typeface="Tw Cen MT" pitchFamily="34" charset="0"/>
              </a:rPr>
              <a:t>Nutrition </a:t>
            </a:r>
          </a:p>
          <a:p>
            <a:pPr algn="ctr"/>
            <a:r>
              <a:rPr lang="en-US" sz="1600" b="1">
                <a:solidFill>
                  <a:srgbClr val="000000"/>
                </a:solidFill>
                <a:latin typeface="Tw Cen MT" pitchFamily="34" charset="0"/>
              </a:rPr>
              <a:t>Assessment</a:t>
            </a:r>
          </a:p>
          <a:p>
            <a:pPr algn="ctr"/>
            <a:r>
              <a:rPr lang="en-US" sz="1600" b="1">
                <a:solidFill>
                  <a:srgbClr val="000000"/>
                </a:solidFill>
                <a:latin typeface="Tw Cen MT" pitchFamily="34" charset="0"/>
              </a:rPr>
              <a:t>Processes &amp; </a:t>
            </a:r>
          </a:p>
          <a:p>
            <a:pPr algn="ctr"/>
            <a:r>
              <a:rPr lang="en-US" sz="1600" b="1">
                <a:solidFill>
                  <a:srgbClr val="000000"/>
                </a:solidFill>
                <a:latin typeface="Tw Cen MT" pitchFamily="34" charset="0"/>
              </a:rPr>
              <a:t>Practices </a:t>
            </a:r>
            <a:endParaRPr lang="en-US" sz="1600" b="1">
              <a:latin typeface="Tw Cen MT" pitchFamily="34" charset="0"/>
            </a:endParaRPr>
          </a:p>
        </p:txBody>
      </p:sp>
      <p:sp>
        <p:nvSpPr>
          <p:cNvPr id="38919" name="_s1095"/>
          <p:cNvSpPr>
            <a:spLocks noChangeArrowheads="1"/>
          </p:cNvSpPr>
          <p:nvPr/>
        </p:nvSpPr>
        <p:spPr bwMode="auto">
          <a:xfrm>
            <a:off x="3048000" y="2209800"/>
            <a:ext cx="1066800" cy="838200"/>
          </a:xfrm>
          <a:prstGeom prst="rect">
            <a:avLst/>
          </a:prstGeom>
          <a:noFill/>
          <a:ln w="9525">
            <a:noFill/>
            <a:miter lim="800000"/>
            <a:headEnd/>
            <a:tailEnd/>
          </a:ln>
        </p:spPr>
        <p:txBody>
          <a:bodyPr lIns="0" tIns="0" rIns="0" bIns="0" anchor="ctr"/>
          <a:lstStyle/>
          <a:p>
            <a:pPr algn="ctr"/>
            <a:r>
              <a:rPr lang="en-US" sz="1600" b="1" dirty="0">
                <a:solidFill>
                  <a:srgbClr val="000000"/>
                </a:solidFill>
                <a:latin typeface="Tw Cen MT" pitchFamily="34" charset="0"/>
              </a:rPr>
              <a:t>Policies</a:t>
            </a:r>
            <a:endParaRPr lang="en-US" sz="1600" b="1" dirty="0">
              <a:latin typeface="Tw Cen MT" pitchFamily="34" charset="0"/>
            </a:endParaRPr>
          </a:p>
        </p:txBody>
      </p:sp>
      <p:sp>
        <p:nvSpPr>
          <p:cNvPr id="38921" name="_s1132"/>
          <p:cNvSpPr>
            <a:spLocks noChangeArrowheads="1"/>
          </p:cNvSpPr>
          <p:nvPr/>
        </p:nvSpPr>
        <p:spPr bwMode="auto">
          <a:xfrm>
            <a:off x="2209800" y="3810000"/>
            <a:ext cx="1371600" cy="1143000"/>
          </a:xfrm>
          <a:prstGeom prst="rect">
            <a:avLst/>
          </a:prstGeom>
          <a:noFill/>
          <a:ln w="9525">
            <a:noFill/>
            <a:miter lim="800000"/>
            <a:headEnd/>
            <a:tailEnd/>
          </a:ln>
        </p:spPr>
        <p:txBody>
          <a:bodyPr lIns="0" tIns="0" rIns="0" bIns="0" anchor="ctr"/>
          <a:lstStyle/>
          <a:p>
            <a:pPr algn="ctr"/>
            <a:r>
              <a:rPr lang="en-US" sz="1600" b="1">
                <a:solidFill>
                  <a:srgbClr val="000000"/>
                </a:solidFill>
                <a:latin typeface="Tw Cen MT" pitchFamily="34" charset="0"/>
              </a:rPr>
              <a:t>Quality </a:t>
            </a:r>
          </a:p>
          <a:p>
            <a:pPr algn="ctr"/>
            <a:r>
              <a:rPr lang="en-US" sz="1600" b="1">
                <a:solidFill>
                  <a:srgbClr val="000000"/>
                </a:solidFill>
                <a:latin typeface="Tw Cen MT" pitchFamily="34" charset="0"/>
              </a:rPr>
              <a:t>Assurance </a:t>
            </a:r>
          </a:p>
          <a:p>
            <a:pPr algn="ctr"/>
            <a:r>
              <a:rPr lang="en-US" sz="1600" b="1">
                <a:solidFill>
                  <a:srgbClr val="000000"/>
                </a:solidFill>
                <a:latin typeface="Tw Cen MT" pitchFamily="34" charset="0"/>
              </a:rPr>
              <a:t>&amp; Monitoring  </a:t>
            </a:r>
            <a:endParaRPr lang="en-US" sz="1600" b="1">
              <a:latin typeface="Tw Cen MT" pitchFamily="34" charset="0"/>
            </a:endParaRPr>
          </a:p>
        </p:txBody>
      </p:sp>
      <p:sp>
        <p:nvSpPr>
          <p:cNvPr id="38923" name="_s1154"/>
          <p:cNvSpPr>
            <a:spLocks noChangeArrowheads="1"/>
          </p:cNvSpPr>
          <p:nvPr/>
        </p:nvSpPr>
        <p:spPr bwMode="auto">
          <a:xfrm>
            <a:off x="4038600" y="5257800"/>
            <a:ext cx="1371600" cy="762000"/>
          </a:xfrm>
          <a:prstGeom prst="rect">
            <a:avLst/>
          </a:prstGeom>
          <a:noFill/>
          <a:ln w="9525">
            <a:noFill/>
            <a:miter lim="800000"/>
            <a:headEnd/>
            <a:tailEnd/>
          </a:ln>
        </p:spPr>
        <p:txBody>
          <a:bodyPr lIns="0" tIns="0" rIns="0" bIns="0" anchor="ctr"/>
          <a:lstStyle/>
          <a:p>
            <a:pPr algn="ctr"/>
            <a:r>
              <a:rPr lang="en-US" sz="1600" b="1" dirty="0">
                <a:solidFill>
                  <a:srgbClr val="000000"/>
                </a:solidFill>
                <a:latin typeface="Tw Cen MT" pitchFamily="34" charset="0"/>
              </a:rPr>
              <a:t>Management Information System</a:t>
            </a:r>
            <a:endParaRPr lang="en-US" sz="1600" b="1" dirty="0">
              <a:latin typeface="Tw Cen MT" pitchFamily="34" charset="0"/>
            </a:endParaRPr>
          </a:p>
        </p:txBody>
      </p:sp>
      <p:sp>
        <p:nvSpPr>
          <p:cNvPr id="38925" name="_s1177"/>
          <p:cNvSpPr>
            <a:spLocks noChangeArrowheads="1"/>
          </p:cNvSpPr>
          <p:nvPr/>
        </p:nvSpPr>
        <p:spPr bwMode="auto">
          <a:xfrm>
            <a:off x="5867400" y="4114800"/>
            <a:ext cx="1447800" cy="914400"/>
          </a:xfrm>
          <a:prstGeom prst="rect">
            <a:avLst/>
          </a:prstGeom>
          <a:noFill/>
          <a:ln w="9525">
            <a:noFill/>
            <a:miter lim="800000"/>
            <a:headEnd/>
            <a:tailEnd/>
          </a:ln>
        </p:spPr>
        <p:txBody>
          <a:bodyPr lIns="0" tIns="0" rIns="0" bIns="0" anchor="ctr"/>
          <a:lstStyle/>
          <a:p>
            <a:pPr algn="ctr"/>
            <a:r>
              <a:rPr lang="en-US" sz="1600" b="1">
                <a:solidFill>
                  <a:srgbClr val="000000"/>
                </a:solidFill>
                <a:latin typeface="Tw Cen MT" pitchFamily="34" charset="0"/>
              </a:rPr>
              <a:t>Staff </a:t>
            </a:r>
          </a:p>
          <a:p>
            <a:pPr algn="ctr"/>
            <a:r>
              <a:rPr lang="en-US" sz="1600" b="1">
                <a:solidFill>
                  <a:srgbClr val="000000"/>
                </a:solidFill>
                <a:latin typeface="Tw Cen MT" pitchFamily="34" charset="0"/>
              </a:rPr>
              <a:t>Competencies &amp; Training</a:t>
            </a:r>
            <a:endParaRPr lang="en-US" sz="1600" b="1">
              <a:latin typeface="Tw Cen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lumMod val="75000"/>
                  </a:schemeClr>
                </a:solidFill>
              </a:rPr>
              <a:t>VENA Challenges &amp; Opportunities</a:t>
            </a:r>
            <a:endParaRPr lang="en-US" dirty="0">
              <a:solidFill>
                <a:schemeClr val="accent1">
                  <a:lumMod val="75000"/>
                </a:schemeClr>
              </a:solidFill>
            </a:endParaRPr>
          </a:p>
        </p:txBody>
      </p:sp>
      <p:sp>
        <p:nvSpPr>
          <p:cNvPr id="40962" name="Content Placeholder 2"/>
          <p:cNvSpPr>
            <a:spLocks noGrp="1"/>
          </p:cNvSpPr>
          <p:nvPr>
            <p:ph idx="1"/>
          </p:nvPr>
        </p:nvSpPr>
        <p:spPr>
          <a:xfrm>
            <a:off x="533400" y="1447800"/>
            <a:ext cx="7391400" cy="4525963"/>
          </a:xfrm>
        </p:spPr>
        <p:txBody>
          <a:bodyPr/>
          <a:lstStyle/>
          <a:p>
            <a:pPr eaLnBrk="1" hangingPunct="1"/>
            <a:r>
              <a:rPr lang="en-US" dirty="0" smtClean="0"/>
              <a:t>Staff competencies were priority focus</a:t>
            </a:r>
          </a:p>
          <a:p>
            <a:pPr eaLnBrk="1" hangingPunct="1"/>
            <a:r>
              <a:rPr lang="en-US" dirty="0" smtClean="0"/>
              <a:t>Training is principal challenge</a:t>
            </a:r>
          </a:p>
          <a:p>
            <a:pPr eaLnBrk="1" hangingPunct="1"/>
            <a:r>
              <a:rPr lang="en-US" dirty="0" smtClean="0"/>
              <a:t>Systems approach was needed</a:t>
            </a:r>
            <a:br>
              <a:rPr lang="en-US" dirty="0" smtClean="0"/>
            </a:br>
            <a:r>
              <a:rPr lang="en-US" dirty="0" smtClean="0"/>
              <a:t/>
            </a:r>
            <a:br>
              <a:rPr lang="en-US" dirty="0" smtClean="0"/>
            </a:br>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40963" name="Picture 5"/>
          <p:cNvPicPr>
            <a:picLocks noChangeAspect="1" noChangeArrowheads="1"/>
          </p:cNvPicPr>
          <p:nvPr/>
        </p:nvPicPr>
        <p:blipFill>
          <a:blip r:embed="rId3" cstate="print"/>
          <a:srcRect/>
          <a:stretch>
            <a:fillRect/>
          </a:stretch>
        </p:blipFill>
        <p:spPr bwMode="auto">
          <a:xfrm>
            <a:off x="6400800" y="2514600"/>
            <a:ext cx="2133600" cy="2703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lumMod val="75000"/>
                  </a:schemeClr>
                </a:solidFill>
              </a:rPr>
              <a:t>Project Goals &amp; Objectives</a:t>
            </a:r>
            <a:endParaRPr lang="en-US" dirty="0">
              <a:solidFill>
                <a:schemeClr val="accent1">
                  <a:lumMod val="75000"/>
                </a:schemeClr>
              </a:solidFill>
            </a:endParaRPr>
          </a:p>
        </p:txBody>
      </p:sp>
      <p:sp>
        <p:nvSpPr>
          <p:cNvPr id="15363" name="Content Placeholder 2"/>
          <p:cNvSpPr>
            <a:spLocks noGrp="1"/>
          </p:cNvSpPr>
          <p:nvPr>
            <p:ph idx="1"/>
          </p:nvPr>
        </p:nvSpPr>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sz="3000" dirty="0" smtClean="0"/>
              <a:t>Develop and validate a competency model </a:t>
            </a:r>
            <a:br>
              <a:rPr lang="en-US" sz="3000" dirty="0" smtClean="0"/>
            </a:br>
            <a:r>
              <a:rPr lang="en-US" sz="3000" dirty="0" smtClean="0"/>
              <a:t>and an online self-assessment tool:</a:t>
            </a:r>
          </a:p>
          <a:p>
            <a:pPr lvl="1" eaLnBrk="1" fontAlgn="auto" hangingPunct="1">
              <a:lnSpc>
                <a:spcPct val="90000"/>
              </a:lnSpc>
              <a:spcAft>
                <a:spcPts val="0"/>
              </a:spcAft>
              <a:buFont typeface="Arial" pitchFamily="34" charset="0"/>
              <a:buChar char="–"/>
              <a:defRPr/>
            </a:pPr>
            <a:r>
              <a:rPr lang="en-US" sz="2600" dirty="0" smtClean="0"/>
              <a:t>Validate nutrition assessment competencies</a:t>
            </a:r>
          </a:p>
          <a:p>
            <a:pPr lvl="1" eaLnBrk="1" fontAlgn="auto" hangingPunct="1">
              <a:lnSpc>
                <a:spcPct val="90000"/>
              </a:lnSpc>
              <a:spcAft>
                <a:spcPts val="0"/>
              </a:spcAft>
              <a:buFont typeface="Arial" pitchFamily="34" charset="0"/>
              <a:buChar char="–"/>
              <a:defRPr/>
            </a:pPr>
            <a:r>
              <a:rPr lang="en-US" sz="2600" dirty="0" smtClean="0"/>
              <a:t>Pilot an online self-assessment tool</a:t>
            </a:r>
          </a:p>
          <a:p>
            <a:pPr lvl="1" eaLnBrk="1" fontAlgn="auto" hangingPunct="1">
              <a:lnSpc>
                <a:spcPct val="90000"/>
              </a:lnSpc>
              <a:spcAft>
                <a:spcPts val="0"/>
              </a:spcAft>
              <a:buFont typeface="Arial" pitchFamily="34" charset="0"/>
              <a:buChar char="–"/>
              <a:defRPr/>
            </a:pPr>
            <a:r>
              <a:rPr lang="en-US" sz="2600" dirty="0" smtClean="0"/>
              <a:t>Complete three rounds of CPA self-assessments</a:t>
            </a:r>
          </a:p>
          <a:p>
            <a:pPr lvl="1" eaLnBrk="1" fontAlgn="auto" hangingPunct="1">
              <a:lnSpc>
                <a:spcPct val="90000"/>
              </a:lnSpc>
              <a:spcAft>
                <a:spcPts val="0"/>
              </a:spcAft>
              <a:buFont typeface="Arial" pitchFamily="34" charset="0"/>
              <a:buChar char="–"/>
              <a:defRPr/>
            </a:pPr>
            <a:r>
              <a:rPr lang="en-US" sz="2600" dirty="0" smtClean="0"/>
              <a:t>Pilot test &amp; compare supervisor assessments of CPAs</a:t>
            </a:r>
          </a:p>
          <a:p>
            <a:pPr eaLnBrk="1" fontAlgn="auto" hangingPunct="1">
              <a:lnSpc>
                <a:spcPct val="90000"/>
              </a:lnSpc>
              <a:spcAft>
                <a:spcPts val="0"/>
              </a:spcAft>
              <a:buFont typeface="Arial" pitchFamily="34" charset="0"/>
              <a:buChar char="•"/>
              <a:defRPr/>
            </a:pPr>
            <a:endParaRPr lang="en-US" sz="3000" dirty="0" smtClean="0"/>
          </a:p>
          <a:p>
            <a:pPr eaLnBrk="1" fontAlgn="auto" hangingPunct="1">
              <a:lnSpc>
                <a:spcPct val="90000"/>
              </a:lnSpc>
              <a:spcAft>
                <a:spcPts val="0"/>
              </a:spcAft>
              <a:buFont typeface="Arial" pitchFamily="34" charset="0"/>
              <a:buChar char="•"/>
              <a:defRPr/>
            </a:pPr>
            <a:r>
              <a:rPr lang="en-US" sz="3000" dirty="0" smtClean="0"/>
              <a:t>Develop, implement and evaluate an online training and documentation component:</a:t>
            </a:r>
          </a:p>
          <a:p>
            <a:pPr lvl="1" eaLnBrk="1" fontAlgn="auto" hangingPunct="1">
              <a:lnSpc>
                <a:spcPct val="90000"/>
              </a:lnSpc>
              <a:spcAft>
                <a:spcPts val="0"/>
              </a:spcAft>
              <a:buFont typeface="Arial" pitchFamily="34" charset="0"/>
              <a:buChar char="–"/>
              <a:defRPr/>
            </a:pPr>
            <a:r>
              <a:rPr lang="en-US" sz="2600" dirty="0" smtClean="0"/>
              <a:t>Identify and link external courses</a:t>
            </a:r>
          </a:p>
          <a:p>
            <a:pPr lvl="1" eaLnBrk="1" fontAlgn="auto" hangingPunct="1">
              <a:lnSpc>
                <a:spcPct val="90000"/>
              </a:lnSpc>
              <a:spcAft>
                <a:spcPts val="0"/>
              </a:spcAft>
              <a:buFont typeface="Arial" pitchFamily="34" charset="0"/>
              <a:buChar char="–"/>
              <a:defRPr/>
            </a:pPr>
            <a:r>
              <a:rPr lang="en-US" sz="2600" dirty="0" smtClean="0"/>
              <a:t>Complete competency and training gaps analysis</a:t>
            </a:r>
          </a:p>
          <a:p>
            <a:pPr lvl="1" eaLnBrk="1" fontAlgn="auto" hangingPunct="1">
              <a:lnSpc>
                <a:spcPct val="90000"/>
              </a:lnSpc>
              <a:spcAft>
                <a:spcPts val="0"/>
              </a:spcAft>
              <a:buFont typeface="Arial" pitchFamily="34" charset="0"/>
              <a:buChar char="–"/>
              <a:defRPr/>
            </a:pPr>
            <a:r>
              <a:rPr lang="en-US" sz="2600" dirty="0" smtClean="0"/>
              <a:t>Develop, test and post 3 new courses</a:t>
            </a:r>
          </a:p>
          <a:p>
            <a:pPr lvl="1" eaLnBrk="1" fontAlgn="auto" hangingPunct="1">
              <a:lnSpc>
                <a:spcPct val="90000"/>
              </a:lnSpc>
              <a:spcAft>
                <a:spcPts val="0"/>
              </a:spcAft>
              <a:buFont typeface="Arial" pitchFamily="34" charset="0"/>
              <a:buChar char="–"/>
              <a:defRPr/>
            </a:pPr>
            <a:r>
              <a:rPr lang="en-US" sz="2600" dirty="0" smtClean="0"/>
              <a:t>Complete a follow-up survey to assess learner retention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6470</Words>
  <Application>Microsoft Office PowerPoint</Application>
  <PresentationFormat>On-screen Show (4:3)</PresentationFormat>
  <Paragraphs>484</Paragraphs>
  <Slides>44</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Clip</vt:lpstr>
      <vt:lpstr>Slide 1</vt:lpstr>
      <vt:lpstr>VENA BACKGROUND</vt:lpstr>
      <vt:lpstr>VENA BACKGROUND</vt:lpstr>
      <vt:lpstr>VENA IMPLEMENTATION</vt:lpstr>
      <vt:lpstr>VENA STAFF COMPETENCIES</vt:lpstr>
      <vt:lpstr>Strengthening  WIC Nutrition Assessment Skills</vt:lpstr>
      <vt:lpstr>Slide 7</vt:lpstr>
      <vt:lpstr>VENA Challenges &amp; Opportunities</vt:lpstr>
      <vt:lpstr>Project Goals &amp; Objectives</vt:lpstr>
      <vt:lpstr>Theoretical Basis</vt:lpstr>
      <vt:lpstr>Why a competency model?</vt:lpstr>
      <vt:lpstr>Web-Based Learning</vt:lpstr>
      <vt:lpstr>Learning Management Systems (LMS)</vt:lpstr>
      <vt:lpstr>Competency Development and Validation</vt:lpstr>
      <vt:lpstr>Competency Model</vt:lpstr>
      <vt:lpstr>Uses of the Competency Set</vt:lpstr>
      <vt:lpstr>Defining Topics for Courses</vt:lpstr>
      <vt:lpstr>Goals for the Online Courses</vt:lpstr>
      <vt:lpstr>Development Process</vt:lpstr>
      <vt:lpstr>Slide 20</vt:lpstr>
      <vt:lpstr>Course 1 Overview</vt:lpstr>
      <vt:lpstr>Slide 22</vt:lpstr>
      <vt:lpstr>Slide 23</vt:lpstr>
      <vt:lpstr>Slide 24</vt:lpstr>
      <vt:lpstr>Slide 25</vt:lpstr>
      <vt:lpstr>Course 2 Overview</vt:lpstr>
      <vt:lpstr>Slide 27</vt:lpstr>
      <vt:lpstr>Slide 28</vt:lpstr>
      <vt:lpstr>Slide 29</vt:lpstr>
      <vt:lpstr>Slide 30</vt:lpstr>
      <vt:lpstr>Course 3 Overview</vt:lpstr>
      <vt:lpstr>Slide 32</vt:lpstr>
      <vt:lpstr>Slide 33</vt:lpstr>
      <vt:lpstr>Slide 34</vt:lpstr>
      <vt:lpstr>Slide 35</vt:lpstr>
      <vt:lpstr>Project Data</vt:lpstr>
      <vt:lpstr>Course Requirements </vt:lpstr>
      <vt:lpstr>Accessing the Course</vt:lpstr>
      <vt:lpstr>Identify External Courses</vt:lpstr>
      <vt:lpstr>Topics in Linked External Courses</vt:lpstr>
      <vt:lpstr>Project Team</vt:lpstr>
      <vt:lpstr>For More Information</vt:lpstr>
      <vt:lpstr>Additional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Kurtria Watson</dc:creator>
  <cp:lastModifiedBy>mkealey</cp:lastModifiedBy>
  <cp:revision>38</cp:revision>
  <dcterms:created xsi:type="dcterms:W3CDTF">2014-01-22T15:57:46Z</dcterms:created>
  <dcterms:modified xsi:type="dcterms:W3CDTF">2014-02-03T17:22:00Z</dcterms:modified>
</cp:coreProperties>
</file>