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9" r:id="rId3"/>
    <p:sldId id="436" r:id="rId4"/>
    <p:sldId id="389" r:id="rId5"/>
    <p:sldId id="390" r:id="rId6"/>
    <p:sldId id="391" r:id="rId7"/>
    <p:sldId id="394" r:id="rId8"/>
    <p:sldId id="395" r:id="rId9"/>
    <p:sldId id="392" r:id="rId10"/>
    <p:sldId id="396" r:id="rId11"/>
    <p:sldId id="397" r:id="rId12"/>
    <p:sldId id="398" r:id="rId13"/>
    <p:sldId id="399" r:id="rId14"/>
    <p:sldId id="405" r:id="rId15"/>
    <p:sldId id="404" r:id="rId16"/>
    <p:sldId id="403" r:id="rId17"/>
    <p:sldId id="402" r:id="rId18"/>
    <p:sldId id="407" r:id="rId19"/>
    <p:sldId id="406" r:id="rId20"/>
    <p:sldId id="409" r:id="rId21"/>
    <p:sldId id="408" r:id="rId22"/>
    <p:sldId id="415" r:id="rId23"/>
    <p:sldId id="413" r:id="rId24"/>
    <p:sldId id="412" r:id="rId25"/>
    <p:sldId id="411" r:id="rId26"/>
    <p:sldId id="410" r:id="rId27"/>
    <p:sldId id="416" r:id="rId28"/>
    <p:sldId id="414" r:id="rId29"/>
    <p:sldId id="430" r:id="rId30"/>
    <p:sldId id="431" r:id="rId31"/>
    <p:sldId id="417" r:id="rId32"/>
    <p:sldId id="418" r:id="rId33"/>
    <p:sldId id="419" r:id="rId34"/>
    <p:sldId id="420" r:id="rId35"/>
    <p:sldId id="421" r:id="rId36"/>
    <p:sldId id="423" r:id="rId37"/>
    <p:sldId id="422" r:id="rId38"/>
    <p:sldId id="424" r:id="rId39"/>
    <p:sldId id="425" r:id="rId40"/>
    <p:sldId id="426" r:id="rId41"/>
    <p:sldId id="427" r:id="rId42"/>
    <p:sldId id="429" r:id="rId43"/>
    <p:sldId id="432" r:id="rId44"/>
    <p:sldId id="433" r:id="rId45"/>
    <p:sldId id="434" r:id="rId46"/>
    <p:sldId id="435"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88" autoAdjust="0"/>
    <p:restoredTop sz="94609" autoAdjust="0"/>
  </p:normalViewPr>
  <p:slideViewPr>
    <p:cSldViewPr>
      <p:cViewPr>
        <p:scale>
          <a:sx n="78" d="100"/>
          <a:sy n="78" d="100"/>
        </p:scale>
        <p:origin x="-1062" y="198"/>
      </p:cViewPr>
      <p:guideLst>
        <p:guide orient="horz" pos="2160"/>
        <p:guide pos="2880"/>
      </p:guideLst>
    </p:cSldViewPr>
  </p:slideViewPr>
  <p:outlineViewPr>
    <p:cViewPr>
      <p:scale>
        <a:sx n="33" d="100"/>
        <a:sy n="33" d="100"/>
      </p:scale>
      <p:origin x="0" y="9378"/>
    </p:cViewPr>
  </p:outlineViewPr>
  <p:notesTextViewPr>
    <p:cViewPr>
      <p:scale>
        <a:sx n="100" d="100"/>
        <a:sy n="100" d="100"/>
      </p:scale>
      <p:origin x="0" y="66"/>
    </p:cViewPr>
  </p:notesTextViewPr>
  <p:sorterViewPr>
    <p:cViewPr>
      <p:scale>
        <a:sx n="100" d="100"/>
        <a:sy n="100" d="100"/>
      </p:scale>
      <p:origin x="0" y="4254"/>
    </p:cViewPr>
  </p:sorterViewPr>
  <p:notesViewPr>
    <p:cSldViewPr>
      <p:cViewPr>
        <p:scale>
          <a:sx n="100" d="100"/>
          <a:sy n="100" d="100"/>
        </p:scale>
        <p:origin x="-3504" y="6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D2AC99-5C25-42E8-83FC-11F0336FD9B1}" type="datetimeFigureOut">
              <a:rPr lang="en-US" smtClean="0"/>
              <a:pPr/>
              <a:t>6/18/2014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18A5D2-2A72-4432-B0E5-13271F4DE28B}" type="slidenum">
              <a:rPr lang="en-US" smtClean="0"/>
              <a:pPr/>
              <a:t>‹#›</a:t>
            </a:fld>
            <a:endParaRPr lang="en-US"/>
          </a:p>
        </p:txBody>
      </p:sp>
    </p:spTree>
    <p:extLst>
      <p:ext uri="{BB962C8B-B14F-4D97-AF65-F5344CB8AC3E}">
        <p14:creationId xmlns:p14="http://schemas.microsoft.com/office/powerpoint/2010/main" xmlns="" val="51592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Welcome and thank you for participating in the Value Enhanced Nutrition Assessment (VENA) webinar.  My name is Debra Whitford,  I am the National WIC Director.  The Food and Nutrition Service is pleased to present the second in a series of webinars with the purpose of revitalizing VENA and to assist State and local agencies in their continued implementation of VENA.  </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more tools were</a:t>
            </a:r>
            <a:r>
              <a:rPr lang="en-US" baseline="0" dirty="0" smtClean="0"/>
              <a:t> piloted, MA decided to roll out with the 7 most effective tools that the pilot programs felt were the most successful during the pilot phase.</a:t>
            </a:r>
          </a:p>
          <a:p>
            <a:endParaRPr lang="en-US" dirty="0"/>
          </a:p>
          <a:p>
            <a:r>
              <a:rPr lang="en-US" baseline="0" dirty="0" smtClean="0"/>
              <a:t>The </a:t>
            </a:r>
            <a:r>
              <a:rPr lang="en-US" b="1" baseline="0" dirty="0" smtClean="0"/>
              <a:t>baby book </a:t>
            </a:r>
            <a:r>
              <a:rPr lang="en-US" baseline="0" dirty="0" smtClean="0"/>
              <a:t>is one tool that is a unique way for the nutritionist to start a conversation with a participant that leads to a nutrition assessment and provides parents with a wonderful gift for them to bring home and record their child’s milestones.</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pages for the </a:t>
            </a:r>
            <a:r>
              <a:rPr lang="en-US" b="1" dirty="0" smtClean="0"/>
              <a:t>baby book </a:t>
            </a:r>
            <a:r>
              <a:rPr lang="en-US" dirty="0" smtClean="0"/>
              <a:t>that correspond to the mother’s pregnancy and child’s age. Each page prompts the dialogue to include topics such as feeding plans, maternal diet, physical activity, breastfeeding and introduction to solids.</a:t>
            </a:r>
          </a:p>
          <a:p>
            <a:endParaRPr lang="en-US" dirty="0"/>
          </a:p>
          <a:p>
            <a:r>
              <a:rPr lang="en-US" dirty="0" smtClean="0"/>
              <a:t>As we go through, I am mostly sharing experiences of using the tools individually in nutrition sessions. But, programs have found using the tools in group appointments works well too. For example, one of our smaller WIC programs began a scrapbooking group for mothers using the baby book. They were able to share their responses to pages while engaging in an activity together. </a:t>
            </a:r>
          </a:p>
          <a:p>
            <a:endParaRPr lang="en-US" dirty="0"/>
          </a:p>
          <a:p>
            <a:r>
              <a:rPr lang="en-US" dirty="0" smtClean="0"/>
              <a:t>An example of utilizing the </a:t>
            </a:r>
            <a:r>
              <a:rPr lang="en-US" b="1" dirty="0" smtClean="0"/>
              <a:t>baby book </a:t>
            </a:r>
            <a:r>
              <a:rPr lang="en-US" dirty="0" smtClean="0"/>
              <a:t>is to have mothers fill out a page in the waiting room. However, some mothers prefer to complete the pages at home.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card sort </a:t>
            </a:r>
            <a:r>
              <a:rPr lang="en-US" dirty="0" smtClean="0"/>
              <a:t>and </a:t>
            </a:r>
            <a:r>
              <a:rPr lang="en-US" b="1" dirty="0" smtClean="0"/>
              <a:t>your list </a:t>
            </a:r>
            <a:r>
              <a:rPr lang="en-US" dirty="0" smtClean="0"/>
              <a:t>are two ways to identify challenges and concerns for parents so they can be addressed in the nutrition appointment.</a:t>
            </a:r>
          </a:p>
          <a:p>
            <a:endParaRPr lang="en-US" dirty="0"/>
          </a:p>
          <a:p>
            <a:r>
              <a:rPr lang="en-US" dirty="0" smtClean="0"/>
              <a:t>Each of these tools include common topics and are separated by the participant’s category.</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u="none" strike="noStrike" kern="1200" dirty="0" smtClean="0">
                <a:solidFill>
                  <a:schemeClr val="tx1"/>
                </a:solidFill>
                <a:latin typeface="+mn-lt"/>
                <a:ea typeface="+mn-ea"/>
                <a:cs typeface="+mn-cs"/>
              </a:rPr>
              <a:t>I am going to give examples of how these tools are used during an appointment.</a:t>
            </a:r>
          </a:p>
          <a:p>
            <a:endParaRPr lang="en-US" dirty="0" smtClean="0"/>
          </a:p>
          <a:p>
            <a:r>
              <a:rPr lang="en-US" dirty="0" smtClean="0"/>
              <a:t>Here is a </a:t>
            </a:r>
            <a:r>
              <a:rPr lang="en-US" dirty="0"/>
              <a:t>q</a:t>
            </a:r>
            <a:r>
              <a:rPr lang="en-US" dirty="0" smtClean="0"/>
              <a:t>uote of a story from a nutritionist. It provides her experience using the </a:t>
            </a:r>
            <a:r>
              <a:rPr lang="en-US" b="1" dirty="0" smtClean="0"/>
              <a:t>card sort</a:t>
            </a:r>
            <a:r>
              <a:rPr lang="en-US" dirty="0" smtClean="0"/>
              <a:t>. </a:t>
            </a:r>
            <a:endParaRPr lang="en-US" sz="1200" b="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 saw her when she flipped through the cards, and she stopped on the way, and she</a:t>
            </a:r>
          </a:p>
          <a:p>
            <a:r>
              <a:rPr lang="en-US" sz="1200" b="0" i="1" u="none" strike="noStrike" kern="1200" baseline="0" dirty="0" smtClean="0">
                <a:solidFill>
                  <a:schemeClr val="tx1"/>
                </a:solidFill>
                <a:latin typeface="+mn-lt"/>
                <a:ea typeface="+mn-ea"/>
                <a:cs typeface="+mn-cs"/>
              </a:rPr>
              <a:t>pulled around and said, ’You know, I never really said anything…I know you guys</a:t>
            </a:r>
          </a:p>
          <a:p>
            <a:r>
              <a:rPr lang="en-US" sz="1200" b="0" i="1" u="none" strike="noStrike" kern="1200" baseline="0" dirty="0" smtClean="0">
                <a:solidFill>
                  <a:schemeClr val="tx1"/>
                </a:solidFill>
                <a:latin typeface="+mn-lt"/>
                <a:ea typeface="+mn-ea"/>
                <a:cs typeface="+mn-cs"/>
              </a:rPr>
              <a:t>know…that I AM overweight, but... what can I do?’ I never wanted to talk about it,</a:t>
            </a:r>
          </a:p>
          <a:p>
            <a:r>
              <a:rPr lang="en-US" sz="1200" b="0" i="1" u="none" strike="noStrike" kern="1200" baseline="0" dirty="0" smtClean="0">
                <a:solidFill>
                  <a:schemeClr val="tx1"/>
                </a:solidFill>
                <a:latin typeface="+mn-lt"/>
                <a:ea typeface="+mn-ea"/>
                <a:cs typeface="+mn-cs"/>
              </a:rPr>
              <a:t>and I felt like the card made her, stop her…And now that she saw them, the question</a:t>
            </a:r>
          </a:p>
          <a:p>
            <a:r>
              <a:rPr lang="en-US" sz="1200" b="0" i="1" u="none" strike="noStrike" kern="1200" baseline="0" dirty="0" smtClean="0">
                <a:solidFill>
                  <a:schemeClr val="tx1"/>
                </a:solidFill>
                <a:latin typeface="+mn-lt"/>
                <a:ea typeface="+mn-ea"/>
                <a:cs typeface="+mn-cs"/>
              </a:rPr>
              <a:t>in the cards, she wasn’t afraid to actually tell me and say, ‘I am concerned.’”</a:t>
            </a:r>
            <a:endParaRPr lang="en-US" sz="1200" b="0" i="0" u="none" strike="noStrike" kern="1200" baseline="0" dirty="0" smtClean="0">
              <a:solidFill>
                <a:schemeClr val="tx1"/>
              </a:solidFill>
              <a:latin typeface="+mn-lt"/>
              <a:ea typeface="+mn-ea"/>
              <a:cs typeface="+mn-cs"/>
            </a:endParaRPr>
          </a:p>
          <a:p>
            <a:endParaRPr lang="en-US" dirty="0" smtClean="0"/>
          </a:p>
          <a:p>
            <a:r>
              <a:rPr lang="en-US" sz="1200" dirty="0" smtClean="0"/>
              <a:t>Card sorting is a fun and effective way to assess what topics are of greatest interest to participants!</a:t>
            </a:r>
          </a:p>
          <a:p>
            <a:endParaRPr lang="en-US" sz="1200" dirty="0" smtClean="0"/>
          </a:p>
          <a:p>
            <a:r>
              <a:rPr lang="en-US" sz="1200" dirty="0" smtClean="0"/>
              <a:t>Like the Card Sort tool, the "What's on your list" tool is an effective, quick way for clients to identify interests and concerns. </a:t>
            </a:r>
          </a:p>
          <a:p>
            <a:endParaRPr lang="en-US" sz="1200" dirty="0" smtClean="0"/>
          </a:p>
          <a:p>
            <a:r>
              <a:rPr lang="en-US" dirty="0"/>
              <a:t>T</a:t>
            </a:r>
            <a:r>
              <a:rPr lang="en-US" sz="1200" dirty="0" smtClean="0"/>
              <a:t>he "What's on your list" tool can be given by the Program Assistant to clients when they check into their WIC appointments or by nutrition staff during their nutrition appointments. Clients are asked to identify topics of interest or concern. There are also places for them to identify unique concerns that aren't on the list.  </a:t>
            </a:r>
            <a:r>
              <a:rPr lang="en-US" dirty="0" smtClean="0"/>
              <a:t>The Program</a:t>
            </a:r>
            <a:r>
              <a:rPr lang="en-US" baseline="0" dirty="0" smtClean="0"/>
              <a:t> Assistant is a clerical staff member who determines income eligibility and other non-nutritional eligibility, issues benefits and schedules appointments.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two tools are image cards that uncover emotions and thoughts quickly.</a:t>
            </a:r>
          </a:p>
          <a:p>
            <a:endParaRPr lang="en-US" dirty="0" smtClean="0"/>
          </a:p>
          <a:p>
            <a:r>
              <a:rPr lang="en-US" dirty="0" smtClean="0"/>
              <a:t>There are about 20 photos for participants to choose from in the deck. Some photos represent positive emotions while other photos reveal negative feelings.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dirty="0" smtClean="0"/>
              <a:t>I will give you an example of how the </a:t>
            </a:r>
            <a:r>
              <a:rPr lang="en-US" b="1" dirty="0" smtClean="0"/>
              <a:t>metaphor images </a:t>
            </a:r>
            <a:r>
              <a:rPr lang="en-US" dirty="0" smtClean="0"/>
              <a:t>are used in a nutrition session.</a:t>
            </a:r>
          </a:p>
          <a:p>
            <a:pPr>
              <a:lnSpc>
                <a:spcPct val="90000"/>
              </a:lnSpc>
            </a:pPr>
            <a:endParaRPr lang="en-US" dirty="0"/>
          </a:p>
          <a:p>
            <a:pPr>
              <a:lnSpc>
                <a:spcPct val="90000"/>
              </a:lnSpc>
            </a:pPr>
            <a:r>
              <a:rPr lang="en-US" dirty="0" smtClean="0"/>
              <a:t>Allow nutrition staff to </a:t>
            </a:r>
            <a:r>
              <a:rPr lang="en-US" dirty="0"/>
              <a:t>r</a:t>
            </a:r>
            <a:r>
              <a:rPr lang="en-US" dirty="0" smtClean="0"/>
              <a:t>ecognize concerns </a:t>
            </a:r>
            <a:r>
              <a:rPr lang="en-US" dirty="0"/>
              <a:t>and </a:t>
            </a:r>
            <a:r>
              <a:rPr lang="en-US" dirty="0" smtClean="0"/>
              <a:t>successes using the metaphor image.</a:t>
            </a:r>
            <a:endParaRPr lang="en-US" dirty="0"/>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hopes and dreams doors </a:t>
            </a:r>
            <a:r>
              <a:rPr lang="en-US" dirty="0" smtClean="0"/>
              <a:t>are a tool that helps parents reveal their feelings and emotions.</a:t>
            </a:r>
          </a:p>
          <a:p>
            <a:endParaRPr lang="en-US" dirty="0"/>
          </a:p>
          <a:p>
            <a:r>
              <a:rPr lang="en-US" dirty="0" smtClean="0"/>
              <a:t>Participants are able to share their thoughts and feelings which may be emotional drivers related to key behavior changes.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I’ll give you an example of how the </a:t>
            </a:r>
            <a:r>
              <a:rPr lang="en-US" sz="1200" b="1" kern="1200" dirty="0" smtClean="0">
                <a:solidFill>
                  <a:schemeClr val="tx1"/>
                </a:solidFill>
                <a:effectLst/>
                <a:latin typeface="+mn-lt"/>
                <a:ea typeface="+mn-ea"/>
                <a:cs typeface="+mn-cs"/>
              </a:rPr>
              <a:t>hopes and dreams doors</a:t>
            </a:r>
            <a:r>
              <a:rPr lang="en-US" sz="1200" kern="1200" dirty="0" smtClean="0">
                <a:solidFill>
                  <a:schemeClr val="tx1"/>
                </a:solidFill>
                <a:effectLst/>
                <a:latin typeface="+mn-lt"/>
                <a:ea typeface="+mn-ea"/>
                <a:cs typeface="+mn-cs"/>
              </a:rPr>
              <a:t> are used in a nutrition appointment setting.</a:t>
            </a:r>
          </a:p>
          <a:p>
            <a:endParaRPr lang="en-US" dirty="0" smtClean="0"/>
          </a:p>
          <a:p>
            <a:r>
              <a:rPr lang="en-US" dirty="0" smtClean="0"/>
              <a:t>I’d like to share a story with you of a nutritionist’s experience using the doors.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rPr>
              <a:t>“A nutritionist used the Doors with a new prenatal.  </a:t>
            </a:r>
            <a:r>
              <a:rPr lang="en-US" i="1" dirty="0" smtClean="0"/>
              <a:t>The participant</a:t>
            </a:r>
            <a:r>
              <a:rPr lang="en-US" sz="1200" i="1" kern="1200" dirty="0" smtClean="0">
                <a:solidFill>
                  <a:schemeClr val="tx1"/>
                </a:solidFill>
                <a:effectLst/>
              </a:rPr>
              <a:t> liked it so much that she brought her boyfriend back the next time to see the same nutritionist.  When the nutritionist called the participant into her office, she requested that the nutritionist do the doors on her boyfriend.  The boyfriend chose the door with the metal grate cover.  When she asked why he chose this door, he said because he didn’t want his girlfriend to gain too much weight.  This became a perfect opportunity to educate about weight gain requirements of having a healthy baby and how the weight is distributed over time.  It ended up being a great appointment where the boyfriend left feeling good about her gaining weight.</a:t>
            </a:r>
            <a:r>
              <a:rPr lang="en-US" i="1" dirty="0" smtClean="0"/>
              <a:t>”</a:t>
            </a:r>
            <a:endParaRPr lang="en-US" sz="1200" i="1" kern="1200" dirty="0">
              <a:solidFill>
                <a:schemeClr val="tx1"/>
              </a:solidFill>
              <a:effectLst/>
            </a:endParaRPr>
          </a:p>
        </p:txBody>
      </p:sp>
      <p:sp>
        <p:nvSpPr>
          <p:cNvPr id="4" name="Slide Number Placeholder 3"/>
          <p:cNvSpPr>
            <a:spLocks noGrp="1"/>
          </p:cNvSpPr>
          <p:nvPr>
            <p:ph type="sldNum" sz="quarter" idx="10"/>
          </p:nvPr>
        </p:nvSpPr>
        <p:spPr/>
        <p:txBody>
          <a:bodyPr/>
          <a:lstStyle/>
          <a:p>
            <a:fld id="{58681F13-AAA4-4B17-B8DF-AFC7F7BD9AB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magic wand </a:t>
            </a:r>
            <a:r>
              <a:rPr lang="en-US" dirty="0" smtClean="0"/>
              <a:t>is a fun, creative tool.</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give you an example of how the wand is used in a nutrition appointment.</a:t>
            </a:r>
          </a:p>
          <a:p>
            <a:endParaRPr lang="en-US" dirty="0" smtClean="0"/>
          </a:p>
          <a:p>
            <a:r>
              <a:rPr lang="en-US" dirty="0" smtClean="0"/>
              <a:t>If a mother seems hesitant, you can use yourself as an example sharing your own desires to change something in your life that will allow the parent to be more open with her concerns.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grateful for the opportunity to share Massachusetts’ VENA journey with you.  I (Rachel Colchamiro) am the Director for Nutrition Services at the Massachusetts WIC Program.  Lynn Beattie is one of our Nutrition Education Specialists.  Corey Greene is a nutritionist and breastfeeding coordinator at a local WIC program in the Boston area.</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tool is the </a:t>
            </a:r>
            <a:r>
              <a:rPr lang="en-US" b="1" dirty="0" smtClean="0"/>
              <a:t>hedonic scale</a:t>
            </a:r>
            <a:r>
              <a:rPr lang="en-US" dirty="0" smtClean="0"/>
              <a:t>. It is a simple concept.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give you an example of how it’s used.</a:t>
            </a:r>
          </a:p>
          <a:p>
            <a:endParaRPr lang="en-US" dirty="0" smtClean="0"/>
          </a:p>
          <a:p>
            <a:r>
              <a:rPr lang="en-US" dirty="0" smtClean="0"/>
              <a:t>The nutritionist can address positive and negative responses.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not always appropriate to use a tool. For an example, some nutritionists have already built the rapport in previous sessions and have a relationship with the participant. Therefore, tools aren’t necessary to break the ice.</a:t>
            </a:r>
          </a:p>
          <a:p>
            <a:endParaRPr lang="en-US" dirty="0"/>
          </a:p>
          <a:p>
            <a:r>
              <a:rPr lang="en-US" dirty="0" smtClean="0"/>
              <a:t>It is important for nutrition staff to document somewhere in the care plan which tool was used. This will reduce repetition of using the same tool in multiple appointments.</a:t>
            </a:r>
          </a:p>
          <a:p>
            <a:endParaRPr lang="en-US" dirty="0"/>
          </a:p>
          <a:p>
            <a:r>
              <a:rPr lang="en-US" dirty="0" smtClean="0"/>
              <a:t>Nutrition staff should start using the tool that they feel is the most comfortable tool for them. Then, use the other tools in the future.</a:t>
            </a:r>
          </a:p>
          <a:p>
            <a:endParaRPr lang="en-US" dirty="0"/>
          </a:p>
          <a:p>
            <a:r>
              <a:rPr lang="en-US" dirty="0" smtClean="0"/>
              <a:t>Frame it in a way that makes it obvious you are talking about nutrition. For example, “what does meal time look like in your home?”</a:t>
            </a:r>
          </a:p>
          <a:p>
            <a:endParaRPr lang="en-US" dirty="0"/>
          </a:p>
          <a:p>
            <a:r>
              <a:rPr lang="en-US" dirty="0" smtClean="0"/>
              <a:t>Try starting with child re-certifications to make the appointments new and exciting.</a:t>
            </a:r>
          </a:p>
          <a:p>
            <a:endParaRPr lang="en-US" dirty="0"/>
          </a:p>
          <a:p>
            <a:r>
              <a:rPr lang="en-US" dirty="0" smtClean="0"/>
              <a:t>Try an ‘expert of the month’ where each nutritionist </a:t>
            </a:r>
            <a:r>
              <a:rPr lang="en-US" dirty="0"/>
              <a:t>b</a:t>
            </a:r>
            <a:r>
              <a:rPr lang="en-US" dirty="0" smtClean="0"/>
              <a:t>ecomes familiar with one tool then reports findings with each other at a staff meeting.</a:t>
            </a:r>
          </a:p>
          <a:p>
            <a:endParaRPr lang="en-US" dirty="0"/>
          </a:p>
          <a:p>
            <a:r>
              <a:rPr lang="en-US" dirty="0" smtClean="0"/>
              <a:t>Practice to increase comfort level.</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share this quote to give you an overall feeling of how participants and staff received the Getting to the Heart of the Matter project.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had a challenge (albeit a positive one) in the quantitative evaluation of the project because we had very high satisfaction responses in both the pilot and control sites before the pilot began.  There was not too much room for improvement in many of survey sections.  This could reflect the many exciting things that were also happening within WIC at this time.</a:t>
            </a:r>
          </a:p>
          <a:p>
            <a:endParaRPr lang="en-US" dirty="0"/>
          </a:p>
          <a:p>
            <a:r>
              <a:rPr lang="en-US" dirty="0" smtClean="0"/>
              <a:t>However, we did see through our qualitative evaluation that the Getting to the Heart of the Matter project had made a positive impact.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45000"/>
              </a:spcBef>
            </a:pPr>
            <a:r>
              <a:rPr lang="en-US" dirty="0" smtClean="0"/>
              <a:t>We were very pleased with the observations conducted during the post-pilot ethnographic research.  </a:t>
            </a:r>
          </a:p>
          <a:p>
            <a:pPr>
              <a:spcBef>
                <a:spcPct val="45000"/>
              </a:spcBef>
            </a:pPr>
            <a:r>
              <a:rPr lang="en-US" dirty="0" smtClean="0"/>
              <a:t>Clients said, “WIC educators were kind, friendly, and caring. Clients perceived educators’ current actions to be sincere.”</a:t>
            </a:r>
          </a:p>
          <a:p>
            <a:pPr>
              <a:spcBef>
                <a:spcPct val="45000"/>
              </a:spcBef>
            </a:pPr>
            <a:r>
              <a:rPr lang="en-US" dirty="0" smtClean="0"/>
              <a:t>Clients at most sites said they would come for the nutrition education alone. They welcomed the opportunity to talk face-to-face even if they already knew and understood the information.</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learned several lessons as a result of our pilot project.  </a:t>
            </a:r>
            <a:endParaRPr lang="en-US" dirty="0"/>
          </a:p>
          <a:p>
            <a:endParaRPr lang="en-US" dirty="0" smtClean="0"/>
          </a:p>
          <a:p>
            <a:r>
              <a:rPr lang="en-US" dirty="0" smtClean="0"/>
              <a:t>One important finding was that VENA, especially enhanced by the tools that invited open ended responses, allowed participants to share many challenges in their lives, not just the nutrition-related ones.  Staff often felt that they were acting as nutritionists and social workers, and that they weren’t trained for that.  They also felt burdened by the new knowledge they had about participants lives and their limited ability to follow-through with the referrals they provided to the family once they left the clinic.</a:t>
            </a:r>
          </a:p>
          <a:p>
            <a:endParaRPr lang="en-US" dirty="0"/>
          </a:p>
          <a:p>
            <a:r>
              <a:rPr lang="en-US" dirty="0" smtClean="0"/>
              <a:t>This finding led us to apply for a third Special Project Grant, which has allowed us to evaluate the effectiveness of part-time Family Support Coordinators (FSCs) in 10 pilot clinics in Massachusetts. The FSCs help ensure that families can connect to the referrals provided to them by nutrition staff, allowing the families to better meet their needs and to come to WIC in future appointments better positioned to make nutrition-related behavior changes.  The project is also evaluating whether the clinics that have FSCs have better retention of children in WIC. </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Getting to the heart of the matter has been a positive new way to approach patients. The tools we used in the past were very standardized and patients were clearly giving answers they thought we (nutritionists) wanted to hear. After the implementation of getting to the heart of the matter patients were opening up more during appointments and we were seeing positive health outcomes. GHM really focuses on having the participants share their true feelings and this allows us (the nutritionists) tailor each appointment to really help meet the needs of the participant.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order for all Nutrition staff to feel comfortable with GHM tools our Senior Nutritionist had us role play at nutrition meetings. Along with that, staff sat in each other’s appointments and observed coworkers using GHM tools with patients. Role playing and observing appointments really allowed all nutrition staff to become comfortable with using all the different tools that GHM has to offer.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Getting to the Heart of the Matter tools that I utilize often are the metaphor images. To use the metaphor images I asked a participant ‘What image would you choose that best shows how you are feelings about your child using the bottle?” The mom chose the ball and chain image and explained to me why. The next time this patient came into the WIC office she immediately pointed to the image with the woman in red with her hands up in the air. She had success stopping the bottle! Getting to the heart of the matter really allows nutritionists to form bonds with patients and create trust that was missing before.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Along with nutrition staff using GHM tools our Program Assistants give out the baby books to pregnant mother’s and say ‘this Baby Book is a gift for you and your baby’. The baby book can be a really positive way to get mother’s to open up. I had a first time mother who was apprehensive regarding her pregnancy. Together we looked over the baby book and I could see just by asking the first question ‘Here is what I am eating so you be strong’ really changed the way mom was feeling about the pregnancy. After having the baby this mother brought in the baby book filled with pictures and explanations on what she did throughout the pregnancy to stay healthy. Again this mother was able to open up and share with the WIC nutritionist. GHM has participants wanting to come back and share with us the successes they have had at home.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access a lot of information about the project at the website posted here.  If you are interested in getting the tools in languages other than English, please contact Lynn Beattie.  Her contact information is provided at the end of this presentation.</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The state office has provided on-going training, technical assistance, support, and new concepts have been offered to continue the VENA journey and making the WIC office a place for powerful behavior changes. </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thought it would be helpful to provide a brief description of the WIC Program in Massachusetts.  We serve a diverse group of participants and operate the program across a relatively large group of local agencies, considering our geographic size.  </a:t>
            </a:r>
          </a:p>
          <a:p>
            <a:endParaRPr lang="en-US" dirty="0"/>
          </a:p>
          <a:p>
            <a:r>
              <a:rPr lang="en-US" dirty="0" smtClean="0"/>
              <a:t>Of note is our paraprofessional model. We hire staff from the community and provide significant training that allows them to provide nutrition services low-risk children.  Our training center offers additional training that paraprofessionals can take that prepares them to provide nutrition services to low-risk infants and women as well.  We also provide an opportunity for paraprofessionals to enroll in an Associate’s Degree program that prepares them to sit for the DTR exam.</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We’d like to share our newest tool that was developed by the Getting to the Heart of the Matter Taskforce.</a:t>
            </a:r>
          </a:p>
          <a:p>
            <a:endParaRPr lang="en-US" dirty="0" smtClean="0"/>
          </a:p>
          <a:p>
            <a:r>
              <a:rPr lang="en-US" dirty="0" smtClean="0"/>
              <a:t>Nutritionists have several photos on a ring that display families doing healthy activities such as family meal time, outdoor activities, going to bed on time, etc. The parent flips through the photos with their child and chooses an activity that they would like to work on.  The tool allows parents to choose their focus point and action plan.</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continue to work on enhancing nutrition assessment and participant-centered nutrition counseling skills in a variety of ways with our staff.</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We’d like to share how we train on VENA. The next several slides display how training is presented. </a:t>
            </a:r>
          </a:p>
          <a:p>
            <a:pPr eaLnBrk="1" hangingPunct="1">
              <a:spcBef>
                <a:spcPct val="0"/>
              </a:spcBef>
            </a:pPr>
            <a:endParaRPr lang="en-US" dirty="0" smtClean="0"/>
          </a:p>
          <a:p>
            <a:pPr eaLnBrk="1" hangingPunct="1">
              <a:spcBef>
                <a:spcPct val="0"/>
              </a:spcBef>
            </a:pPr>
            <a:r>
              <a:rPr lang="en-US" dirty="0" smtClean="0"/>
              <a:t>We </a:t>
            </a:r>
            <a:r>
              <a:rPr lang="en-US" dirty="0"/>
              <a:t>l</a:t>
            </a:r>
            <a:r>
              <a:rPr lang="en-US" dirty="0" smtClean="0"/>
              <a:t>ook at VENA and the elements of an appointment abstractly.  VENA can be looked at like painting a picture.  Each brushstroke helps to complete the picture, just as each bit of information that we retrieve from a participant gets us closer to understanding the participant.  And being better able to help him or her.</a:t>
            </a:r>
          </a:p>
          <a:p>
            <a:pPr eaLnBrk="1" hangingPunct="1">
              <a:spcBef>
                <a:spcPct val="0"/>
              </a:spcBef>
            </a:pPr>
            <a:endParaRPr lang="en-US" dirty="0" smtClean="0"/>
          </a:p>
          <a:p>
            <a:pPr eaLnBrk="1" hangingPunct="1">
              <a:spcBef>
                <a:spcPct val="0"/>
              </a:spcBef>
            </a:pPr>
            <a:r>
              <a:rPr lang="en-US" dirty="0" smtClean="0"/>
              <a:t>A piece of art—it takes work—its finding the subject to paint, the colors that make up the piece, the background, the details.  In an appointment, there is the prep-work of building rapport and connecting with a participant.  Sometimes you need to probe for more information, ask open-ended questions, use reflective listening and finally summarize at the end.</a:t>
            </a: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dirty="0" smtClean="0"/>
          </a:p>
          <a:p>
            <a:r>
              <a:rPr lang="en-US" dirty="0" smtClean="0"/>
              <a:t>We train</a:t>
            </a:r>
            <a:r>
              <a:rPr lang="en-US" baseline="0" dirty="0" smtClean="0"/>
              <a:t> staff to think a lot about first impressions before they think about the nuts and bolts of the nutrition assessment and counseling.</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The next few strokes are using open-ended questions and individualizing the conversation</a:t>
            </a:r>
            <a:r>
              <a:rPr lang="en-US" baseline="0" dirty="0" smtClean="0"/>
              <a:t> (participant-led discussion).</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step is praising the parent and providing affirmation.</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in the picture, there is now a reflection in the water. It is important for nutrition staff to reflect back what they heard the participant say.</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Summarizing</a:t>
            </a:r>
            <a:r>
              <a:rPr lang="en-US" baseline="0" dirty="0" smtClean="0"/>
              <a:t> at the end of the appointment is an important part of the session. It makes the next steps clear for both the nutritionist and participant.</a:t>
            </a:r>
            <a:endParaRPr lang="en-US" dirty="0" smtClean="0"/>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share this vision of a complete assessment with staff.</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Integrating VENA with our WIC MIS system has been a challenge.  We’ve</a:t>
            </a:r>
            <a:r>
              <a:rPr lang="en-US" baseline="0" dirty="0" smtClean="0"/>
              <a:t> explored different options of capturing the discussion between the nutritionist and the participant so that the computer doesn’t get in the way of an emotion-based, individualized conversation. </a:t>
            </a:r>
            <a:r>
              <a:rPr lang="en-US" dirty="0" smtClean="0"/>
              <a:t>  </a:t>
            </a:r>
            <a:r>
              <a:rPr lang="en-US" baseline="0" dirty="0" smtClean="0"/>
              <a:t>Here are some examples that have worked in local programs.</a:t>
            </a:r>
          </a:p>
          <a:p>
            <a:endParaRPr lang="en-US" dirty="0"/>
          </a:p>
          <a:p>
            <a:r>
              <a:rPr lang="en-US" dirty="0" smtClean="0"/>
              <a:t>Staff have also received the advice above in the transition to a more VENA oriented appointment.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little more than ten years ago, Massachusetts WIC conducted focus groups with staff and participants to get a handle on how people felt about the nutrition services provided by the program.  We discovered that the step-by-step, fact-based model we offered was often focused on pointing out what people were doing wrong, and came across as telling people what to do. This model was not working.  Participants did not feel that the nutrition education we were providing was relevant; rather, they felt we were lecturing and making them feel badly about their parenting.  Nutrition staff didn’t feel that they were able to create behavior change in this environment.  </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the launch of our Touching Hearts, Touching Minds project and the VENA initiative, we have made efforts to incorporate VENA concepts into our management evaluation.  These are the standards we currently assess for compliance when we perform chart reviews and conduct observations.</a:t>
            </a:r>
          </a:p>
          <a:p>
            <a:endParaRPr lang="en-US" dirty="0"/>
          </a:p>
          <a:p>
            <a:r>
              <a:rPr lang="en-US" dirty="0" smtClean="0"/>
              <a:t>We have also tried to incorporate components of VENA (open-ended questions, affirmation, etc.) into our management evaluation process both in information gathering and in providing feedback to local agencies.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Eos Diet Questionnaire is a</a:t>
            </a:r>
            <a:r>
              <a:rPr lang="en-US" baseline="0" dirty="0" smtClean="0"/>
              <a:t> screen in our MIS system that asks questions about appetite, food behaviors and consumption of various food groups.  Certain responses can allow for automatic assignment of nutritional risk.  None of the questions are mandatory.  The Questionnaire is mostly an artifact of the transfer MIS system and needs to be updated to better encompass VENA principles.</a:t>
            </a:r>
          </a:p>
          <a:p>
            <a:endParaRPr lang="en-US" dirty="0"/>
          </a:p>
          <a:p>
            <a:r>
              <a:rPr lang="en-US" dirty="0"/>
              <a:t>Staff may utilize the Eos Diet Questionnaires to guide and document the nutrition assessment. These questionnaires are not intended to be used as a script; instead, the VENA assessment should be conversational and participant-centered, using the questionnaires as a framework from which to proceed and as a repository for diet assessment data collected.  </a:t>
            </a:r>
          </a:p>
          <a:p>
            <a:endParaRPr lang="en-US" dirty="0"/>
          </a:p>
          <a:p>
            <a:r>
              <a:rPr lang="en-US" dirty="0"/>
              <a:t>If the Diet Questionnaire is not used at the certification appointment to document the diet assessment, the nutrition assessment information in the Care Plan/SOAP note must be thorough enough to satisfy the components of a complete assessment as described above.</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While we have come a long way in WIC nutrition assessment and counseling, we continue to face several challenges.</a:t>
            </a:r>
          </a:p>
          <a:p>
            <a:endParaRPr lang="en-US" dirty="0"/>
          </a:p>
          <a:p>
            <a:r>
              <a:rPr lang="en-US" dirty="0" smtClean="0"/>
              <a:t>Staff often face time or technological constraints that make the documentation of a participant’s dietary patterns and diet assessment more challenging than the actual provision of the service.  Part of the problem is that our WIC software was designed before we had a full grasp on the complexities of the VENA process and the best ways to support staff in the documentation.  Updates will need to be made to the system to better capture this information.</a:t>
            </a:r>
          </a:p>
          <a:p>
            <a:endParaRPr lang="en-US" dirty="0"/>
          </a:p>
          <a:p>
            <a:r>
              <a:rPr lang="en-US" dirty="0" smtClean="0"/>
              <a:t>As mentioned previously, we were not prepared for the discomfort nutrition staff would feel as they uncovered more sensitive information from participants as a result of the VENA process.  Our Family Support Coordinator project, along with additional training and support for nutrition staff, will help to address this concern.</a:t>
            </a:r>
          </a:p>
          <a:p>
            <a:endParaRPr lang="en-US" dirty="0"/>
          </a:p>
          <a:p>
            <a:r>
              <a:rPr lang="en-US" dirty="0" smtClean="0"/>
              <a:t>Lastly, it has been somewhat challenging to implement a less structured system of collecting and documenting dietary intake </a:t>
            </a:r>
            <a:r>
              <a:rPr lang="en-US" dirty="0"/>
              <a:t>and nutrition </a:t>
            </a:r>
            <a:r>
              <a:rPr lang="en-US" dirty="0" smtClean="0"/>
              <a:t>assessment with our paraprofessional staff.  Many of them were trained using our old food frequency questionnaires and a regimented process for providing nutrition education on the findings of that assessment.  Paraprofessional staff offer the program language skills, help the staff better reflect the composition of the community and provide the local agency with more flexibility in staffing the clinic.  However, without having the professional background in nutrition, we have had to provide several additional trainings to our paraprofessional staff to better prepare them to conduct a thorough nutrition assessment.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VENA has also been a very positive new way to approach participants. When VENA first rolled out it was difficult for staff to feel comfortable using open ended questions. Again, our Senior Nutritionist helped make the transition easier for us. Once more we role played at nutrition meetings and created cheat sheets which included open ended questions that could easily be used in appointments and we posted these in our offices. Along with changes to our counseling style we needed to type a more detailed care plan. Another cheat sheet was created to help us decipher what type of information needed to be included in our care plans.  Both role playing and cheat sheets were extremely helpful with the implementation of VENA.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Recently, a family I have seen on numerous occasions came in for their WIC appointment. Immediately the father started talking about his concerns for his daughter. At a recent doctor’s appointment they were told their daughter is at risk for hypertension. The family was confused as to why this was happening to her since it has never been an issue for anyone else in the family. Using the techniques I learned through VENA I was able to listen to the concerns of the family. I used open ended questions and found out food preparation and lack of exercise were contributing factors to the child’s high blood pressure. The parents came up with a plan they would follow immediately. I was able to send them home with information regarding hypertension and different handouts with healthy recipes and activity ideas. This appointment was tailored to the specific needs of the child. It wasn’t necessary for me to use GHM during this appointment since the patient opened up immediately. VENA and Getting to the Heart of the Matter changed the way patients view coming to the WIC office. Nutritionists and participants are able to connect and the trust participants have in the Nutritionists created a much more positive atmosphere. </a:t>
            </a:r>
          </a:p>
          <a:p>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our contact information and the websites for our projects and our WIC Program.  Please note that we will be transitioning the Touching Hearts, Touching Minds materials to the WIC Works Resource System in the near future and will likely do the same for the Getting to the Heart of the Matter materials.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 is the point of contact for requests for printer files associated with these projects.</a:t>
            </a:r>
            <a:endParaRPr lang="en-US" dirty="0"/>
          </a:p>
        </p:txBody>
      </p:sp>
      <p:sp>
        <p:nvSpPr>
          <p:cNvPr id="4" name="Slide Number Placeholder 3"/>
          <p:cNvSpPr>
            <a:spLocks noGrp="1"/>
          </p:cNvSpPr>
          <p:nvPr>
            <p:ph type="sldNum" sz="quarter" idx="10"/>
          </p:nvPr>
        </p:nvSpPr>
        <p:spPr/>
        <p:txBody>
          <a:bodyPr/>
          <a:lstStyle/>
          <a:p>
            <a:fld id="{E718A5D2-2A72-4432-B0E5-13271F4DE28B}" type="slidenum">
              <a:rPr lang="en-US" smtClean="0"/>
              <a:pPr/>
              <a:t>45</a:t>
            </a:fld>
            <a:endParaRPr lang="en-US"/>
          </a:p>
        </p:txBody>
      </p:sp>
    </p:spTree>
    <p:extLst>
      <p:ext uri="{BB962C8B-B14F-4D97-AF65-F5344CB8AC3E}">
        <p14:creationId xmlns:p14="http://schemas.microsoft.com/office/powerpoint/2010/main" xmlns="" val="2742624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a:t>
            </a:r>
            <a:r>
              <a:rPr lang="en-US" baseline="0" dirty="0" smtClean="0"/>
              <a:t>k you for joining us on today’s webinar. Also, thank you for your hard work.</a:t>
            </a:r>
          </a:p>
          <a:p>
            <a:r>
              <a:rPr lang="en-US" baseline="0" dirty="0" smtClean="0"/>
              <a:t>Please stay tuned for the date and topic of the next webinar.</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results led us to apply for the 2003 Special Projects Grant to </a:t>
            </a:r>
            <a:r>
              <a:rPr lang="en-US" dirty="0"/>
              <a:t>develop our Touching Hearts, Touching Minds project</a:t>
            </a:r>
            <a:r>
              <a:rPr lang="en-US" dirty="0" smtClean="0"/>
              <a:t>.  We were very lucky to work with Pam McCarthy on this project.</a:t>
            </a:r>
            <a:endParaRPr lang="en-US" dirty="0"/>
          </a:p>
          <a:p>
            <a:endParaRPr lang="en-US" dirty="0" smtClean="0"/>
          </a:p>
          <a:p>
            <a:r>
              <a:rPr lang="en-US" dirty="0" smtClean="0"/>
              <a:t>A key part our of project was to design nutrition education messages that connected with mothers’ emotional pulse points.  Through many focus groups we had determined that there were several universal pulse points that guided mothers’ decision making: making their families happy, providing a better future for their children, keeping their children safe and creating positive memories.  We designed a series of 30 nutrition messages for use in WIC clinics.</a:t>
            </a:r>
          </a:p>
          <a:p>
            <a:endParaRPr lang="en-US" dirty="0"/>
          </a:p>
          <a:p>
            <a:r>
              <a:rPr lang="en-US" dirty="0" smtClean="0"/>
              <a:t>Additionally, we trained staff to provide more participant-centered, emotion-based counseling.  As VENA was unveiled around the same time we launched </a:t>
            </a:r>
            <a:r>
              <a:rPr lang="en-US" dirty="0"/>
              <a:t>Touching Hearts, Touching </a:t>
            </a:r>
            <a:r>
              <a:rPr lang="en-US" dirty="0" smtClean="0"/>
              <a:t>Minds, we were able to rollout VENA statewide in the Spring of 2007.</a:t>
            </a:r>
          </a:p>
          <a:p>
            <a:endParaRPr lang="en-US" dirty="0"/>
          </a:p>
          <a:p>
            <a:r>
              <a:rPr lang="en-US" dirty="0" smtClean="0"/>
              <a:t>At that time, we provided staff with a hard copy questionnaire focused on eating behaviors and food group patterns.  Staff used the questions and added free text notes to document their nutrition assessments.</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While the changes to our nutrition education were evident, we realized that there continued </a:t>
            </a:r>
            <a:r>
              <a:rPr lang="en-US" dirty="0"/>
              <a:t>to be a disconnect between VENA and the </a:t>
            </a:r>
            <a:r>
              <a:rPr lang="en-US" dirty="0" smtClean="0"/>
              <a:t>nutrition assessment services </a:t>
            </a:r>
            <a:r>
              <a:rPr lang="en-US" dirty="0"/>
              <a:t>that we provide in Massachusetts. VENA </a:t>
            </a:r>
            <a:r>
              <a:rPr lang="en-US" dirty="0" smtClean="0"/>
              <a:t>needed </a:t>
            </a:r>
            <a:r>
              <a:rPr lang="en-US" dirty="0"/>
              <a:t>to be looked at as more than a series of questions to be asked and </a:t>
            </a:r>
            <a:r>
              <a:rPr lang="en-US" dirty="0" smtClean="0"/>
              <a:t>answered.  </a:t>
            </a:r>
            <a:endParaRPr lang="en-US" dirty="0"/>
          </a:p>
          <a:p>
            <a:pPr>
              <a:lnSpc>
                <a:spcPct val="80000"/>
              </a:lnSpc>
            </a:pPr>
            <a:endParaRPr lang="en-US" dirty="0" smtClean="0"/>
          </a:p>
          <a:p>
            <a:pPr>
              <a:lnSpc>
                <a:spcPct val="80000"/>
              </a:lnSpc>
            </a:pPr>
            <a:r>
              <a:rPr lang="en-US" dirty="0" smtClean="0"/>
              <a:t>We applied for the 2007 WIC Special Project Grant to implement our Getting to the Heart of the Matter project, again working with Pam McCarthy, to explore how we could make our VENA more aligned with the emotion-based, participant-centered counseling and education we were offering.</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had three goals in mind when we launched our Getting to the Heart of the Matter project.</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overview of the project’s timeline.  </a:t>
            </a:r>
          </a:p>
          <a:p>
            <a:endParaRPr lang="en-US" dirty="0"/>
          </a:p>
          <a:p>
            <a:r>
              <a:rPr lang="en-US" dirty="0" smtClean="0"/>
              <a:t>Ethnographic research was a process by which the evaluators were “flies on the wall” at the WIC clinic, noting interactions between staff and participants from the beginning to the end of the visit.  Participants were also interviewed after they had completed their WIC appointments.  We conducted ethnographic research before and after our pilot.</a:t>
            </a:r>
          </a:p>
          <a:p>
            <a:endParaRPr lang="en-US" dirty="0" smtClean="0"/>
          </a:p>
          <a:p>
            <a:r>
              <a:rPr lang="en-US" dirty="0" smtClean="0"/>
              <a:t>You can see that we continue to work on the project today.</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piloted our project in a diverse (urban/rural, large/small, Eastern MA/Western MA) set of local agencies for an extended pilot phase.  </a:t>
            </a:r>
            <a:endParaRPr lang="en-US" dirty="0"/>
          </a:p>
        </p:txBody>
      </p:sp>
      <p:sp>
        <p:nvSpPr>
          <p:cNvPr id="4" name="Slide Number Placeholder 3"/>
          <p:cNvSpPr>
            <a:spLocks noGrp="1"/>
          </p:cNvSpPr>
          <p:nvPr>
            <p:ph type="sldNum" sz="quarter" idx="10"/>
          </p:nvPr>
        </p:nvSpPr>
        <p:spPr/>
        <p:txBody>
          <a:bodyPr/>
          <a:lstStyle/>
          <a:p>
            <a:fld id="{58681F13-AAA4-4B17-B8DF-AFC7F7BD9AB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87A3D6-FB83-4139-8C39-4AE5EBA0F417}" type="datetimeFigureOut">
              <a:rPr lang="en-US" smtClean="0"/>
              <a:pPr/>
              <a:t>6/18/2014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87A3D6-FB83-4139-8C39-4AE5EBA0F417}" type="datetimeFigureOut">
              <a:rPr lang="en-US" smtClean="0"/>
              <a:pPr/>
              <a:t>6/18/2014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87A3D6-FB83-4139-8C39-4AE5EBA0F417}" type="datetimeFigureOut">
              <a:rPr lang="en-US" smtClean="0"/>
              <a:pPr/>
              <a:t>6/18/2014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87A3D6-FB83-4139-8C39-4AE5EBA0F417}" type="datetimeFigureOut">
              <a:rPr lang="en-US" smtClean="0"/>
              <a:pPr/>
              <a:t>6/18/2014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87A3D6-FB83-4139-8C39-4AE5EBA0F417}" type="datetimeFigureOut">
              <a:rPr lang="en-US" smtClean="0"/>
              <a:pPr/>
              <a:t>6/18/2014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87A3D6-FB83-4139-8C39-4AE5EBA0F417}" type="datetimeFigureOut">
              <a:rPr lang="en-US" smtClean="0"/>
              <a:pPr/>
              <a:t>6/18/2014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87A3D6-FB83-4139-8C39-4AE5EBA0F417}" type="datetimeFigureOut">
              <a:rPr lang="en-US" smtClean="0"/>
              <a:pPr/>
              <a:t>6/18/2014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87A3D6-FB83-4139-8C39-4AE5EBA0F417}" type="datetimeFigureOut">
              <a:rPr lang="en-US" smtClean="0"/>
              <a:pPr/>
              <a:t>6/18/2014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7A3D6-FB83-4139-8C39-4AE5EBA0F417}" type="datetimeFigureOut">
              <a:rPr lang="en-US" smtClean="0"/>
              <a:pPr/>
              <a:t>6/18/2014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7A3D6-FB83-4139-8C39-4AE5EBA0F417}" type="datetimeFigureOut">
              <a:rPr lang="en-US" smtClean="0"/>
              <a:pPr/>
              <a:t>6/18/2014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7A3D6-FB83-4139-8C39-4AE5EBA0F417}" type="datetimeFigureOut">
              <a:rPr lang="en-US" smtClean="0"/>
              <a:pPr/>
              <a:t>6/18/2014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11517-2122-4E5D-98AB-7CD33785D7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7A3D6-FB83-4139-8C39-4AE5EBA0F417}" type="datetimeFigureOut">
              <a:rPr lang="en-US" smtClean="0"/>
              <a:pPr/>
              <a:t>6/18/2014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11517-2122-4E5D-98AB-7CD33785D7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gettingtotheheartofthematter.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gettingtotheheartofthematter.com/" TargetMode="External"/><Relationship Id="rId3" Type="http://schemas.openxmlformats.org/officeDocument/2006/relationships/image" Target="../media/image2.jpeg"/><Relationship Id="rId7" Type="http://schemas.openxmlformats.org/officeDocument/2006/relationships/hyperlink" Target="http://www.touchingheartstouchingminds.co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mailto:crgreene@mgh.harvard.edu" TargetMode="External"/><Relationship Id="rId5" Type="http://schemas.openxmlformats.org/officeDocument/2006/relationships/hyperlink" Target="mailto:lynn.beattie@state.ma.us" TargetMode="External"/><Relationship Id="rId4" Type="http://schemas.openxmlformats.org/officeDocument/2006/relationships/hyperlink" Target="mailto:rachel.colchamiro@state.ma.us" TargetMode="External"/><Relationship Id="rId9" Type="http://schemas.openxmlformats.org/officeDocument/2006/relationships/hyperlink" Target="http://www.mass.gov/wi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mailto:lynn.beattie@state.ma.u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ENAWebinarTitleSlide.jpg"/>
          <p:cNvPicPr>
            <a:picLocks noChangeAspect="1"/>
          </p:cNvPicPr>
          <p:nvPr/>
        </p:nvPicPr>
        <p:blipFill>
          <a:blip r:embed="rId3" cstate="print"/>
          <a:stretch>
            <a:fillRect/>
          </a:stretch>
        </p:blipFill>
        <p:spPr>
          <a:xfrm>
            <a:off x="0" y="0"/>
            <a:ext cx="9144000" cy="6858000"/>
          </a:xfrm>
          <a:prstGeom prst="rect">
            <a:avLst/>
          </a:prstGeom>
        </p:spPr>
      </p:pic>
      <p:sp>
        <p:nvSpPr>
          <p:cNvPr id="13" name="Title 12"/>
          <p:cNvSpPr>
            <a:spLocks noGrp="1"/>
          </p:cNvSpPr>
          <p:nvPr>
            <p:ph type="ctrTitle"/>
          </p:nvPr>
        </p:nvSpPr>
        <p:spPr/>
        <p:txBody>
          <a:bodyPr/>
          <a:lstStyle/>
          <a:p>
            <a:endParaRPr lang="en-US"/>
          </a:p>
        </p:txBody>
      </p:sp>
      <p:sp>
        <p:nvSpPr>
          <p:cNvPr id="14" name="Subtitle 13"/>
          <p:cNvSpPr>
            <a:spLocks noGrp="1"/>
          </p:cNvSpPr>
          <p:nvPr>
            <p:ph type="subTitle" idx="1"/>
          </p:nvPr>
        </p:nvSpPr>
        <p:spPr/>
        <p:txBody>
          <a:bodyPr/>
          <a:lstStyle/>
          <a:p>
            <a:endParaRPr lang="en-US"/>
          </a:p>
        </p:txBody>
      </p:sp>
      <p:pic>
        <p:nvPicPr>
          <p:cNvPr id="4" name="Picture 3" descr="VENAWebinarTitleSlide.jpg"/>
          <p:cNvPicPr>
            <a:picLocks noChangeAspect="1"/>
          </p:cNvPicPr>
          <p:nvPr/>
        </p:nvPicPr>
        <p:blipFill>
          <a:blip r:embed="rId3" cstate="print"/>
          <a:stretch>
            <a:fillRect/>
          </a:stretch>
        </p:blipFill>
        <p:spPr>
          <a:xfrm>
            <a:off x="0" y="0"/>
            <a:ext cx="9144000" cy="6858000"/>
          </a:xfrm>
          <a:prstGeom prst="rect">
            <a:avLst/>
          </a:prstGeom>
        </p:spPr>
      </p:pic>
      <p:sp>
        <p:nvSpPr>
          <p:cNvPr id="15" name="TextBox 14"/>
          <p:cNvSpPr txBox="1"/>
          <p:nvPr/>
        </p:nvSpPr>
        <p:spPr>
          <a:xfrm>
            <a:off x="1143000" y="4038600"/>
            <a:ext cx="7391400" cy="1569660"/>
          </a:xfrm>
          <a:prstGeom prst="rect">
            <a:avLst/>
          </a:prstGeom>
          <a:noFill/>
          <a:ln>
            <a:solidFill>
              <a:schemeClr val="accent5"/>
            </a:solidFill>
          </a:ln>
        </p:spPr>
        <p:txBody>
          <a:bodyPr wrap="square" rtlCol="0">
            <a:spAutoFit/>
          </a:bodyPr>
          <a:lstStyle/>
          <a:p>
            <a:r>
              <a:rPr lang="en-US" sz="3200" dirty="0" smtClean="0"/>
              <a:t>Wednesday, May 28</a:t>
            </a:r>
            <a:r>
              <a:rPr lang="en-US" sz="3200" baseline="30000" dirty="0" smtClean="0"/>
              <a:t>th</a:t>
            </a:r>
            <a:r>
              <a:rPr lang="en-US" sz="3200" dirty="0" smtClean="0"/>
              <a:t>, 2014</a:t>
            </a:r>
          </a:p>
          <a:p>
            <a:r>
              <a:rPr lang="en-US" sz="3200" dirty="0" smtClean="0"/>
              <a:t>2:00-3:00 PM ET</a:t>
            </a:r>
          </a:p>
          <a:p>
            <a:r>
              <a:rPr lang="en-US" sz="3200" dirty="0" smtClean="0"/>
              <a:t>Audience: All WIC Agencies</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Baby Book</a:t>
            </a:r>
            <a:endParaRPr lang="en-US" sz="3600"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43150" y="1676400"/>
            <a:ext cx="3857700" cy="505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0298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Baby Book</a:t>
            </a:r>
            <a:endParaRPr lang="en-US" sz="3600" b="1" dirty="0"/>
          </a:p>
        </p:txBody>
      </p:sp>
      <p:sp>
        <p:nvSpPr>
          <p:cNvPr id="5" name="TextBox 4"/>
          <p:cNvSpPr txBox="1"/>
          <p:nvPr/>
        </p:nvSpPr>
        <p:spPr>
          <a:xfrm>
            <a:off x="1143000" y="1828800"/>
            <a:ext cx="7086600" cy="3785652"/>
          </a:xfrm>
          <a:prstGeom prst="rect">
            <a:avLst/>
          </a:prstGeom>
          <a:noFill/>
        </p:spPr>
        <p:txBody>
          <a:bodyPr wrap="square" rtlCol="0">
            <a:spAutoFit/>
          </a:bodyPr>
          <a:lstStyle/>
          <a:p>
            <a:r>
              <a:rPr lang="en-US" sz="2000" dirty="0"/>
              <a:t>In addition to helping parents keep track of important events in their child's life, the WIC Baby Book can serve as a unique nutrition and activity assessment. </a:t>
            </a:r>
            <a:r>
              <a:rPr lang="en-US" sz="2000" dirty="0" smtClean="0"/>
              <a:t> The pages include topics such as feeding plans, maternal diet and physical activity, breastfeeding and  introduction of solids.</a:t>
            </a:r>
          </a:p>
          <a:p>
            <a:endParaRPr lang="en-US" sz="2000" dirty="0"/>
          </a:p>
          <a:p>
            <a:r>
              <a:rPr lang="en-US" sz="2000" dirty="0"/>
              <a:t>Some mothers might prefer to complete the baby book at home. </a:t>
            </a:r>
          </a:p>
          <a:p>
            <a:r>
              <a:rPr lang="en-US" sz="2000" dirty="0"/>
              <a:t>The baby book </a:t>
            </a:r>
            <a:r>
              <a:rPr lang="en-US" sz="2000" dirty="0" smtClean="0"/>
              <a:t>prompts </a:t>
            </a:r>
            <a:r>
              <a:rPr lang="en-US" sz="2000" dirty="0"/>
              <a:t>can be a useful tool even when the answers have not yet been recorded. Acknowledge the mother's preference and proceed to ask how she </a:t>
            </a:r>
            <a:r>
              <a:rPr lang="en-US" sz="2000" dirty="0" smtClean="0"/>
              <a:t>plans to respond </a:t>
            </a:r>
            <a:r>
              <a:rPr lang="en-US" sz="2000" dirty="0"/>
              <a:t>to each </a:t>
            </a:r>
            <a:r>
              <a:rPr lang="en-US" sz="2000" dirty="0" smtClean="0"/>
              <a:t>prompt, using her answers as a jumping off point for the assessment. </a:t>
            </a:r>
            <a:endParaRPr lang="en-US" dirty="0"/>
          </a:p>
        </p:txBody>
      </p:sp>
    </p:spTree>
    <p:extLst>
      <p:ext uri="{BB962C8B-B14F-4D97-AF65-F5344CB8AC3E}">
        <p14:creationId xmlns:p14="http://schemas.microsoft.com/office/powerpoint/2010/main" xmlns="" val="2089584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Card Sort &amp; Your List</a:t>
            </a:r>
            <a:endParaRPr lang="en-US" sz="3600" b="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676400"/>
            <a:ext cx="3917035" cy="5075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800" y="2001043"/>
            <a:ext cx="4476044" cy="2855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46359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Card Sort &amp; Your List</a:t>
            </a:r>
            <a:endParaRPr lang="en-US" sz="3600" b="1" dirty="0"/>
          </a:p>
        </p:txBody>
      </p:sp>
      <p:sp>
        <p:nvSpPr>
          <p:cNvPr id="5" name="TextBox 4"/>
          <p:cNvSpPr txBox="1"/>
          <p:nvPr/>
        </p:nvSpPr>
        <p:spPr>
          <a:xfrm>
            <a:off x="304800" y="1676400"/>
            <a:ext cx="8534400" cy="4370427"/>
          </a:xfrm>
          <a:prstGeom prst="rect">
            <a:avLst/>
          </a:prstGeom>
          <a:noFill/>
        </p:spPr>
        <p:txBody>
          <a:bodyPr wrap="square" rtlCol="0">
            <a:spAutoFit/>
          </a:bodyPr>
          <a:lstStyle/>
          <a:p>
            <a:r>
              <a:rPr lang="en-US" sz="2000" b="1" dirty="0" smtClean="0"/>
              <a:t>Card Sort:</a:t>
            </a:r>
          </a:p>
          <a:p>
            <a:r>
              <a:rPr lang="en-US" sz="2000" dirty="0" smtClean="0"/>
              <a:t>Ask </a:t>
            </a:r>
            <a:r>
              <a:rPr lang="en-US" sz="2000" dirty="0"/>
              <a:t>the participant to quickly sort through the </a:t>
            </a:r>
            <a:r>
              <a:rPr lang="en-US" sz="2000" dirty="0" smtClean="0"/>
              <a:t>cards</a:t>
            </a:r>
            <a:r>
              <a:rPr lang="en-US" sz="2000" dirty="0"/>
              <a:t>, grouping them into one of three piles: “things going well," “things going so-so" and “things going not so well." The sorting takes less than a minute. </a:t>
            </a:r>
            <a:r>
              <a:rPr lang="en-US" sz="2000" dirty="0" smtClean="0"/>
              <a:t> The </a:t>
            </a:r>
            <a:r>
              <a:rPr lang="en-US" sz="2000" dirty="0"/>
              <a:t>nutritionist can quickly praise mom for “things going well”, then review the “items not going so well" pile, asking questions to determine which topics are of greatest interest or need, and focusing the conversation on those topics. </a:t>
            </a:r>
          </a:p>
          <a:p>
            <a:endParaRPr lang="en-US" sz="2000" dirty="0" smtClean="0"/>
          </a:p>
          <a:p>
            <a:r>
              <a:rPr lang="en-US" sz="2000" b="1" dirty="0" smtClean="0"/>
              <a:t>Your List:</a:t>
            </a:r>
          </a:p>
          <a:p>
            <a:r>
              <a:rPr lang="en-US" sz="2000" dirty="0" smtClean="0"/>
              <a:t>The tool </a:t>
            </a:r>
            <a:r>
              <a:rPr lang="en-US" sz="2000" dirty="0"/>
              <a:t>can be given by the Program Assistant to clients when they check into their WIC appointments or by nutrition staff during their nutrition appointments. Clients are asked to identify topics of interest or concern. There are also places for them to identify unique concerns that aren't on the list. </a:t>
            </a:r>
          </a:p>
          <a:p>
            <a:endParaRPr lang="en-US" dirty="0"/>
          </a:p>
        </p:txBody>
      </p:sp>
    </p:spTree>
    <p:extLst>
      <p:ext uri="{BB962C8B-B14F-4D97-AF65-F5344CB8AC3E}">
        <p14:creationId xmlns:p14="http://schemas.microsoft.com/office/powerpoint/2010/main" xmlns="" val="3335734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Metaphor Images</a:t>
            </a:r>
            <a:endParaRPr lang="en-US" sz="3600" b="1"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1676400"/>
            <a:ext cx="6294442" cy="4101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6181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Metaphor Images</a:t>
            </a:r>
            <a:endParaRPr lang="en-US" sz="3600" b="1" dirty="0"/>
          </a:p>
        </p:txBody>
      </p:sp>
      <p:sp>
        <p:nvSpPr>
          <p:cNvPr id="5" name="TextBox 4"/>
          <p:cNvSpPr txBox="1"/>
          <p:nvPr/>
        </p:nvSpPr>
        <p:spPr>
          <a:xfrm>
            <a:off x="457200" y="1828800"/>
            <a:ext cx="8458200" cy="3447098"/>
          </a:xfrm>
          <a:prstGeom prst="rect">
            <a:avLst/>
          </a:prstGeom>
          <a:noFill/>
        </p:spPr>
        <p:txBody>
          <a:bodyPr wrap="square" rtlCol="0">
            <a:spAutoFit/>
          </a:bodyPr>
          <a:lstStyle/>
          <a:p>
            <a:pPr marL="609600" indent="-609600"/>
            <a:r>
              <a:rPr lang="en-US" sz="2000" dirty="0"/>
              <a:t>Place the metaphor images where the participant can see all of them. </a:t>
            </a:r>
            <a:endParaRPr lang="en-US" sz="2000" dirty="0" smtClean="0"/>
          </a:p>
          <a:p>
            <a:pPr marL="609600" indent="-609600"/>
            <a:endParaRPr lang="en-US" sz="2000" dirty="0"/>
          </a:p>
          <a:p>
            <a:r>
              <a:rPr lang="en-US" sz="2000" dirty="0"/>
              <a:t>Ask participant to select an image that says something about how they feel about a nutrition topic. (How their child is eating, weight gain during pregnancy, etc.) </a:t>
            </a:r>
            <a:endParaRPr lang="en-US" sz="2000" dirty="0" smtClean="0"/>
          </a:p>
          <a:p>
            <a:pPr marL="609600" indent="-609600"/>
            <a:endParaRPr lang="en-US" sz="2000" dirty="0"/>
          </a:p>
          <a:p>
            <a:pPr marL="609600" indent="-609600"/>
            <a:r>
              <a:rPr lang="en-US" sz="2000" dirty="0"/>
              <a:t>Ask: "What does that image say about how you feel about (topic)?" </a:t>
            </a:r>
            <a:endParaRPr lang="en-US" sz="2000" dirty="0" smtClean="0"/>
          </a:p>
          <a:p>
            <a:pPr marL="609600" indent="-609600"/>
            <a:endParaRPr lang="en-US" sz="2000" dirty="0"/>
          </a:p>
          <a:p>
            <a:r>
              <a:rPr lang="en-US" sz="2000" dirty="0"/>
              <a:t>Use feelings as a springboard to an amazing conversation, wrapping suggested behavior change ideas in with emotions. </a:t>
            </a:r>
          </a:p>
          <a:p>
            <a:endParaRPr lang="en-US" dirty="0"/>
          </a:p>
        </p:txBody>
      </p:sp>
    </p:spTree>
    <p:extLst>
      <p:ext uri="{BB962C8B-B14F-4D97-AF65-F5344CB8AC3E}">
        <p14:creationId xmlns:p14="http://schemas.microsoft.com/office/powerpoint/2010/main" xmlns="" val="2242836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Doors</a:t>
            </a:r>
            <a:endParaRPr lang="en-US" sz="3600" b="1"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74537" y="1676400"/>
            <a:ext cx="6594926" cy="4198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5925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Doors</a:t>
            </a:r>
            <a:endParaRPr lang="en-US" sz="3600" b="1" dirty="0"/>
          </a:p>
        </p:txBody>
      </p:sp>
      <p:sp>
        <p:nvSpPr>
          <p:cNvPr id="5" name="TextBox 4"/>
          <p:cNvSpPr txBox="1"/>
          <p:nvPr/>
        </p:nvSpPr>
        <p:spPr>
          <a:xfrm>
            <a:off x="457200" y="1600200"/>
            <a:ext cx="8458200" cy="4678204"/>
          </a:xfrm>
          <a:prstGeom prst="rect">
            <a:avLst/>
          </a:prstGeom>
          <a:noFill/>
        </p:spPr>
        <p:txBody>
          <a:bodyPr wrap="square" rtlCol="0">
            <a:spAutoFit/>
          </a:bodyPr>
          <a:lstStyle/>
          <a:p>
            <a:r>
              <a:rPr lang="en-US" sz="2000" dirty="0"/>
              <a:t>Lay out the "Hopes and Dreams Doors" so participants can easily see them. </a:t>
            </a:r>
          </a:p>
          <a:p>
            <a:r>
              <a:rPr lang="en-US" sz="2000" dirty="0"/>
              <a:t>Tell participants that these doors are special because they represent the hopes and dreams of all mothers (parents) around the world. </a:t>
            </a:r>
            <a:endParaRPr lang="en-US" sz="2000" dirty="0" smtClean="0"/>
          </a:p>
          <a:p>
            <a:endParaRPr lang="en-US" sz="2000" dirty="0"/>
          </a:p>
          <a:p>
            <a:r>
              <a:rPr lang="en-US" sz="2000" dirty="0"/>
              <a:t>Ask participants to select a door that says something to them about their hopes and dreams (regarding health topics). </a:t>
            </a:r>
            <a:endParaRPr lang="en-US" sz="2000" dirty="0" smtClean="0"/>
          </a:p>
          <a:p>
            <a:endParaRPr lang="en-US" sz="2000" dirty="0"/>
          </a:p>
          <a:p>
            <a:r>
              <a:rPr lang="en-US" sz="2000" dirty="0"/>
              <a:t>Ask client to "open the door" and share what's behind their hopes and dreams door for their children and family. </a:t>
            </a:r>
            <a:endParaRPr lang="en-US" sz="2000" dirty="0" smtClean="0"/>
          </a:p>
          <a:p>
            <a:endParaRPr lang="en-US" sz="2000" dirty="0"/>
          </a:p>
          <a:p>
            <a:r>
              <a:rPr lang="en-US" sz="2000" dirty="0"/>
              <a:t>Listen carefully so you can connect the their feelings with nutrition-related behaviors. Use phrases like these:</a:t>
            </a:r>
          </a:p>
          <a:p>
            <a:pPr lvl="1"/>
            <a:r>
              <a:rPr lang="en-US" sz="2000" i="1" dirty="0"/>
              <a:t>Is there anything we could talk about today related to your child's eating that keeps you from feeling like the mom you always hoped you would be? </a:t>
            </a:r>
          </a:p>
          <a:p>
            <a:endParaRPr lang="en-US" i="1" dirty="0"/>
          </a:p>
        </p:txBody>
      </p:sp>
    </p:spTree>
    <p:extLst>
      <p:ext uri="{BB962C8B-B14F-4D97-AF65-F5344CB8AC3E}">
        <p14:creationId xmlns:p14="http://schemas.microsoft.com/office/powerpoint/2010/main" xmlns="" val="1748573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24385"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Magic Wand</a:t>
            </a:r>
            <a:endParaRPr lang="en-US" sz="3600" b="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15578" y="1981200"/>
            <a:ext cx="4664075" cy="3498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2239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Magic Wand</a:t>
            </a:r>
            <a:endParaRPr lang="en-US" sz="3600" b="1" dirty="0"/>
          </a:p>
        </p:txBody>
      </p:sp>
      <p:sp>
        <p:nvSpPr>
          <p:cNvPr id="6" name="TextBox 5"/>
          <p:cNvSpPr txBox="1"/>
          <p:nvPr/>
        </p:nvSpPr>
        <p:spPr>
          <a:xfrm>
            <a:off x="1295400" y="2270760"/>
            <a:ext cx="7010400" cy="3416320"/>
          </a:xfrm>
          <a:prstGeom prst="rect">
            <a:avLst/>
          </a:prstGeom>
          <a:noFill/>
        </p:spPr>
        <p:txBody>
          <a:bodyPr wrap="square" rtlCol="0">
            <a:spAutoFit/>
          </a:bodyPr>
          <a:lstStyle/>
          <a:p>
            <a:pPr>
              <a:lnSpc>
                <a:spcPct val="90000"/>
              </a:lnSpc>
            </a:pPr>
            <a:r>
              <a:rPr lang="en-US" sz="2000" dirty="0"/>
              <a:t>The Magic Wand tool allows parents to step out of their daily realities and imagine magical powers. When they use this tool, you will be able to quickly identify change opportunities to discuss during their WIC visit. </a:t>
            </a:r>
            <a:endParaRPr lang="en-US" sz="2000" dirty="0" smtClean="0"/>
          </a:p>
          <a:p>
            <a:pPr>
              <a:lnSpc>
                <a:spcPct val="90000"/>
              </a:lnSpc>
            </a:pPr>
            <a:endParaRPr lang="en-US" sz="2000" dirty="0"/>
          </a:p>
          <a:p>
            <a:pPr>
              <a:lnSpc>
                <a:spcPct val="90000"/>
              </a:lnSpc>
            </a:pPr>
            <a:r>
              <a:rPr lang="en-US" sz="2000" dirty="0"/>
              <a:t>Display the Magic Wand to the parents, telling the mom that the Magic Wand has the ability to transform everyday eating challenges. If she were to wave the wand, ask her to tell you about the eating challenges she would change first. Proceed to discuss "magical" actions the mother could take to transform her daily challenges. </a:t>
            </a:r>
          </a:p>
          <a:p>
            <a:endParaRPr lang="en-US" dirty="0"/>
          </a:p>
        </p:txBody>
      </p:sp>
    </p:spTree>
    <p:extLst>
      <p:ext uri="{BB962C8B-B14F-4D97-AF65-F5344CB8AC3E}">
        <p14:creationId xmlns:p14="http://schemas.microsoft.com/office/powerpoint/2010/main" xmlns="" val="3695362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5" name="Content Placeholder 4"/>
          <p:cNvSpPr>
            <a:spLocks noGrp="1"/>
          </p:cNvSpPr>
          <p:nvPr>
            <p:ph idx="1"/>
          </p:nvPr>
        </p:nvSpPr>
        <p:spPr>
          <a:xfrm>
            <a:off x="457200" y="1600200"/>
            <a:ext cx="8534400" cy="4525963"/>
          </a:xfrm>
        </p:spPr>
        <p:txBody>
          <a:bodyPr>
            <a:normAutofit/>
          </a:bodyPr>
          <a:lstStyle/>
          <a:p>
            <a:pPr marL="0" indent="0" algn="ctr">
              <a:buNone/>
            </a:pPr>
            <a:r>
              <a:rPr lang="en-US" sz="4000" dirty="0" smtClean="0"/>
              <a:t>The VENA Journey in Massachusetts—From Theory to Practice</a:t>
            </a:r>
          </a:p>
          <a:p>
            <a:pPr marL="0" indent="0" algn="ctr">
              <a:buNone/>
            </a:pPr>
            <a:endParaRPr lang="en-US" sz="4000" dirty="0" smtClean="0"/>
          </a:p>
          <a:p>
            <a:pPr marL="0" indent="0" algn="ctr">
              <a:buNone/>
            </a:pPr>
            <a:endParaRPr lang="en-US" sz="2000" dirty="0"/>
          </a:p>
          <a:p>
            <a:pPr marL="0" indent="0">
              <a:buNone/>
            </a:pPr>
            <a:r>
              <a:rPr lang="en-US" sz="2800" dirty="0" smtClean="0"/>
              <a:t>Lynn Beattie, MPH, LDN, CLC</a:t>
            </a:r>
          </a:p>
          <a:p>
            <a:pPr marL="0" indent="0">
              <a:buNone/>
            </a:pPr>
            <a:r>
              <a:rPr lang="en-US" sz="2800" dirty="0" smtClean="0"/>
              <a:t>Rachel Colchamiro, MPH, RD, LDN, CLC</a:t>
            </a:r>
          </a:p>
          <a:p>
            <a:pPr marL="0" indent="0">
              <a:buNone/>
            </a:pPr>
            <a:r>
              <a:rPr lang="en-US" sz="2800" dirty="0" smtClean="0"/>
              <a:t>Corey Greene, CLC</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Hedonic Scale</a:t>
            </a:r>
            <a:endParaRPr lang="en-US" sz="3600" b="1"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571597"/>
            <a:ext cx="3066277" cy="5286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1066800" y="1614487"/>
            <a:ext cx="2819400" cy="362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illSans" pitchFamily="2" charset="0"/>
              </a:defRPr>
            </a:lvl1pPr>
            <a:lvl2pPr eaLnBrk="0" hangingPunct="0">
              <a:defRPr>
                <a:solidFill>
                  <a:schemeClr val="tx1"/>
                </a:solidFill>
                <a:latin typeface="GillSans" pitchFamily="2" charset="0"/>
              </a:defRPr>
            </a:lvl2pPr>
            <a:lvl3pPr marL="1143000" indent="-228600" eaLnBrk="0" hangingPunct="0">
              <a:defRPr>
                <a:solidFill>
                  <a:schemeClr val="tx1"/>
                </a:solidFill>
                <a:latin typeface="GillSans" pitchFamily="2" charset="0"/>
              </a:defRPr>
            </a:lvl3pPr>
            <a:lvl4pPr marL="1600200" indent="-228600" eaLnBrk="0" hangingPunct="0">
              <a:defRPr>
                <a:solidFill>
                  <a:schemeClr val="tx1"/>
                </a:solidFill>
                <a:latin typeface="GillSans" pitchFamily="2" charset="0"/>
              </a:defRPr>
            </a:lvl4pPr>
            <a:lvl5pPr marL="2057400" indent="-228600" eaLnBrk="0" hangingPunct="0">
              <a:defRPr>
                <a:solidFill>
                  <a:schemeClr val="tx1"/>
                </a:solidFill>
                <a:latin typeface="GillSans" pitchFamily="2" charset="0"/>
              </a:defRPr>
            </a:lvl5pPr>
            <a:lvl6pPr marL="2514600" indent="-228600" eaLnBrk="0" fontAlgn="base" hangingPunct="0">
              <a:spcBef>
                <a:spcPct val="0"/>
              </a:spcBef>
              <a:spcAft>
                <a:spcPct val="0"/>
              </a:spcAft>
              <a:defRPr>
                <a:solidFill>
                  <a:schemeClr val="tx1"/>
                </a:solidFill>
                <a:latin typeface="GillSans" pitchFamily="2" charset="0"/>
              </a:defRPr>
            </a:lvl6pPr>
            <a:lvl7pPr marL="2971800" indent="-228600" eaLnBrk="0" fontAlgn="base" hangingPunct="0">
              <a:spcBef>
                <a:spcPct val="0"/>
              </a:spcBef>
              <a:spcAft>
                <a:spcPct val="0"/>
              </a:spcAft>
              <a:defRPr>
                <a:solidFill>
                  <a:schemeClr val="tx1"/>
                </a:solidFill>
                <a:latin typeface="GillSans" pitchFamily="2" charset="0"/>
              </a:defRPr>
            </a:lvl7pPr>
            <a:lvl8pPr marL="3429000" indent="-228600" eaLnBrk="0" fontAlgn="base" hangingPunct="0">
              <a:spcBef>
                <a:spcPct val="0"/>
              </a:spcBef>
              <a:spcAft>
                <a:spcPct val="0"/>
              </a:spcAft>
              <a:defRPr>
                <a:solidFill>
                  <a:schemeClr val="tx1"/>
                </a:solidFill>
                <a:latin typeface="GillSans" pitchFamily="2" charset="0"/>
              </a:defRPr>
            </a:lvl8pPr>
            <a:lvl9pPr marL="3886200" indent="-228600" eaLnBrk="0" fontAlgn="base" hangingPunct="0">
              <a:spcBef>
                <a:spcPct val="0"/>
              </a:spcBef>
              <a:spcAft>
                <a:spcPct val="0"/>
              </a:spcAft>
              <a:defRPr>
                <a:solidFill>
                  <a:schemeClr val="tx1"/>
                </a:solidFill>
                <a:latin typeface="GillSans" pitchFamily="2" charset="0"/>
              </a:defRPr>
            </a:lvl9pPr>
          </a:lstStyle>
          <a:p>
            <a:pPr lvl="1" eaLnBrk="1" hangingPunct="1">
              <a:spcBef>
                <a:spcPct val="20000"/>
              </a:spcBef>
            </a:pPr>
            <a:r>
              <a:rPr lang="en-US" sz="2800" dirty="0">
                <a:latin typeface="Gill Sans MT" pitchFamily="34" charset="0"/>
              </a:rPr>
              <a:t>A hedonic scale was introduced as another tool staff could use as a ‘jumping off point’.</a:t>
            </a:r>
            <a:r>
              <a:rPr lang="en-US" sz="2400" dirty="0"/>
              <a:t> </a:t>
            </a:r>
          </a:p>
          <a:p>
            <a:pPr eaLnBrk="1" hangingPunct="1">
              <a:spcBef>
                <a:spcPct val="50000"/>
              </a:spcBef>
            </a:pPr>
            <a:endParaRPr lang="en-US" sz="2400" dirty="0"/>
          </a:p>
        </p:txBody>
      </p:sp>
    </p:spTree>
    <p:extLst>
      <p:ext uri="{BB962C8B-B14F-4D97-AF65-F5344CB8AC3E}">
        <p14:creationId xmlns:p14="http://schemas.microsoft.com/office/powerpoint/2010/main" xmlns="" val="1485825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Hedonic Scale</a:t>
            </a:r>
            <a:endParaRPr lang="en-US" sz="3600" b="1" dirty="0"/>
          </a:p>
        </p:txBody>
      </p:sp>
      <p:sp>
        <p:nvSpPr>
          <p:cNvPr id="6" name="TextBox 5"/>
          <p:cNvSpPr txBox="1"/>
          <p:nvPr/>
        </p:nvSpPr>
        <p:spPr>
          <a:xfrm>
            <a:off x="1295400" y="2270760"/>
            <a:ext cx="7010400" cy="3447098"/>
          </a:xfrm>
          <a:prstGeom prst="rect">
            <a:avLst/>
          </a:prstGeom>
          <a:noFill/>
        </p:spPr>
        <p:txBody>
          <a:bodyPr wrap="square" rtlCol="0">
            <a:spAutoFit/>
          </a:bodyPr>
          <a:lstStyle/>
          <a:p>
            <a:r>
              <a:rPr lang="en-US" sz="2000" dirty="0"/>
              <a:t>The Hedonic Scale tool allows clients to quickly circle emotion-based faces that convey how they feel about a wide variety of topics, such as eating patterns, activity, health and growth. They also allow parents to suggest how they feel about more sensitive topics like food insecurity and their roles as parents.</a:t>
            </a:r>
          </a:p>
          <a:p>
            <a:endParaRPr lang="en-US" sz="2000" dirty="0" smtClean="0"/>
          </a:p>
          <a:p>
            <a:r>
              <a:rPr lang="en-US" sz="2000" dirty="0" smtClean="0"/>
              <a:t>Address </a:t>
            </a:r>
            <a:r>
              <a:rPr lang="en-US" sz="2000" dirty="0"/>
              <a:t>positive responses first and recognize the successes.</a:t>
            </a:r>
          </a:p>
          <a:p>
            <a:r>
              <a:rPr lang="en-US" sz="2000" dirty="0"/>
              <a:t>Probe and ask questions like: “what could change to make your response a very happy face?”</a:t>
            </a:r>
          </a:p>
          <a:p>
            <a:r>
              <a:rPr lang="en-US" sz="2000" dirty="0"/>
              <a:t>Feeling Faces</a:t>
            </a:r>
          </a:p>
          <a:p>
            <a:endParaRPr lang="en-US" dirty="0"/>
          </a:p>
        </p:txBody>
      </p:sp>
    </p:spTree>
    <p:extLst>
      <p:ext uri="{BB962C8B-B14F-4D97-AF65-F5344CB8AC3E}">
        <p14:creationId xmlns:p14="http://schemas.microsoft.com/office/powerpoint/2010/main" xmlns="" val="2469991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Pilot Implementation Tips</a:t>
            </a:r>
            <a:endParaRPr lang="en-US" sz="3600" b="1" dirty="0"/>
          </a:p>
        </p:txBody>
      </p:sp>
      <p:sp>
        <p:nvSpPr>
          <p:cNvPr id="6" name="TextBox 5"/>
          <p:cNvSpPr txBox="1"/>
          <p:nvPr/>
        </p:nvSpPr>
        <p:spPr>
          <a:xfrm>
            <a:off x="381000" y="1600200"/>
            <a:ext cx="8382000" cy="4979825"/>
          </a:xfrm>
          <a:prstGeom prst="rect">
            <a:avLst/>
          </a:prstGeom>
          <a:noFill/>
        </p:spPr>
        <p:txBody>
          <a:bodyPr wrap="square" rtlCol="0">
            <a:spAutoFit/>
          </a:bodyPr>
          <a:lstStyle/>
          <a:p>
            <a:pPr marL="342900" indent="-342900">
              <a:lnSpc>
                <a:spcPct val="90000"/>
              </a:lnSpc>
              <a:spcAft>
                <a:spcPts val="1200"/>
              </a:spcAft>
              <a:buFont typeface="Arial" pitchFamily="34" charset="0"/>
              <a:buChar char="•"/>
            </a:pPr>
            <a:r>
              <a:rPr lang="en-US" sz="2400" dirty="0"/>
              <a:t>It may not always be appropriate to use a tool</a:t>
            </a:r>
          </a:p>
          <a:p>
            <a:pPr marL="342900" indent="-342900">
              <a:lnSpc>
                <a:spcPct val="90000"/>
              </a:lnSpc>
              <a:spcAft>
                <a:spcPts val="1200"/>
              </a:spcAft>
              <a:buFont typeface="Arial" pitchFamily="34" charset="0"/>
              <a:buChar char="•"/>
            </a:pPr>
            <a:r>
              <a:rPr lang="en-US" sz="2400" dirty="0"/>
              <a:t>Documentation of what tools are used help reduce repetition</a:t>
            </a:r>
          </a:p>
          <a:p>
            <a:pPr marL="342900" indent="-342900">
              <a:lnSpc>
                <a:spcPct val="90000"/>
              </a:lnSpc>
              <a:spcAft>
                <a:spcPts val="1200"/>
              </a:spcAft>
              <a:buFont typeface="Arial" pitchFamily="34" charset="0"/>
              <a:buChar char="•"/>
            </a:pPr>
            <a:r>
              <a:rPr lang="en-US" sz="2400" dirty="0"/>
              <a:t>New tools keep the concept fresh</a:t>
            </a:r>
          </a:p>
          <a:p>
            <a:pPr marL="342900" indent="-342900">
              <a:lnSpc>
                <a:spcPct val="90000"/>
              </a:lnSpc>
              <a:spcAft>
                <a:spcPts val="1200"/>
              </a:spcAft>
              <a:buFont typeface="Arial" pitchFamily="34" charset="0"/>
              <a:buChar char="•"/>
            </a:pPr>
            <a:r>
              <a:rPr lang="en-US" sz="2400" dirty="0"/>
              <a:t>Start first with tools you feel most comfortable with</a:t>
            </a:r>
          </a:p>
          <a:p>
            <a:pPr marL="342900" indent="-342900">
              <a:lnSpc>
                <a:spcPct val="90000"/>
              </a:lnSpc>
              <a:spcAft>
                <a:spcPts val="1200"/>
              </a:spcAft>
              <a:buFont typeface="Arial" pitchFamily="34" charset="0"/>
              <a:buChar char="•"/>
            </a:pPr>
            <a:r>
              <a:rPr lang="en-US" sz="2400" dirty="0"/>
              <a:t>Frame it in a way that makes it obvious that you are talking about nutrition and health </a:t>
            </a:r>
            <a:r>
              <a:rPr lang="en-US" sz="2400" dirty="0" smtClean="0"/>
              <a:t>topics</a:t>
            </a:r>
          </a:p>
          <a:p>
            <a:pPr marL="342900" indent="-342900">
              <a:spcAft>
                <a:spcPts val="1200"/>
              </a:spcAft>
              <a:buFont typeface="Arial" pitchFamily="34" charset="0"/>
              <a:buChar char="•"/>
            </a:pPr>
            <a:r>
              <a:rPr lang="en-US" sz="2400" dirty="0"/>
              <a:t>Try starting with children re-certs. </a:t>
            </a:r>
            <a:endParaRPr lang="en-US" sz="2400" dirty="0" smtClean="0"/>
          </a:p>
          <a:p>
            <a:pPr marL="342900" indent="-342900">
              <a:spcAft>
                <a:spcPts val="1200"/>
              </a:spcAft>
              <a:buFont typeface="Arial" pitchFamily="34" charset="0"/>
              <a:buChar char="•"/>
            </a:pPr>
            <a:r>
              <a:rPr lang="en-US" sz="2400" dirty="0" smtClean="0"/>
              <a:t>Try </a:t>
            </a:r>
            <a:r>
              <a:rPr lang="en-US" sz="2400" dirty="0"/>
              <a:t>‘expert of the month or week’</a:t>
            </a:r>
          </a:p>
          <a:p>
            <a:pPr marL="342900" indent="-342900">
              <a:spcAft>
                <a:spcPts val="1200"/>
              </a:spcAft>
              <a:buFont typeface="Arial" pitchFamily="34" charset="0"/>
              <a:buChar char="•"/>
            </a:pPr>
            <a:r>
              <a:rPr lang="en-US" sz="2400" dirty="0"/>
              <a:t>Practice, practice, practice!</a:t>
            </a:r>
          </a:p>
          <a:p>
            <a:pPr>
              <a:lnSpc>
                <a:spcPct val="90000"/>
              </a:lnSpc>
            </a:pPr>
            <a:endParaRPr lang="en-US" sz="2000" dirty="0"/>
          </a:p>
          <a:p>
            <a:endParaRPr lang="en-US" dirty="0"/>
          </a:p>
        </p:txBody>
      </p:sp>
    </p:spTree>
    <p:extLst>
      <p:ext uri="{BB962C8B-B14F-4D97-AF65-F5344CB8AC3E}">
        <p14:creationId xmlns:p14="http://schemas.microsoft.com/office/powerpoint/2010/main" xmlns="" val="769549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fontScale="90000"/>
          </a:bodyPr>
          <a:lstStyle/>
          <a:p>
            <a:pPr algn="l"/>
            <a:r>
              <a:rPr lang="en-US" sz="3600" b="1" dirty="0"/>
              <a:t>Getting to the Heart of the Matter </a:t>
            </a:r>
            <a:r>
              <a:rPr lang="en-US" sz="3600" b="1" dirty="0" smtClean="0"/>
              <a:t/>
            </a:r>
            <a:br>
              <a:rPr lang="en-US" sz="3600" b="1" dirty="0" smtClean="0"/>
            </a:br>
            <a:r>
              <a:rPr lang="en-US" sz="3600" b="1" dirty="0" smtClean="0"/>
              <a:t>Pilot </a:t>
            </a:r>
            <a:r>
              <a:rPr lang="en-US" sz="3600" b="1" dirty="0"/>
              <a:t>Results</a:t>
            </a:r>
          </a:p>
        </p:txBody>
      </p:sp>
      <p:sp>
        <p:nvSpPr>
          <p:cNvPr id="6" name="TextBox 5"/>
          <p:cNvSpPr txBox="1"/>
          <p:nvPr/>
        </p:nvSpPr>
        <p:spPr>
          <a:xfrm>
            <a:off x="533400" y="1752600"/>
            <a:ext cx="8153400" cy="4247317"/>
          </a:xfrm>
          <a:prstGeom prst="rect">
            <a:avLst/>
          </a:prstGeom>
          <a:noFill/>
        </p:spPr>
        <p:txBody>
          <a:bodyPr wrap="square" rtlCol="0">
            <a:spAutoFit/>
          </a:bodyPr>
          <a:lstStyle/>
          <a:p>
            <a:pPr marL="990600" lvl="1" indent="-533400">
              <a:buFont typeface="Arial" charset="0"/>
              <a:buNone/>
            </a:pPr>
            <a:r>
              <a:rPr lang="en-US" dirty="0"/>
              <a:t>Focus groups and surveys reveal that participants love </a:t>
            </a:r>
            <a:r>
              <a:rPr lang="en-US" dirty="0" smtClean="0"/>
              <a:t>WIC</a:t>
            </a:r>
          </a:p>
          <a:p>
            <a:pPr marL="990600" lvl="1" indent="-533400">
              <a:buFont typeface="Arial" charset="0"/>
              <a:buNone/>
            </a:pPr>
            <a:endParaRPr lang="en-US" dirty="0"/>
          </a:p>
          <a:p>
            <a:pPr marL="609600" indent="-609600"/>
            <a:r>
              <a:rPr lang="en-US" sz="2400" i="1" dirty="0" smtClean="0"/>
              <a:t>	“</a:t>
            </a:r>
            <a:r>
              <a:rPr lang="en-US" sz="2400" i="1" dirty="0"/>
              <a:t>I’m more looking forward to see the nutritionist, because I’m waiting for... to hear, ‘Oh, there’s been changes.  Oh, your son is </a:t>
            </a:r>
            <a:r>
              <a:rPr lang="en-US" sz="2400" i="1" dirty="0" err="1"/>
              <a:t>growin</a:t>
            </a:r>
            <a:r>
              <a:rPr lang="en-US" sz="2400" i="1" dirty="0"/>
              <a:t>’, it seems like he’s gaining weight.’  And she seems to </a:t>
            </a:r>
            <a:r>
              <a:rPr lang="en-US" sz="2400" b="1" i="1" dirty="0"/>
              <a:t>acknowledge,</a:t>
            </a:r>
            <a:r>
              <a:rPr lang="en-US" sz="2400" i="1" dirty="0"/>
              <a:t> because... she’s</a:t>
            </a:r>
            <a:r>
              <a:rPr lang="en-US" sz="2400" b="1" i="1" dirty="0"/>
              <a:t> relating to me</a:t>
            </a:r>
            <a:r>
              <a:rPr lang="en-US" sz="2400" i="1" dirty="0"/>
              <a:t>…she was able to visually and written, </a:t>
            </a:r>
            <a:r>
              <a:rPr lang="en-US" sz="2400" b="1" i="1" dirty="0"/>
              <a:t>connect with my issues </a:t>
            </a:r>
            <a:r>
              <a:rPr lang="en-US" sz="2400" i="1" dirty="0"/>
              <a:t>with my son.  I’m looking forward to seeing her, because I know that I I’m </a:t>
            </a:r>
            <a:r>
              <a:rPr lang="en-US" sz="2400" i="1" dirty="0" err="1"/>
              <a:t>gonna</a:t>
            </a:r>
            <a:r>
              <a:rPr lang="en-US" sz="2400" i="1" dirty="0"/>
              <a:t> get some feedback, </a:t>
            </a:r>
            <a:r>
              <a:rPr lang="en-US" sz="2400" b="1" i="1" dirty="0"/>
              <a:t>positive feedback</a:t>
            </a:r>
            <a:r>
              <a:rPr lang="en-US" sz="2400" i="1" dirty="0"/>
              <a:t>, or if there’s some concerns, she’ll let me know </a:t>
            </a:r>
            <a:r>
              <a:rPr lang="en-US" sz="2400" b="1" i="1" dirty="0"/>
              <a:t>how to address </a:t>
            </a:r>
            <a:r>
              <a:rPr lang="en-US" sz="2400" i="1" dirty="0"/>
              <a:t>them</a:t>
            </a:r>
            <a:r>
              <a:rPr lang="en-US" sz="2400" b="1" i="1" dirty="0"/>
              <a:t>.  And before, I never cared</a:t>
            </a:r>
            <a:r>
              <a:rPr lang="en-US" sz="2400" i="1" dirty="0"/>
              <a:t>.”</a:t>
            </a:r>
            <a:endParaRPr lang="en-US" sz="2400" dirty="0"/>
          </a:p>
          <a:p>
            <a:endParaRPr lang="en-US" dirty="0"/>
          </a:p>
        </p:txBody>
      </p:sp>
    </p:spTree>
    <p:extLst>
      <p:ext uri="{BB962C8B-B14F-4D97-AF65-F5344CB8AC3E}">
        <p14:creationId xmlns:p14="http://schemas.microsoft.com/office/powerpoint/2010/main" xmlns="" val="2478391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a:t>GHM Evaluation: Summary</a:t>
            </a:r>
          </a:p>
        </p:txBody>
      </p:sp>
      <p:sp>
        <p:nvSpPr>
          <p:cNvPr id="6" name="TextBox 5"/>
          <p:cNvSpPr txBox="1"/>
          <p:nvPr/>
        </p:nvSpPr>
        <p:spPr>
          <a:xfrm>
            <a:off x="609600" y="1676400"/>
            <a:ext cx="7924800" cy="4555093"/>
          </a:xfrm>
          <a:prstGeom prst="rect">
            <a:avLst/>
          </a:prstGeom>
          <a:noFill/>
        </p:spPr>
        <p:txBody>
          <a:bodyPr wrap="square" rtlCol="0">
            <a:spAutoFit/>
          </a:bodyPr>
          <a:lstStyle/>
          <a:p>
            <a:r>
              <a:rPr lang="en-US" sz="2400" u="sng" dirty="0"/>
              <a:t>Surveys</a:t>
            </a:r>
            <a:r>
              <a:rPr lang="en-US" sz="2400" dirty="0"/>
              <a:t>: &gt;95% of pre-test responses were positive for staff and participants at intervention and control sites</a:t>
            </a:r>
          </a:p>
          <a:p>
            <a:pPr lvl="1"/>
            <a:r>
              <a:rPr lang="en-US" sz="2000" dirty="0"/>
              <a:t>Maintained in post-test surveys</a:t>
            </a:r>
          </a:p>
          <a:p>
            <a:pPr lvl="1"/>
            <a:r>
              <a:rPr lang="en-US" sz="2000" dirty="0"/>
              <a:t>Could reflect other MA WIC Program activities in study period: </a:t>
            </a:r>
          </a:p>
          <a:p>
            <a:pPr lvl="1">
              <a:buFontTx/>
              <a:buNone/>
            </a:pPr>
            <a:r>
              <a:rPr lang="en-US" sz="2000" dirty="0"/>
              <a:t>	THTM, VENA, Food package changes</a:t>
            </a:r>
          </a:p>
          <a:p>
            <a:r>
              <a:rPr lang="en-US" sz="2400" u="sng" dirty="0"/>
              <a:t>Qualitative findings</a:t>
            </a:r>
          </a:p>
          <a:p>
            <a:pPr lvl="1"/>
            <a:r>
              <a:rPr lang="en-US" sz="2000" b="1" dirty="0"/>
              <a:t>Participants</a:t>
            </a:r>
            <a:r>
              <a:rPr lang="en-US" sz="2000" dirty="0"/>
              <a:t>: Importance of ongoing relationship with nutritionist and continuity of information in communicating concerns and following nutrition advice</a:t>
            </a:r>
          </a:p>
          <a:p>
            <a:pPr lvl="1"/>
            <a:r>
              <a:rPr lang="en-US" sz="2000" b="1" dirty="0"/>
              <a:t>WIC staff</a:t>
            </a:r>
            <a:r>
              <a:rPr lang="en-US" sz="2000" dirty="0"/>
              <a:t>: GHM tools and techniques increase participants’ confidence, comfort and satisfaction; change structure and content of counseling; increase staff connection with clients.  Training and feedback essential.</a:t>
            </a:r>
          </a:p>
          <a:p>
            <a:endParaRPr lang="en-US" dirty="0"/>
          </a:p>
        </p:txBody>
      </p:sp>
    </p:spTree>
    <p:extLst>
      <p:ext uri="{BB962C8B-B14F-4D97-AF65-F5344CB8AC3E}">
        <p14:creationId xmlns:p14="http://schemas.microsoft.com/office/powerpoint/2010/main" xmlns="" val="1014213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200" b="1" dirty="0" smtClean="0"/>
              <a:t>Post-Pilot Ethnographic </a:t>
            </a:r>
            <a:r>
              <a:rPr lang="en-US" sz="3200" b="1" dirty="0"/>
              <a:t>Research</a:t>
            </a:r>
          </a:p>
        </p:txBody>
      </p:sp>
      <p:sp>
        <p:nvSpPr>
          <p:cNvPr id="6" name="TextBox 5"/>
          <p:cNvSpPr txBox="1"/>
          <p:nvPr/>
        </p:nvSpPr>
        <p:spPr>
          <a:xfrm>
            <a:off x="381000" y="1606296"/>
            <a:ext cx="8211312" cy="5093702"/>
          </a:xfrm>
          <a:prstGeom prst="rect">
            <a:avLst/>
          </a:prstGeom>
          <a:noFill/>
        </p:spPr>
        <p:txBody>
          <a:bodyPr wrap="square" rtlCol="0">
            <a:spAutoFit/>
          </a:bodyPr>
          <a:lstStyle/>
          <a:p>
            <a:pPr marL="176213" indent="-342900">
              <a:spcAft>
                <a:spcPts val="600"/>
              </a:spcAft>
              <a:buFont typeface="Arial" pitchFamily="34" charset="0"/>
              <a:buChar char="•"/>
            </a:pPr>
            <a:r>
              <a:rPr lang="en-US" sz="2000" dirty="0" smtClean="0"/>
              <a:t>Less </a:t>
            </a:r>
            <a:r>
              <a:rPr lang="en-US" sz="2000" dirty="0"/>
              <a:t>reliance on computers during assessment</a:t>
            </a:r>
          </a:p>
          <a:p>
            <a:pPr marL="176213" indent="-342900">
              <a:spcAft>
                <a:spcPts val="600"/>
              </a:spcAft>
              <a:buFont typeface="Arial" pitchFamily="34" charset="0"/>
              <a:buChar char="•"/>
            </a:pPr>
            <a:r>
              <a:rPr lang="en-US" sz="2000" dirty="0"/>
              <a:t>Positive changes in body language</a:t>
            </a:r>
          </a:p>
          <a:p>
            <a:pPr marL="176213" indent="-342900">
              <a:spcAft>
                <a:spcPts val="600"/>
              </a:spcAft>
              <a:buFont typeface="Arial" pitchFamily="34" charset="0"/>
              <a:buChar char="•"/>
            </a:pPr>
            <a:r>
              <a:rPr lang="en-US" sz="2000" dirty="0"/>
              <a:t>Balance of control of the conversation between educator and client</a:t>
            </a:r>
          </a:p>
          <a:p>
            <a:pPr marL="176213" indent="-342900">
              <a:spcAft>
                <a:spcPts val="600"/>
              </a:spcAft>
              <a:buFont typeface="Arial" pitchFamily="34" charset="0"/>
              <a:buChar char="•"/>
            </a:pPr>
            <a:r>
              <a:rPr lang="en-US" sz="2000" dirty="0"/>
              <a:t>Counseling and assessment more informal and relaxed</a:t>
            </a:r>
          </a:p>
          <a:p>
            <a:pPr marL="176213" indent="-342900">
              <a:spcAft>
                <a:spcPts val="600"/>
              </a:spcAft>
              <a:buFont typeface="Arial" pitchFamily="34" charset="0"/>
              <a:buChar char="•"/>
            </a:pPr>
            <a:r>
              <a:rPr lang="en-US" sz="2000" dirty="0"/>
              <a:t>Clients sharing more concerns and </a:t>
            </a:r>
            <a:r>
              <a:rPr lang="en-US" sz="2000" dirty="0" smtClean="0"/>
              <a:t>questions</a:t>
            </a:r>
          </a:p>
          <a:p>
            <a:pPr marL="342900" indent="-342900">
              <a:spcAft>
                <a:spcPts val="600"/>
              </a:spcAft>
              <a:buFont typeface="Arial" pitchFamily="34" charset="0"/>
              <a:buChar char="•"/>
            </a:pPr>
            <a:r>
              <a:rPr lang="en-US" sz="2000" dirty="0"/>
              <a:t>Some clinic environment changes</a:t>
            </a:r>
          </a:p>
          <a:p>
            <a:pPr marL="342900" indent="-342900">
              <a:spcAft>
                <a:spcPts val="600"/>
              </a:spcAft>
              <a:buFont typeface="Arial" pitchFamily="34" charset="0"/>
              <a:buChar char="•"/>
            </a:pPr>
            <a:r>
              <a:rPr lang="en-US" sz="2000" dirty="0"/>
              <a:t>More positive and warmer customer </a:t>
            </a:r>
            <a:r>
              <a:rPr lang="en-US" sz="2000" dirty="0" smtClean="0"/>
              <a:t>service</a:t>
            </a:r>
          </a:p>
          <a:p>
            <a:pPr marL="342900" indent="-342900">
              <a:spcAft>
                <a:spcPts val="600"/>
              </a:spcAft>
              <a:buFont typeface="Arial" pitchFamily="34" charset="0"/>
              <a:buChar char="•"/>
            </a:pPr>
            <a:r>
              <a:rPr lang="en-US" sz="2000" dirty="0"/>
              <a:t>Eye contact between the educator and client made the conversation more relaxed and </a:t>
            </a:r>
            <a:r>
              <a:rPr lang="en-US" sz="2000" dirty="0" smtClean="0"/>
              <a:t>enjoyable</a:t>
            </a:r>
            <a:endParaRPr lang="en-US" sz="2000" dirty="0"/>
          </a:p>
          <a:p>
            <a:pPr marL="342900" indent="-342900">
              <a:spcAft>
                <a:spcPts val="600"/>
              </a:spcAft>
              <a:buFont typeface="Arial" pitchFamily="34" charset="0"/>
              <a:buChar char="•"/>
            </a:pPr>
            <a:r>
              <a:rPr lang="en-US" sz="2000" dirty="0"/>
              <a:t>Clients value nutrition information provided during WIC counseling sessions; WIC educators may have a limited perception of their potential influence with clients</a:t>
            </a:r>
          </a:p>
          <a:p>
            <a:pPr marL="1023938" lvl="2" indent="-276225"/>
            <a:endParaRPr lang="en-US" sz="2000" dirty="0"/>
          </a:p>
          <a:p>
            <a:endParaRPr lang="en-US" sz="2000" dirty="0"/>
          </a:p>
        </p:txBody>
      </p:sp>
    </p:spTree>
    <p:extLst>
      <p:ext uri="{BB962C8B-B14F-4D97-AF65-F5344CB8AC3E}">
        <p14:creationId xmlns:p14="http://schemas.microsoft.com/office/powerpoint/2010/main" xmlns="" val="3139018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a:t>Lessons Learned</a:t>
            </a:r>
          </a:p>
        </p:txBody>
      </p:sp>
      <p:sp>
        <p:nvSpPr>
          <p:cNvPr id="5" name="TextBox 4"/>
          <p:cNvSpPr txBox="1"/>
          <p:nvPr/>
        </p:nvSpPr>
        <p:spPr>
          <a:xfrm>
            <a:off x="228600" y="1600200"/>
            <a:ext cx="8686800" cy="4973669"/>
          </a:xfrm>
          <a:prstGeom prst="rect">
            <a:avLst/>
          </a:prstGeom>
          <a:noFill/>
        </p:spPr>
        <p:txBody>
          <a:bodyPr wrap="square" rtlCol="0">
            <a:spAutoFit/>
          </a:bodyPr>
          <a:lstStyle/>
          <a:p>
            <a:pPr marL="342900" indent="-342900">
              <a:lnSpc>
                <a:spcPct val="90000"/>
              </a:lnSpc>
              <a:spcBef>
                <a:spcPts val="1200"/>
              </a:spcBef>
              <a:buFont typeface="Arial" pitchFamily="34" charset="0"/>
              <a:buChar char="•"/>
            </a:pPr>
            <a:r>
              <a:rPr lang="en-US" sz="2400" dirty="0"/>
              <a:t>GHM provides tools to move staff towards VENA, but does not stand </a:t>
            </a:r>
            <a:r>
              <a:rPr lang="en-US" sz="2400" dirty="0" smtClean="0"/>
              <a:t>alone; </a:t>
            </a:r>
            <a:r>
              <a:rPr lang="en-US" sz="2400" dirty="0"/>
              <a:t>Constant support, mentoring and training is needed to create and sustain </a:t>
            </a:r>
            <a:r>
              <a:rPr lang="en-US" sz="2400" dirty="0" smtClean="0"/>
              <a:t>change</a:t>
            </a:r>
            <a:endParaRPr lang="en-US" sz="2400" dirty="0"/>
          </a:p>
          <a:p>
            <a:pPr marL="342900" indent="-342900">
              <a:lnSpc>
                <a:spcPct val="90000"/>
              </a:lnSpc>
              <a:spcBef>
                <a:spcPts val="1200"/>
              </a:spcBef>
              <a:buFont typeface="Arial" pitchFamily="34" charset="0"/>
              <a:buChar char="•"/>
            </a:pPr>
            <a:r>
              <a:rPr lang="en-US" sz="2400" dirty="0"/>
              <a:t>Staff and participants approach new concepts with varied levels of comfort and willingness to experiment; techniques need to be attempted multiple times to determine success</a:t>
            </a:r>
          </a:p>
          <a:p>
            <a:pPr marL="342900" indent="-342900">
              <a:lnSpc>
                <a:spcPct val="90000"/>
              </a:lnSpc>
              <a:spcBef>
                <a:spcPts val="1200"/>
              </a:spcBef>
              <a:buFont typeface="Arial" pitchFamily="34" charset="0"/>
              <a:buChar char="•"/>
            </a:pPr>
            <a:r>
              <a:rPr lang="en-US" sz="2400" dirty="0"/>
              <a:t>Identifying a champion in each local agency is </a:t>
            </a:r>
            <a:r>
              <a:rPr lang="en-US" sz="2400" dirty="0" smtClean="0"/>
              <a:t>key</a:t>
            </a:r>
          </a:p>
          <a:p>
            <a:pPr marL="342900" indent="-342900">
              <a:lnSpc>
                <a:spcPct val="90000"/>
              </a:lnSpc>
              <a:spcBef>
                <a:spcPts val="1200"/>
              </a:spcBef>
              <a:buFont typeface="Arial" pitchFamily="34" charset="0"/>
              <a:buChar char="•"/>
            </a:pPr>
            <a:r>
              <a:rPr lang="en-US" sz="2400" dirty="0"/>
              <a:t>New tools can become old over time; need for continual introduction of new elements</a:t>
            </a:r>
          </a:p>
          <a:p>
            <a:pPr marL="342900" indent="-342900">
              <a:lnSpc>
                <a:spcPct val="90000"/>
              </a:lnSpc>
              <a:spcBef>
                <a:spcPts val="1200"/>
              </a:spcBef>
              <a:buFont typeface="Arial" pitchFamily="34" charset="0"/>
              <a:buChar char="•"/>
            </a:pPr>
            <a:r>
              <a:rPr lang="en-US" sz="2400" dirty="0"/>
              <a:t>Open </a:t>
            </a:r>
            <a:r>
              <a:rPr lang="en-US" sz="2400" dirty="0" smtClean="0"/>
              <a:t>conversation </a:t>
            </a:r>
            <a:r>
              <a:rPr lang="en-US" sz="2400" dirty="0"/>
              <a:t>can </a:t>
            </a:r>
            <a:r>
              <a:rPr lang="en-US" sz="2400" dirty="0" smtClean="0"/>
              <a:t>be </a:t>
            </a:r>
            <a:r>
              <a:rPr lang="en-US" sz="2400" dirty="0"/>
              <a:t>overwhelming for staff, especially when sensitive topics outside of nutrition expertise are raised</a:t>
            </a:r>
          </a:p>
          <a:p>
            <a:pPr marL="342900" indent="-342900">
              <a:lnSpc>
                <a:spcPct val="90000"/>
              </a:lnSpc>
              <a:buFont typeface="Arial" pitchFamily="34" charset="0"/>
              <a:buChar char="•"/>
            </a:pPr>
            <a:endParaRPr lang="en-US" sz="2400" dirty="0"/>
          </a:p>
          <a:p>
            <a:endParaRPr lang="en-US" dirty="0"/>
          </a:p>
        </p:txBody>
      </p:sp>
    </p:spTree>
    <p:extLst>
      <p:ext uri="{BB962C8B-B14F-4D97-AF65-F5344CB8AC3E}">
        <p14:creationId xmlns:p14="http://schemas.microsoft.com/office/powerpoint/2010/main" xmlns="" val="2338193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fontScale="90000"/>
          </a:bodyPr>
          <a:lstStyle/>
          <a:p>
            <a:pPr algn="l"/>
            <a:r>
              <a:rPr lang="en-US" sz="3600" b="1" dirty="0" smtClean="0"/>
              <a:t>Getting to the Heart </a:t>
            </a:r>
            <a:br>
              <a:rPr lang="en-US" sz="3600" b="1" dirty="0" smtClean="0"/>
            </a:br>
            <a:r>
              <a:rPr lang="en-US" sz="3600" b="1" dirty="0" smtClean="0"/>
              <a:t>of the Matter</a:t>
            </a:r>
            <a:endParaRPr lang="en-US" sz="3600" b="1" dirty="0"/>
          </a:p>
        </p:txBody>
      </p:sp>
      <p:sp>
        <p:nvSpPr>
          <p:cNvPr id="5" name="TextBox 4"/>
          <p:cNvSpPr txBox="1"/>
          <p:nvPr/>
        </p:nvSpPr>
        <p:spPr>
          <a:xfrm>
            <a:off x="152400" y="1592769"/>
            <a:ext cx="8686800" cy="1034129"/>
          </a:xfrm>
          <a:prstGeom prst="rect">
            <a:avLst/>
          </a:prstGeom>
          <a:noFill/>
        </p:spPr>
        <p:txBody>
          <a:bodyPr wrap="square" rtlCol="0">
            <a:spAutoFit/>
          </a:bodyPr>
          <a:lstStyle/>
          <a:p>
            <a:pPr>
              <a:lnSpc>
                <a:spcPct val="90000"/>
              </a:lnSpc>
            </a:pPr>
            <a:endParaRPr lang="en-US" sz="2400" dirty="0" smtClean="0"/>
          </a:p>
          <a:p>
            <a:pPr>
              <a:lnSpc>
                <a:spcPct val="90000"/>
              </a:lnSpc>
            </a:pPr>
            <a:r>
              <a:rPr lang="en-US" sz="2400" dirty="0" smtClean="0"/>
              <a:t>Local Program Perspective</a:t>
            </a:r>
            <a:endParaRPr lang="en-US" sz="2400" dirty="0"/>
          </a:p>
          <a:p>
            <a:endParaRPr lang="en-US" dirty="0"/>
          </a:p>
        </p:txBody>
      </p:sp>
    </p:spTree>
    <p:extLst>
      <p:ext uri="{BB962C8B-B14F-4D97-AF65-F5344CB8AC3E}">
        <p14:creationId xmlns:p14="http://schemas.microsoft.com/office/powerpoint/2010/main" xmlns="" val="366525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Training Website</a:t>
            </a:r>
            <a:endParaRPr lang="en-US" sz="3600" b="1" dirty="0"/>
          </a:p>
        </p:txBody>
      </p:sp>
      <p:sp>
        <p:nvSpPr>
          <p:cNvPr id="5" name="TextBox 4"/>
          <p:cNvSpPr txBox="1"/>
          <p:nvPr/>
        </p:nvSpPr>
        <p:spPr>
          <a:xfrm>
            <a:off x="228600" y="1600200"/>
            <a:ext cx="8686800" cy="3979551"/>
          </a:xfrm>
          <a:prstGeom prst="rect">
            <a:avLst/>
          </a:prstGeom>
          <a:noFill/>
        </p:spPr>
        <p:txBody>
          <a:bodyPr wrap="square" rtlCol="0">
            <a:spAutoFit/>
          </a:bodyPr>
          <a:lstStyle/>
          <a:p>
            <a:pPr marL="342900" indent="-342900">
              <a:spcAft>
                <a:spcPts val="1800"/>
              </a:spcAft>
              <a:buFont typeface="Arial" pitchFamily="34" charset="0"/>
              <a:buChar char="•"/>
            </a:pPr>
            <a:r>
              <a:rPr lang="en-US" sz="2400" dirty="0"/>
              <a:t>Created an on-line version of all project products to be distributed and shared on </a:t>
            </a:r>
            <a:r>
              <a:rPr lang="en-US" sz="2400" dirty="0">
                <a:hlinkClick r:id="rId4"/>
              </a:rPr>
              <a:t>www.gettingtotheheartofthematter.com</a:t>
            </a:r>
            <a:r>
              <a:rPr lang="en-US" sz="2400" dirty="0"/>
              <a:t> </a:t>
            </a:r>
          </a:p>
          <a:p>
            <a:pPr marL="342900" indent="-342900">
              <a:spcAft>
                <a:spcPts val="1800"/>
              </a:spcAft>
              <a:buFont typeface="Arial" pitchFamily="34" charset="0"/>
              <a:buChar char="•"/>
            </a:pPr>
            <a:r>
              <a:rPr lang="en-US" sz="2400" dirty="0"/>
              <a:t>Includes an overview of the emotion-based services, guidance for implementation, training tools and printable versions of materials or order information.</a:t>
            </a:r>
          </a:p>
          <a:p>
            <a:pPr marL="342900" indent="-342900">
              <a:spcAft>
                <a:spcPts val="1800"/>
              </a:spcAft>
              <a:buFont typeface="Arial" pitchFamily="34" charset="0"/>
              <a:buChar char="•"/>
            </a:pPr>
            <a:r>
              <a:rPr lang="en-US" sz="2400" dirty="0"/>
              <a:t>Provides on-going support</a:t>
            </a:r>
          </a:p>
          <a:p>
            <a:pPr>
              <a:lnSpc>
                <a:spcPct val="90000"/>
              </a:lnSpc>
            </a:pPr>
            <a:endParaRPr lang="en-US" sz="2400" dirty="0"/>
          </a:p>
          <a:p>
            <a:endParaRPr lang="en-US"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3852232"/>
            <a:ext cx="4027487" cy="2573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33783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fontScale="90000"/>
          </a:bodyPr>
          <a:lstStyle/>
          <a:p>
            <a:pPr algn="l"/>
            <a:r>
              <a:rPr lang="en-US" sz="3600" b="1" dirty="0" smtClean="0"/>
              <a:t>Getting to the Heart of the Matter</a:t>
            </a:r>
            <a:br>
              <a:rPr lang="en-US" sz="3600" b="1" dirty="0" smtClean="0"/>
            </a:br>
            <a:r>
              <a:rPr lang="en-US" sz="3600" b="1" dirty="0" smtClean="0"/>
              <a:t>Moving Forward</a:t>
            </a:r>
            <a:endParaRPr lang="en-US" sz="3600" b="1" dirty="0"/>
          </a:p>
        </p:txBody>
      </p:sp>
      <p:sp>
        <p:nvSpPr>
          <p:cNvPr id="6" name="TextBox 5"/>
          <p:cNvSpPr txBox="1"/>
          <p:nvPr/>
        </p:nvSpPr>
        <p:spPr>
          <a:xfrm>
            <a:off x="272796" y="1582340"/>
            <a:ext cx="8610600" cy="3693319"/>
          </a:xfrm>
          <a:prstGeom prst="rect">
            <a:avLst/>
          </a:prstGeom>
          <a:noFill/>
        </p:spPr>
        <p:txBody>
          <a:bodyPr wrap="square" rtlCol="0">
            <a:spAutoFit/>
          </a:bodyPr>
          <a:lstStyle/>
          <a:p>
            <a:r>
              <a:rPr lang="en-US" sz="2400" dirty="0" smtClean="0"/>
              <a:t>Getting to the Heart of the Matter/Counseling </a:t>
            </a:r>
            <a:r>
              <a:rPr lang="en-US" sz="2400" dirty="0"/>
              <a:t>Task Force meets quarterly for technical assistance on the </a:t>
            </a:r>
            <a:r>
              <a:rPr lang="en-US" sz="2400" dirty="0" smtClean="0"/>
              <a:t>tools </a:t>
            </a:r>
            <a:r>
              <a:rPr lang="en-US" sz="2400" dirty="0"/>
              <a:t>and techniques. </a:t>
            </a:r>
            <a:endParaRPr lang="en-US" sz="2400" dirty="0" smtClean="0"/>
          </a:p>
          <a:p>
            <a:endParaRPr lang="en-US" sz="2400" dirty="0"/>
          </a:p>
          <a:p>
            <a:r>
              <a:rPr lang="en-US" sz="2400" dirty="0" smtClean="0"/>
              <a:t>Task </a:t>
            </a:r>
            <a:r>
              <a:rPr lang="en-US" sz="2400" dirty="0"/>
              <a:t>force members play a vital role in creating new tools to keep the concept fresh. These tools are field tested with participants and adapted before development for all local programs.   </a:t>
            </a:r>
            <a:endParaRPr lang="en-US" sz="2400" dirty="0" smtClean="0"/>
          </a:p>
          <a:p>
            <a:endParaRPr lang="en-US" sz="2400" dirty="0"/>
          </a:p>
          <a:p>
            <a:r>
              <a:rPr lang="en-US" sz="2400" dirty="0" smtClean="0"/>
              <a:t>Task force </a:t>
            </a:r>
            <a:r>
              <a:rPr lang="en-US" sz="2400" dirty="0"/>
              <a:t>discusses other counseling topics that are relevant and pertinent to the on-going support of VENA.</a:t>
            </a:r>
          </a:p>
          <a:p>
            <a:pPr marL="285750" indent="-285750">
              <a:buFont typeface="Arial" pitchFamily="34" charset="0"/>
              <a:buChar char="•"/>
            </a:pPr>
            <a:endParaRPr lang="en-US" dirty="0"/>
          </a:p>
        </p:txBody>
      </p:sp>
    </p:spTree>
    <p:extLst>
      <p:ext uri="{BB962C8B-B14F-4D97-AF65-F5344CB8AC3E}">
        <p14:creationId xmlns:p14="http://schemas.microsoft.com/office/powerpoint/2010/main" xmlns="" val="914461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p:txBody>
          <a:bodyPr/>
          <a:lstStyle/>
          <a:p>
            <a:pPr algn="l"/>
            <a:r>
              <a:rPr lang="en-US" b="1" dirty="0" smtClean="0"/>
              <a:t>Massachusetts WIC</a:t>
            </a:r>
            <a:endParaRPr lang="en-US" b="1" dirty="0"/>
          </a:p>
        </p:txBody>
      </p:sp>
      <p:sp>
        <p:nvSpPr>
          <p:cNvPr id="5" name="Content Placeholder 4"/>
          <p:cNvSpPr>
            <a:spLocks noGrp="1"/>
          </p:cNvSpPr>
          <p:nvPr>
            <p:ph idx="1"/>
          </p:nvPr>
        </p:nvSpPr>
        <p:spPr>
          <a:xfrm>
            <a:off x="457200" y="1600200"/>
            <a:ext cx="8534400" cy="4525963"/>
          </a:xfrm>
        </p:spPr>
        <p:txBody>
          <a:bodyPr>
            <a:normAutofit lnSpcReduction="10000"/>
          </a:bodyPr>
          <a:lstStyle/>
          <a:p>
            <a:r>
              <a:rPr lang="en-US" sz="3000" dirty="0"/>
              <a:t>Serving ~</a:t>
            </a:r>
            <a:r>
              <a:rPr lang="en-US" sz="3000" dirty="0" smtClean="0"/>
              <a:t>125,000 </a:t>
            </a:r>
            <a:r>
              <a:rPr lang="en-US" sz="3000" dirty="0"/>
              <a:t>participants monthly</a:t>
            </a:r>
          </a:p>
          <a:p>
            <a:r>
              <a:rPr lang="en-US" sz="3000" dirty="0"/>
              <a:t>35 local agencies providing services at 120 sites</a:t>
            </a:r>
          </a:p>
          <a:p>
            <a:r>
              <a:rPr lang="en-US" sz="3000" dirty="0" smtClean="0"/>
              <a:t>39% Hispanic</a:t>
            </a:r>
          </a:p>
          <a:p>
            <a:r>
              <a:rPr lang="en-US" sz="3000" dirty="0" smtClean="0"/>
              <a:t>22% Black, 6% </a:t>
            </a:r>
            <a:r>
              <a:rPr lang="en-US" sz="3000" dirty="0"/>
              <a:t>Asian/ Pacific, </a:t>
            </a:r>
            <a:r>
              <a:rPr lang="en-US" sz="3000" dirty="0" smtClean="0"/>
              <a:t>&lt;1</a:t>
            </a:r>
            <a:r>
              <a:rPr lang="en-US" sz="3000" dirty="0"/>
              <a:t>% Native American, </a:t>
            </a:r>
            <a:r>
              <a:rPr lang="en-US" sz="3000" dirty="0" smtClean="0"/>
              <a:t>&lt;1% Native Hawaiian/Other Pacific, 67% White and 3% Multiple Race</a:t>
            </a:r>
            <a:endParaRPr lang="en-US" sz="3000" dirty="0"/>
          </a:p>
          <a:p>
            <a:r>
              <a:rPr lang="en-US" sz="3000" dirty="0"/>
              <a:t>1,000 vendors (grocery stores and pharmacies)</a:t>
            </a:r>
          </a:p>
          <a:p>
            <a:r>
              <a:rPr lang="en-US" sz="3000" dirty="0"/>
              <a:t>~600 staff including peer counselors; paraprofessional model</a:t>
            </a:r>
          </a:p>
          <a:p>
            <a:pPr>
              <a:buNone/>
            </a:pPr>
            <a:endParaRPr lang="en-US" dirty="0"/>
          </a:p>
        </p:txBody>
      </p:sp>
    </p:spTree>
    <p:extLst>
      <p:ext uri="{BB962C8B-B14F-4D97-AF65-F5344CB8AC3E}">
        <p14:creationId xmlns:p14="http://schemas.microsoft.com/office/powerpoint/2010/main" xmlns="" val="4288674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fontScale="90000"/>
          </a:bodyPr>
          <a:lstStyle/>
          <a:p>
            <a:pPr algn="l"/>
            <a:r>
              <a:rPr lang="en-US" sz="3600" b="1" dirty="0" smtClean="0"/>
              <a:t>Getting to the Heart of the Matter</a:t>
            </a:r>
            <a:br>
              <a:rPr lang="en-US" sz="3600" b="1" dirty="0" smtClean="0"/>
            </a:br>
            <a:r>
              <a:rPr lang="en-US" sz="3600" b="1" dirty="0" smtClean="0"/>
              <a:t>New Tool</a:t>
            </a:r>
            <a:endParaRPr lang="en-US" sz="3600" b="1" dirty="0"/>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767681"/>
            <a:ext cx="4260850" cy="3322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Content Placeholder 3"/>
          <p:cNvSpPr>
            <a:spLocks noGrp="1"/>
          </p:cNvSpPr>
          <p:nvPr>
            <p:ph sz="half" idx="4294967295"/>
          </p:nvPr>
        </p:nvSpPr>
        <p:spPr>
          <a:xfrm>
            <a:off x="4876800" y="1600200"/>
            <a:ext cx="4184650" cy="4968240"/>
          </a:xfrm>
          <a:prstGeom prst="rect">
            <a:avLst/>
          </a:prstGeom>
        </p:spPr>
        <p:txBody>
          <a:bodyPr>
            <a:noAutofit/>
          </a:bodyPr>
          <a:lstStyle/>
          <a:p>
            <a:pPr marL="0" indent="0">
              <a:buNone/>
            </a:pPr>
            <a:r>
              <a:rPr lang="en-US" sz="2000" dirty="0"/>
              <a:t>T</a:t>
            </a:r>
            <a:r>
              <a:rPr lang="en-US" sz="2000" dirty="0" smtClean="0"/>
              <a:t>he </a:t>
            </a:r>
            <a:r>
              <a:rPr lang="en-US" sz="2000" dirty="0"/>
              <a:t>Activities Photos and Calendar </a:t>
            </a:r>
            <a:r>
              <a:rPr lang="en-US" sz="2000" dirty="0" smtClean="0"/>
              <a:t>tool is used to </a:t>
            </a:r>
            <a:r>
              <a:rPr lang="en-US" sz="2000" dirty="0"/>
              <a:t>identify what types of healthy activities parents are currently doing with their children and what new </a:t>
            </a:r>
            <a:r>
              <a:rPr lang="en-US" sz="2000" dirty="0" smtClean="0"/>
              <a:t>actions </a:t>
            </a:r>
            <a:r>
              <a:rPr lang="en-US" sz="2000" dirty="0"/>
              <a:t>they would like to try to add to their </a:t>
            </a:r>
            <a:r>
              <a:rPr lang="en-US" sz="2000" dirty="0" smtClean="0"/>
              <a:t>lifestyle</a:t>
            </a:r>
            <a:r>
              <a:rPr lang="en-US" sz="2000" dirty="0"/>
              <a:t>. </a:t>
            </a:r>
            <a:r>
              <a:rPr lang="en-US" sz="2000" dirty="0" smtClean="0"/>
              <a:t>After choosing an activity, parents are given a calendar. </a:t>
            </a:r>
            <a:r>
              <a:rPr lang="en-US" sz="2000" dirty="0"/>
              <a:t>E</a:t>
            </a:r>
            <a:r>
              <a:rPr lang="en-US" sz="2000" dirty="0" smtClean="0"/>
              <a:t>ach </a:t>
            </a:r>
            <a:r>
              <a:rPr lang="en-US" sz="2000" dirty="0"/>
              <a:t>time they are able to do the activity </a:t>
            </a:r>
            <a:r>
              <a:rPr lang="en-US" sz="2000" dirty="0" smtClean="0"/>
              <a:t>(going to park for physical activity, </a:t>
            </a:r>
            <a:r>
              <a:rPr lang="en-US" sz="2000" dirty="0"/>
              <a:t>eating together as a family, etc.), the child can put the sticker on the calendar to keep track and feel proud of </a:t>
            </a:r>
            <a:r>
              <a:rPr lang="en-US" sz="2000" dirty="0" smtClean="0"/>
              <a:t>their accomplishments </a:t>
            </a:r>
            <a:r>
              <a:rPr lang="en-US" sz="2000" dirty="0"/>
              <a:t>each week.</a:t>
            </a:r>
          </a:p>
        </p:txBody>
      </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2863" y="5181600"/>
            <a:ext cx="865187" cy="113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1496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fontScale="90000"/>
          </a:bodyPr>
          <a:lstStyle/>
          <a:p>
            <a:pPr algn="l"/>
            <a:r>
              <a:rPr lang="en-US" sz="3600" b="1" dirty="0" smtClean="0"/>
              <a:t>VENA after Getting to the </a:t>
            </a:r>
            <a:br>
              <a:rPr lang="en-US" sz="3600" b="1" dirty="0" smtClean="0"/>
            </a:br>
            <a:r>
              <a:rPr lang="en-US" sz="3600" b="1" dirty="0" smtClean="0"/>
              <a:t>Heart of the Matter</a:t>
            </a:r>
            <a:endParaRPr lang="en-US" sz="3600" b="1" dirty="0"/>
          </a:p>
        </p:txBody>
      </p:sp>
      <p:sp>
        <p:nvSpPr>
          <p:cNvPr id="5" name="TextBox 4"/>
          <p:cNvSpPr txBox="1"/>
          <p:nvPr/>
        </p:nvSpPr>
        <p:spPr>
          <a:xfrm>
            <a:off x="152400" y="1432560"/>
            <a:ext cx="8991600" cy="5570756"/>
          </a:xfrm>
          <a:prstGeom prst="rect">
            <a:avLst/>
          </a:prstGeom>
          <a:noFill/>
        </p:spPr>
        <p:txBody>
          <a:bodyPr wrap="square" rtlCol="0">
            <a:spAutoFit/>
          </a:bodyPr>
          <a:lstStyle/>
          <a:p>
            <a:pPr marL="342900" indent="-342900">
              <a:spcAft>
                <a:spcPts val="1200"/>
              </a:spcAft>
              <a:buFont typeface="Arial" pitchFamily="34" charset="0"/>
              <a:buChar char="•"/>
            </a:pPr>
            <a:r>
              <a:rPr lang="en-US" sz="2400" dirty="0"/>
              <a:t>After </a:t>
            </a:r>
            <a:r>
              <a:rPr lang="en-US" sz="2400" dirty="0" smtClean="0"/>
              <a:t>roll </a:t>
            </a:r>
            <a:r>
              <a:rPr lang="en-US" sz="2400" dirty="0"/>
              <a:t>out, on-going refresher trainings have been offered on VENA concepts on a regular </a:t>
            </a:r>
            <a:r>
              <a:rPr lang="en-US" sz="2400" dirty="0" smtClean="0"/>
              <a:t>basis.</a:t>
            </a:r>
            <a:endParaRPr lang="en-US" sz="2400" dirty="0"/>
          </a:p>
          <a:p>
            <a:pPr marL="342900" indent="-342900">
              <a:spcAft>
                <a:spcPts val="1200"/>
              </a:spcAft>
              <a:buFont typeface="Arial" pitchFamily="34" charset="0"/>
              <a:buChar char="•"/>
            </a:pPr>
            <a:r>
              <a:rPr lang="en-US" sz="2400" dirty="0"/>
              <a:t>All </a:t>
            </a:r>
            <a:r>
              <a:rPr lang="en-US" sz="2400" i="1" dirty="0" smtClean="0"/>
              <a:t>Touching Hearts, Touching Minds </a:t>
            </a:r>
            <a:r>
              <a:rPr lang="en-US" sz="2400" dirty="0" smtClean="0"/>
              <a:t>and </a:t>
            </a:r>
            <a:r>
              <a:rPr lang="en-US" sz="2400" i="1" dirty="0" smtClean="0"/>
              <a:t>Getting to the Heart of the Matter </a:t>
            </a:r>
            <a:r>
              <a:rPr lang="en-US" sz="2400" dirty="0"/>
              <a:t>content has been integrated into new staff training for new nutrition staff and paraprofessionals.</a:t>
            </a:r>
          </a:p>
          <a:p>
            <a:pPr marL="342900" indent="-342900">
              <a:spcAft>
                <a:spcPts val="1200"/>
              </a:spcAft>
              <a:buFont typeface="Arial" pitchFamily="34" charset="0"/>
              <a:buChar char="•"/>
            </a:pPr>
            <a:r>
              <a:rPr lang="en-US" sz="2400" dirty="0"/>
              <a:t>Various </a:t>
            </a:r>
            <a:r>
              <a:rPr lang="en-US" sz="2400" dirty="0" smtClean="0"/>
              <a:t>task forces </a:t>
            </a:r>
            <a:r>
              <a:rPr lang="en-US" sz="2400" dirty="0"/>
              <a:t>work together to keep nutrition education materials and tools fresh and emotion-based</a:t>
            </a:r>
            <a:r>
              <a:rPr lang="en-US" sz="2400" dirty="0" smtClean="0"/>
              <a:t>.</a:t>
            </a:r>
          </a:p>
          <a:p>
            <a:pPr marL="342900" indent="-342900">
              <a:spcAft>
                <a:spcPts val="1200"/>
              </a:spcAft>
              <a:buFont typeface="Arial" pitchFamily="34" charset="0"/>
              <a:buChar char="•"/>
            </a:pPr>
            <a:r>
              <a:rPr lang="en-US" sz="2400" dirty="0"/>
              <a:t>Counseling, nutrition assessment and documentation trainings are offered </a:t>
            </a:r>
            <a:r>
              <a:rPr lang="en-US" sz="2400" dirty="0" smtClean="0"/>
              <a:t>to ensure comfort with nutrition service standards.</a:t>
            </a:r>
            <a:endParaRPr lang="en-US" sz="2400" dirty="0"/>
          </a:p>
          <a:p>
            <a:pPr marL="342900" indent="-342900">
              <a:spcAft>
                <a:spcPts val="1200"/>
              </a:spcAft>
              <a:buFont typeface="Arial" pitchFamily="34" charset="0"/>
              <a:buChar char="•"/>
            </a:pPr>
            <a:r>
              <a:rPr lang="en-US" sz="2400" dirty="0"/>
              <a:t>Group education trainings are offered to train staff on facilitating successful groups for WIC parents.  </a:t>
            </a:r>
          </a:p>
          <a:p>
            <a:pPr marL="342900" indent="-342900">
              <a:buFont typeface="Arial" pitchFamily="34" charset="0"/>
              <a:buChar char="•"/>
            </a:pPr>
            <a:endParaRPr lang="en-US" sz="2400" dirty="0"/>
          </a:p>
          <a:p>
            <a:endParaRPr lang="en-US" dirty="0"/>
          </a:p>
        </p:txBody>
      </p:sp>
    </p:spTree>
    <p:extLst>
      <p:ext uri="{BB962C8B-B14F-4D97-AF65-F5344CB8AC3E}">
        <p14:creationId xmlns:p14="http://schemas.microsoft.com/office/powerpoint/2010/main" xmlns="" val="1563746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152400" y="1592769"/>
            <a:ext cx="8686800" cy="892552"/>
          </a:xfrm>
          <a:prstGeom prst="rect">
            <a:avLst/>
          </a:prstGeom>
          <a:noFill/>
        </p:spPr>
        <p:txBody>
          <a:bodyPr wrap="square" rtlCol="0">
            <a:spAutoFit/>
          </a:bodyPr>
          <a:lstStyle/>
          <a:p>
            <a:pPr>
              <a:spcAft>
                <a:spcPts val="1200"/>
              </a:spcAft>
            </a:pPr>
            <a:r>
              <a:rPr lang="en-US" sz="2400" dirty="0">
                <a:solidFill>
                  <a:srgbClr val="4BACC6"/>
                </a:solidFill>
              </a:rPr>
              <a:t>Painting a Picture- OARS Brings a Picture to Life</a:t>
            </a:r>
            <a:endParaRPr lang="en-US" sz="2400" dirty="0"/>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87575" y="2209800"/>
            <a:ext cx="4767263" cy="351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09088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88386"/>
            <a:ext cx="8686800" cy="523220"/>
          </a:xfrm>
          <a:prstGeom prst="rect">
            <a:avLst/>
          </a:prstGeom>
          <a:noFill/>
        </p:spPr>
        <p:txBody>
          <a:bodyPr wrap="square" rtlCol="0">
            <a:spAutoFit/>
          </a:bodyPr>
          <a:lstStyle/>
          <a:p>
            <a:pPr>
              <a:spcAft>
                <a:spcPts val="1200"/>
              </a:spcAft>
            </a:pPr>
            <a:r>
              <a:rPr lang="en-US" sz="2800" b="1" dirty="0"/>
              <a:t>The First Stroke</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71210" y="2819400"/>
            <a:ext cx="3467990"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2"/>
          <p:cNvSpPr>
            <a:spLocks noGrp="1"/>
          </p:cNvSpPr>
          <p:nvPr>
            <p:ph idx="1"/>
          </p:nvPr>
        </p:nvSpPr>
        <p:spPr>
          <a:xfrm>
            <a:off x="228600" y="2054434"/>
            <a:ext cx="8458200" cy="4525963"/>
          </a:xfrm>
        </p:spPr>
        <p:txBody>
          <a:bodyPr rtlCol="0">
            <a:noAutofit/>
          </a:bodyPr>
          <a:lstStyle/>
          <a:p>
            <a:pPr marL="0" indent="0" eaLnBrk="1" fontAlgn="auto" hangingPunct="1">
              <a:spcAft>
                <a:spcPts val="0"/>
              </a:spcAft>
              <a:buFont typeface="Arial" pitchFamily="34" charset="0"/>
              <a:buNone/>
              <a:defRPr/>
            </a:pPr>
            <a:r>
              <a:rPr lang="en-US" sz="2400" dirty="0" smtClean="0"/>
              <a:t>In order to get someone to listen and take your advice you must:</a:t>
            </a:r>
          </a:p>
          <a:p>
            <a:pPr eaLnBrk="1" fontAlgn="auto" hangingPunct="1">
              <a:spcAft>
                <a:spcPts val="0"/>
              </a:spcAft>
              <a:buFont typeface="Arial" pitchFamily="34" charset="0"/>
              <a:buChar char="•"/>
              <a:defRPr/>
            </a:pPr>
            <a:r>
              <a:rPr lang="en-US" sz="2400" dirty="0" smtClean="0"/>
              <a:t>Establish a relationship.</a:t>
            </a:r>
          </a:p>
          <a:p>
            <a:pPr eaLnBrk="1" fontAlgn="auto" hangingPunct="1">
              <a:spcAft>
                <a:spcPts val="0"/>
              </a:spcAft>
              <a:buFont typeface="Arial" pitchFamily="34" charset="0"/>
              <a:buChar char="•"/>
              <a:defRPr/>
            </a:pPr>
            <a:r>
              <a:rPr lang="en-US" sz="2400" dirty="0" smtClean="0"/>
              <a:t>Build trust.</a:t>
            </a:r>
          </a:p>
          <a:p>
            <a:pPr eaLnBrk="1" fontAlgn="auto" hangingPunct="1">
              <a:spcAft>
                <a:spcPts val="0"/>
              </a:spcAft>
              <a:buFont typeface="Arial" pitchFamily="34" charset="0"/>
              <a:buChar char="•"/>
              <a:defRPr/>
            </a:pPr>
            <a:r>
              <a:rPr lang="en-US" sz="2400" dirty="0" smtClean="0"/>
              <a:t>Connect.</a:t>
            </a:r>
          </a:p>
          <a:p>
            <a:pPr marL="0" indent="0" eaLnBrk="1" fontAlgn="auto" hangingPunct="1">
              <a:spcAft>
                <a:spcPts val="0"/>
              </a:spcAft>
              <a:buNone/>
              <a:defRPr/>
            </a:pPr>
            <a:r>
              <a:rPr lang="en-US" sz="2400" dirty="0" smtClean="0"/>
              <a:t>Think about:</a:t>
            </a:r>
          </a:p>
          <a:p>
            <a:r>
              <a:rPr lang="en-US" sz="2400" dirty="0" smtClean="0"/>
              <a:t>How participants are </a:t>
            </a:r>
            <a:r>
              <a:rPr lang="en-US" sz="2400" dirty="0"/>
              <a:t>greeted</a:t>
            </a:r>
          </a:p>
          <a:p>
            <a:r>
              <a:rPr lang="en-US" sz="2400" dirty="0" smtClean="0"/>
              <a:t>Clinic environment</a:t>
            </a:r>
            <a:endParaRPr lang="en-US" sz="2400" dirty="0"/>
          </a:p>
          <a:p>
            <a:r>
              <a:rPr lang="en-US" sz="2400" dirty="0"/>
              <a:t>Phone contact</a:t>
            </a:r>
          </a:p>
          <a:p>
            <a:r>
              <a:rPr lang="en-US" sz="2400" dirty="0"/>
              <a:t>Screening charts/ previous plan </a:t>
            </a:r>
          </a:p>
          <a:p>
            <a:pPr eaLnBrk="1" fontAlgn="auto" hangingPunct="1">
              <a:spcAft>
                <a:spcPts val="0"/>
              </a:spcAft>
              <a:buFont typeface="Arial" pitchFamily="34" charset="0"/>
              <a:buChar char="•"/>
              <a:defRPr/>
            </a:pPr>
            <a:endParaRPr lang="en-US" sz="2400" dirty="0" smtClean="0"/>
          </a:p>
          <a:p>
            <a:pPr marL="0" indent="0" eaLnBrk="1" fontAlgn="auto" hangingPunct="1">
              <a:spcAft>
                <a:spcPts val="0"/>
              </a:spcAft>
              <a:buFont typeface="Arial" pitchFamily="34" charset="0"/>
              <a:buNone/>
              <a:defRPr/>
            </a:pPr>
            <a:endParaRPr lang="en-US" sz="2400" dirty="0"/>
          </a:p>
        </p:txBody>
      </p:sp>
    </p:spTree>
    <p:extLst>
      <p:ext uri="{BB962C8B-B14F-4D97-AF65-F5344CB8AC3E}">
        <p14:creationId xmlns:p14="http://schemas.microsoft.com/office/powerpoint/2010/main" xmlns="" val="11696872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88386"/>
            <a:ext cx="8686800" cy="523220"/>
          </a:xfrm>
          <a:prstGeom prst="rect">
            <a:avLst/>
          </a:prstGeom>
          <a:noFill/>
        </p:spPr>
        <p:txBody>
          <a:bodyPr wrap="square" rtlCol="0">
            <a:spAutoFit/>
          </a:bodyPr>
          <a:lstStyle/>
          <a:p>
            <a:pPr>
              <a:spcAft>
                <a:spcPts val="1200"/>
              </a:spcAft>
            </a:pPr>
            <a:r>
              <a:rPr lang="en-US" sz="2800" b="1" dirty="0" smtClean="0"/>
              <a:t>Using Open Ended Questions/Individualized Conversation</a:t>
            </a:r>
            <a:endParaRPr lang="en-US" sz="2800" b="1" dirty="0"/>
          </a:p>
        </p:txBody>
      </p:sp>
      <p:sp>
        <p:nvSpPr>
          <p:cNvPr id="8" name="Content Placeholder 2"/>
          <p:cNvSpPr>
            <a:spLocks noGrp="1"/>
          </p:cNvSpPr>
          <p:nvPr>
            <p:ph idx="1"/>
          </p:nvPr>
        </p:nvSpPr>
        <p:spPr>
          <a:xfrm>
            <a:off x="228600" y="2054434"/>
            <a:ext cx="8458200" cy="4525963"/>
          </a:xfrm>
        </p:spPr>
        <p:txBody>
          <a:bodyPr rtlCol="0">
            <a:noAutofit/>
          </a:bodyPr>
          <a:lstStyle/>
          <a:p>
            <a:pPr marL="0" indent="0">
              <a:buNone/>
              <a:defRPr/>
            </a:pPr>
            <a:r>
              <a:rPr lang="en-US" sz="2400" dirty="0"/>
              <a:t>If we use the diet questionnaire the same way each time and try to complete it much like a checklist, we will miss some valuable information and its purpose gets lost.</a:t>
            </a:r>
          </a:p>
          <a:p>
            <a:pPr marL="0" indent="0">
              <a:buNone/>
              <a:defRPr/>
            </a:pPr>
            <a:endParaRPr lang="en-US" sz="2400" i="1" dirty="0" smtClean="0"/>
          </a:p>
          <a:p>
            <a:pPr marL="0" indent="0">
              <a:spcBef>
                <a:spcPts val="0"/>
              </a:spcBef>
              <a:buNone/>
              <a:defRPr/>
            </a:pPr>
            <a:r>
              <a:rPr lang="en-US" sz="2400" dirty="0" smtClean="0"/>
              <a:t>Participants’ Perspectives on the Old Way</a:t>
            </a:r>
          </a:p>
          <a:p>
            <a:pPr marL="0" indent="0">
              <a:spcBef>
                <a:spcPts val="0"/>
              </a:spcBef>
              <a:buNone/>
              <a:defRPr/>
            </a:pPr>
            <a:endParaRPr lang="en-US" sz="1200" dirty="0"/>
          </a:p>
          <a:p>
            <a:pPr marL="0" indent="0">
              <a:spcBef>
                <a:spcPts val="0"/>
              </a:spcBef>
              <a:buNone/>
              <a:defRPr/>
            </a:pPr>
            <a:r>
              <a:rPr lang="en-US" sz="2400" i="1" dirty="0"/>
              <a:t>“That’s how they get I think the packages, </a:t>
            </a:r>
            <a:endParaRPr lang="en-US" sz="2400" i="1" dirty="0" smtClean="0"/>
          </a:p>
          <a:p>
            <a:pPr marL="0" indent="0">
              <a:spcBef>
                <a:spcPts val="0"/>
              </a:spcBef>
              <a:buNone/>
              <a:defRPr/>
            </a:pPr>
            <a:r>
              <a:rPr lang="en-US" sz="2400" i="1" dirty="0" smtClean="0"/>
              <a:t>you </a:t>
            </a:r>
            <a:r>
              <a:rPr lang="en-US" sz="2400" i="1" dirty="0"/>
              <a:t>know, that they give on the checks.”</a:t>
            </a:r>
          </a:p>
          <a:p>
            <a:pPr marL="0" indent="0">
              <a:buNone/>
              <a:defRPr/>
            </a:pPr>
            <a:endParaRPr lang="en-US" sz="1200" i="1" dirty="0"/>
          </a:p>
          <a:p>
            <a:pPr marL="0" indent="0">
              <a:spcBef>
                <a:spcPts val="0"/>
              </a:spcBef>
              <a:buNone/>
              <a:defRPr/>
            </a:pPr>
            <a:r>
              <a:rPr lang="en-US" sz="2400" i="1" dirty="0"/>
              <a:t>“They ask just to see if the food they’ve been </a:t>
            </a:r>
            <a:r>
              <a:rPr lang="en-US" sz="2400" i="1" dirty="0" smtClean="0"/>
              <a:t>providing</a:t>
            </a:r>
          </a:p>
          <a:p>
            <a:pPr marL="0" indent="0">
              <a:spcBef>
                <a:spcPts val="0"/>
              </a:spcBef>
              <a:buNone/>
              <a:defRPr/>
            </a:pPr>
            <a:r>
              <a:rPr lang="en-US" sz="2400" i="1" dirty="0" smtClean="0"/>
              <a:t>—</a:t>
            </a:r>
            <a:r>
              <a:rPr lang="en-US" sz="2400" i="1" dirty="0"/>
              <a:t>if she eats it— if there </a:t>
            </a:r>
            <a:r>
              <a:rPr lang="en-US" sz="2400" i="1" dirty="0" smtClean="0"/>
              <a:t>is any </a:t>
            </a:r>
            <a:r>
              <a:rPr lang="en-US" sz="2400" i="1" dirty="0"/>
              <a:t>way to make it better.”</a:t>
            </a:r>
            <a:endParaRPr lang="en-US" sz="2400" dirty="0"/>
          </a:p>
          <a:p>
            <a:pPr eaLnBrk="1" fontAlgn="auto" hangingPunct="1">
              <a:spcBef>
                <a:spcPts val="0"/>
              </a:spcBef>
              <a:buFont typeface="Arial" pitchFamily="34" charset="0"/>
              <a:buChar char="•"/>
              <a:defRPr/>
            </a:pPr>
            <a:endParaRPr lang="en-US" sz="2400" dirty="0" smtClean="0"/>
          </a:p>
          <a:p>
            <a:pPr marL="0" indent="0" eaLnBrk="1" fontAlgn="auto" hangingPunct="1">
              <a:spcBef>
                <a:spcPts val="0"/>
              </a:spcBef>
              <a:buFont typeface="Arial" pitchFamily="34" charset="0"/>
              <a:buNone/>
              <a:defRPr/>
            </a:pPr>
            <a:endParaRPr lang="en-US" sz="2400"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2971800"/>
            <a:ext cx="271297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7918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88386"/>
            <a:ext cx="8686800" cy="523220"/>
          </a:xfrm>
          <a:prstGeom prst="rect">
            <a:avLst/>
          </a:prstGeom>
          <a:noFill/>
        </p:spPr>
        <p:txBody>
          <a:bodyPr wrap="square" rtlCol="0">
            <a:spAutoFit/>
          </a:bodyPr>
          <a:lstStyle/>
          <a:p>
            <a:pPr>
              <a:spcAft>
                <a:spcPts val="1200"/>
              </a:spcAft>
            </a:pPr>
            <a:r>
              <a:rPr lang="en-US" sz="2800" b="1" dirty="0" smtClean="0"/>
              <a:t>Affirmation</a:t>
            </a:r>
            <a:endParaRPr lang="en-US" sz="2800" b="1" dirty="0"/>
          </a:p>
        </p:txBody>
      </p:sp>
      <p:sp>
        <p:nvSpPr>
          <p:cNvPr id="8" name="Content Placeholder 2"/>
          <p:cNvSpPr>
            <a:spLocks noGrp="1"/>
          </p:cNvSpPr>
          <p:nvPr>
            <p:ph idx="1"/>
          </p:nvPr>
        </p:nvSpPr>
        <p:spPr>
          <a:xfrm>
            <a:off x="228600" y="2054434"/>
            <a:ext cx="8458200" cy="4525963"/>
          </a:xfrm>
        </p:spPr>
        <p:txBody>
          <a:bodyPr rtlCol="0">
            <a:noAutofit/>
          </a:bodyPr>
          <a:lstStyle/>
          <a:p>
            <a:pPr eaLnBrk="1" fontAlgn="auto" hangingPunct="1">
              <a:spcBef>
                <a:spcPts val="0"/>
              </a:spcBef>
              <a:buFont typeface="Arial" pitchFamily="34" charset="0"/>
              <a:buChar char="•"/>
              <a:defRPr/>
            </a:pPr>
            <a:endParaRPr lang="en-US" sz="2400" dirty="0" smtClean="0"/>
          </a:p>
          <a:p>
            <a:pPr marL="0" indent="0" eaLnBrk="1" fontAlgn="auto" hangingPunct="1">
              <a:spcBef>
                <a:spcPts val="0"/>
              </a:spcBef>
              <a:buFont typeface="Arial" pitchFamily="34" charset="0"/>
              <a:buNone/>
              <a:defRPr/>
            </a:pPr>
            <a:endParaRPr lang="en-US" sz="24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62200" y="2286000"/>
            <a:ext cx="4767263" cy="3541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14972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88386"/>
            <a:ext cx="8686800" cy="523220"/>
          </a:xfrm>
          <a:prstGeom prst="rect">
            <a:avLst/>
          </a:prstGeom>
          <a:noFill/>
        </p:spPr>
        <p:txBody>
          <a:bodyPr wrap="square" rtlCol="0">
            <a:spAutoFit/>
          </a:bodyPr>
          <a:lstStyle/>
          <a:p>
            <a:pPr>
              <a:spcAft>
                <a:spcPts val="1200"/>
              </a:spcAft>
            </a:pPr>
            <a:r>
              <a:rPr lang="en-US" sz="2800" b="1" dirty="0" smtClean="0"/>
              <a:t>Reflective Listening</a:t>
            </a:r>
            <a:endParaRPr lang="en-US" sz="2800" b="1"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88367" y="2362200"/>
            <a:ext cx="4767263" cy="3481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3458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88386"/>
            <a:ext cx="8686800" cy="523220"/>
          </a:xfrm>
          <a:prstGeom prst="rect">
            <a:avLst/>
          </a:prstGeom>
          <a:noFill/>
        </p:spPr>
        <p:txBody>
          <a:bodyPr wrap="square" rtlCol="0">
            <a:spAutoFit/>
          </a:bodyPr>
          <a:lstStyle/>
          <a:p>
            <a:pPr>
              <a:spcAft>
                <a:spcPts val="1200"/>
              </a:spcAft>
            </a:pPr>
            <a:r>
              <a:rPr lang="en-US" sz="2800" b="1" dirty="0" smtClean="0"/>
              <a:t>Summarizing</a:t>
            </a:r>
            <a:endParaRPr lang="en-US" sz="2800" b="1"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88368" y="2362200"/>
            <a:ext cx="4767263" cy="353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59382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Training Strategies</a:t>
            </a:r>
            <a:endParaRPr lang="en-US" sz="3600" b="1" dirty="0"/>
          </a:p>
        </p:txBody>
      </p:sp>
      <p:sp>
        <p:nvSpPr>
          <p:cNvPr id="5" name="TextBox 4"/>
          <p:cNvSpPr txBox="1"/>
          <p:nvPr/>
        </p:nvSpPr>
        <p:spPr>
          <a:xfrm>
            <a:off x="228600" y="1579620"/>
            <a:ext cx="8686800" cy="523220"/>
          </a:xfrm>
          <a:prstGeom prst="rect">
            <a:avLst/>
          </a:prstGeom>
          <a:noFill/>
        </p:spPr>
        <p:txBody>
          <a:bodyPr wrap="square" rtlCol="0">
            <a:spAutoFit/>
          </a:bodyPr>
          <a:lstStyle/>
          <a:p>
            <a:pPr>
              <a:spcAft>
                <a:spcPts val="1200"/>
              </a:spcAft>
            </a:pPr>
            <a:r>
              <a:rPr lang="en-US" sz="2800" b="1" dirty="0" smtClean="0"/>
              <a:t>What is a complete assessment?</a:t>
            </a:r>
            <a:endParaRPr lang="en-US" sz="2800" b="1"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2222246"/>
            <a:ext cx="4767263" cy="351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562600" y="1841230"/>
            <a:ext cx="3352800" cy="4801314"/>
          </a:xfrm>
          <a:prstGeom prst="rect">
            <a:avLst/>
          </a:prstGeom>
          <a:noFill/>
        </p:spPr>
        <p:txBody>
          <a:bodyPr wrap="square" rtlCol="0">
            <a:spAutoFit/>
          </a:bodyPr>
          <a:lstStyle/>
          <a:p>
            <a:r>
              <a:rPr lang="en-US" sz="2400" dirty="0"/>
              <a:t>One that not only gathers all of the necessary information in the nutrition session, but flows and encourages someone want to take action towards a healthy behavior change</a:t>
            </a:r>
          </a:p>
          <a:p>
            <a:endParaRPr lang="en-US" sz="2400" dirty="0"/>
          </a:p>
          <a:p>
            <a:r>
              <a:rPr lang="en-US" sz="2400" dirty="0"/>
              <a:t>The </a:t>
            </a:r>
            <a:r>
              <a:rPr lang="en-US" sz="2400" i="1" dirty="0"/>
              <a:t>next step</a:t>
            </a:r>
            <a:r>
              <a:rPr lang="en-US" sz="2400" dirty="0"/>
              <a:t> should be obvious to the nutrition educator and participant</a:t>
            </a:r>
          </a:p>
          <a:p>
            <a:endParaRPr lang="en-US" dirty="0"/>
          </a:p>
        </p:txBody>
      </p:sp>
    </p:spTree>
    <p:extLst>
      <p:ext uri="{BB962C8B-B14F-4D97-AF65-F5344CB8AC3E}">
        <p14:creationId xmlns:p14="http://schemas.microsoft.com/office/powerpoint/2010/main" xmlns="" val="366193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fontScale="90000"/>
          </a:bodyPr>
          <a:lstStyle/>
          <a:p>
            <a:pPr algn="l"/>
            <a:r>
              <a:rPr lang="en-US" sz="3600" b="1" dirty="0" smtClean="0"/>
              <a:t>Bringing VENA </a:t>
            </a:r>
            <a:br>
              <a:rPr lang="en-US" sz="3600" b="1" dirty="0" smtClean="0"/>
            </a:br>
            <a:r>
              <a:rPr lang="en-US" sz="3600" b="1" dirty="0" smtClean="0"/>
              <a:t>Back to the Clinic</a:t>
            </a:r>
            <a:endParaRPr lang="en-US" sz="3600" b="1" dirty="0"/>
          </a:p>
        </p:txBody>
      </p:sp>
      <p:sp>
        <p:nvSpPr>
          <p:cNvPr id="6" name="TextBox 5"/>
          <p:cNvSpPr txBox="1"/>
          <p:nvPr/>
        </p:nvSpPr>
        <p:spPr>
          <a:xfrm>
            <a:off x="316992" y="1371600"/>
            <a:ext cx="8610600" cy="5170646"/>
          </a:xfrm>
          <a:prstGeom prst="rect">
            <a:avLst/>
          </a:prstGeom>
          <a:noFill/>
        </p:spPr>
        <p:txBody>
          <a:bodyPr wrap="square" rtlCol="0">
            <a:spAutoFit/>
          </a:bodyPr>
          <a:lstStyle/>
          <a:p>
            <a:pPr marL="285750" indent="-285750">
              <a:spcAft>
                <a:spcPts val="400"/>
              </a:spcAft>
              <a:buFont typeface="Arial" pitchFamily="34" charset="0"/>
              <a:buChar char="•"/>
            </a:pPr>
            <a:r>
              <a:rPr lang="en-US" sz="2400" dirty="0" smtClean="0"/>
              <a:t>Explore options to juggle VENA with Eos (WIC MIS) requirements</a:t>
            </a:r>
            <a:endParaRPr lang="en-US" sz="2400" dirty="0"/>
          </a:p>
          <a:p>
            <a:pPr marL="742950" lvl="1" indent="-285750">
              <a:spcAft>
                <a:spcPts val="400"/>
              </a:spcAft>
              <a:buFont typeface="Arial" pitchFamily="34" charset="0"/>
              <a:buChar char="•"/>
            </a:pPr>
            <a:r>
              <a:rPr lang="en-US" sz="2400" dirty="0"/>
              <a:t>Notebook</a:t>
            </a:r>
          </a:p>
          <a:p>
            <a:pPr marL="742950" lvl="1" indent="-285750">
              <a:spcAft>
                <a:spcPts val="400"/>
              </a:spcAft>
              <a:buFont typeface="Arial" pitchFamily="34" charset="0"/>
              <a:buChar char="•"/>
            </a:pPr>
            <a:r>
              <a:rPr lang="en-US" sz="2400" dirty="0"/>
              <a:t>Asking critical questions after a rapport has been built or during other routine data collection</a:t>
            </a:r>
          </a:p>
          <a:p>
            <a:pPr marL="742950" lvl="1" indent="-285750">
              <a:spcAft>
                <a:spcPts val="400"/>
              </a:spcAft>
              <a:buFont typeface="Arial" pitchFamily="34" charset="0"/>
              <a:buChar char="•"/>
            </a:pPr>
            <a:r>
              <a:rPr lang="en-US" sz="2400" dirty="0"/>
              <a:t>Turn computer and involve participant in data </a:t>
            </a:r>
            <a:r>
              <a:rPr lang="en-US" sz="2400" dirty="0" smtClean="0"/>
              <a:t>collection</a:t>
            </a:r>
          </a:p>
          <a:p>
            <a:pPr marL="285750" indent="-285750">
              <a:spcAft>
                <a:spcPts val="400"/>
              </a:spcAft>
              <a:buFont typeface="Arial" pitchFamily="34" charset="0"/>
              <a:buChar char="•"/>
            </a:pPr>
            <a:r>
              <a:rPr lang="en-US" sz="2400" dirty="0"/>
              <a:t>Focus on the interaction/conversation</a:t>
            </a:r>
          </a:p>
          <a:p>
            <a:pPr marL="285750" indent="-285750">
              <a:spcAft>
                <a:spcPts val="400"/>
              </a:spcAft>
              <a:buFont typeface="Arial" pitchFamily="34" charset="0"/>
              <a:buChar char="•"/>
            </a:pPr>
            <a:r>
              <a:rPr lang="en-US" sz="2400" dirty="0" smtClean="0"/>
              <a:t>Be </a:t>
            </a:r>
            <a:r>
              <a:rPr lang="en-US" sz="2400" dirty="0"/>
              <a:t>okay with silence</a:t>
            </a:r>
          </a:p>
          <a:p>
            <a:pPr marL="285750" indent="-285750">
              <a:spcAft>
                <a:spcPts val="400"/>
              </a:spcAft>
              <a:buFont typeface="Arial" pitchFamily="34" charset="0"/>
              <a:buChar char="•"/>
            </a:pPr>
            <a:r>
              <a:rPr lang="en-US" sz="2400" dirty="0"/>
              <a:t>Don’t focus on looking for a problem—focus on what is important to the participant</a:t>
            </a:r>
          </a:p>
          <a:p>
            <a:pPr marL="285750" indent="-285750">
              <a:spcAft>
                <a:spcPts val="400"/>
              </a:spcAft>
              <a:buFont typeface="Arial" pitchFamily="34" charset="0"/>
              <a:buChar char="•"/>
            </a:pPr>
            <a:r>
              <a:rPr lang="en-US" sz="2400" dirty="0"/>
              <a:t>Listen more, talk less</a:t>
            </a:r>
          </a:p>
          <a:p>
            <a:pPr marL="285750" indent="-285750">
              <a:spcAft>
                <a:spcPts val="400"/>
              </a:spcAft>
              <a:buFont typeface="Arial" pitchFamily="34" charset="0"/>
              <a:buChar char="•"/>
            </a:pPr>
            <a:r>
              <a:rPr lang="en-US" sz="2400" dirty="0"/>
              <a:t>Relax and enjoy the appointment</a:t>
            </a:r>
          </a:p>
          <a:p>
            <a:pPr lvl="1"/>
            <a:endParaRPr lang="en-US" dirty="0"/>
          </a:p>
          <a:p>
            <a:endParaRPr lang="en-US" dirty="0"/>
          </a:p>
        </p:txBody>
      </p:sp>
    </p:spTree>
    <p:extLst>
      <p:ext uri="{BB962C8B-B14F-4D97-AF65-F5344CB8AC3E}">
        <p14:creationId xmlns:p14="http://schemas.microsoft.com/office/powerpoint/2010/main" xmlns="" val="329673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p:txBody>
          <a:bodyPr/>
          <a:lstStyle/>
          <a:p>
            <a:pPr algn="l"/>
            <a:r>
              <a:rPr lang="en-US" b="1" dirty="0"/>
              <a:t>Changing Our Ways</a:t>
            </a:r>
          </a:p>
        </p:txBody>
      </p:sp>
      <p:sp>
        <p:nvSpPr>
          <p:cNvPr id="5" name="Content Placeholder 4"/>
          <p:cNvSpPr>
            <a:spLocks noGrp="1"/>
          </p:cNvSpPr>
          <p:nvPr>
            <p:ph idx="1"/>
          </p:nvPr>
        </p:nvSpPr>
        <p:spPr/>
        <p:txBody>
          <a:bodyPr>
            <a:normAutofit/>
          </a:bodyPr>
          <a:lstStyle/>
          <a:p>
            <a:pPr>
              <a:lnSpc>
                <a:spcPct val="90000"/>
              </a:lnSpc>
              <a:buNone/>
            </a:pPr>
            <a:r>
              <a:rPr lang="en-US" sz="2800" b="1" dirty="0"/>
              <a:t>Traditional approach to nutrition services…</a:t>
            </a:r>
          </a:p>
          <a:p>
            <a:pPr lvl="1">
              <a:lnSpc>
                <a:spcPct val="90000"/>
              </a:lnSpc>
              <a:buSzPct val="75000"/>
              <a:buFont typeface="Wingdings" pitchFamily="2" charset="2"/>
              <a:buChar char="è"/>
            </a:pPr>
            <a:r>
              <a:rPr lang="en-US" sz="2500" dirty="0"/>
              <a:t>Step by step, sequential</a:t>
            </a:r>
          </a:p>
          <a:p>
            <a:pPr lvl="1">
              <a:lnSpc>
                <a:spcPct val="90000"/>
              </a:lnSpc>
              <a:buSzPct val="75000"/>
              <a:buFont typeface="Wingdings" pitchFamily="2" charset="2"/>
              <a:buChar char="è"/>
            </a:pPr>
            <a:r>
              <a:rPr lang="en-US" sz="2500" dirty="0"/>
              <a:t>Logic and fact based</a:t>
            </a:r>
          </a:p>
          <a:p>
            <a:pPr lvl="1">
              <a:lnSpc>
                <a:spcPct val="90000"/>
              </a:lnSpc>
              <a:buSzPct val="75000"/>
              <a:buFont typeface="Wingdings" pitchFamily="2" charset="2"/>
              <a:buChar char="è"/>
            </a:pPr>
            <a:r>
              <a:rPr lang="en-US" sz="2500" dirty="0"/>
              <a:t>Deficiency oriented</a:t>
            </a:r>
          </a:p>
          <a:p>
            <a:pPr lvl="1">
              <a:lnSpc>
                <a:spcPct val="90000"/>
              </a:lnSpc>
              <a:buSzPct val="75000"/>
              <a:buFont typeface="Wingdings" pitchFamily="2" charset="2"/>
              <a:buChar char="è"/>
            </a:pPr>
            <a:r>
              <a:rPr lang="en-US" sz="2500" dirty="0"/>
              <a:t>Tells people what to do…</a:t>
            </a:r>
          </a:p>
          <a:p>
            <a:pPr lvl="1">
              <a:lnSpc>
                <a:spcPct val="90000"/>
              </a:lnSpc>
              <a:buClr>
                <a:srgbClr val="FF3300"/>
              </a:buClr>
              <a:buSzPct val="75000"/>
              <a:buFont typeface="Wingdings" pitchFamily="2" charset="2"/>
              <a:buChar char="à"/>
            </a:pPr>
            <a:endParaRPr lang="en-US" sz="1400" dirty="0"/>
          </a:p>
          <a:p>
            <a:pPr lvl="1">
              <a:lnSpc>
                <a:spcPct val="90000"/>
              </a:lnSpc>
              <a:buNone/>
            </a:pPr>
            <a:r>
              <a:rPr lang="en-US" b="1" dirty="0"/>
              <a:t>WAS NOT WORKING!</a:t>
            </a:r>
          </a:p>
          <a:p>
            <a:pPr lvl="1">
              <a:lnSpc>
                <a:spcPct val="90000"/>
              </a:lnSpc>
              <a:buSzPct val="75000"/>
              <a:buFont typeface="Wingdings" pitchFamily="2" charset="2"/>
              <a:buChar char="è"/>
            </a:pPr>
            <a:r>
              <a:rPr lang="en-US" sz="2500" dirty="0"/>
              <a:t>Not relevant or “connecting”</a:t>
            </a:r>
          </a:p>
          <a:p>
            <a:pPr lvl="1">
              <a:lnSpc>
                <a:spcPct val="90000"/>
              </a:lnSpc>
              <a:buSzPct val="75000"/>
              <a:buFont typeface="Wingdings" pitchFamily="2" charset="2"/>
              <a:buChar char="è"/>
            </a:pPr>
            <a:r>
              <a:rPr lang="en-US" sz="2500" dirty="0"/>
              <a:t>Doesn’t capture participants’ attention or lead to positive behavior change</a:t>
            </a:r>
          </a:p>
          <a:p>
            <a:pPr lvl="1">
              <a:lnSpc>
                <a:spcPct val="90000"/>
              </a:lnSpc>
              <a:buSzPct val="75000"/>
              <a:buFont typeface="Wingdings" pitchFamily="2" charset="2"/>
              <a:buChar char="è"/>
            </a:pPr>
            <a:r>
              <a:rPr lang="en-US" sz="2500" dirty="0"/>
              <a:t>Lecturing and making people feel deficient (bad mom)</a:t>
            </a:r>
          </a:p>
          <a:p>
            <a:pPr>
              <a:buNone/>
            </a:pPr>
            <a:endParaRPr lang="en-US" dirty="0"/>
          </a:p>
        </p:txBody>
      </p:sp>
    </p:spTree>
    <p:extLst>
      <p:ext uri="{BB962C8B-B14F-4D97-AF65-F5344CB8AC3E}">
        <p14:creationId xmlns:p14="http://schemas.microsoft.com/office/powerpoint/2010/main" xmlns="" val="357377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fontScale="90000"/>
          </a:bodyPr>
          <a:lstStyle/>
          <a:p>
            <a:pPr algn="l"/>
            <a:r>
              <a:rPr lang="en-US" sz="3600" b="1" dirty="0" smtClean="0"/>
              <a:t>VENA and the Management</a:t>
            </a:r>
            <a:br>
              <a:rPr lang="en-US" sz="3600" b="1" dirty="0" smtClean="0"/>
            </a:br>
            <a:r>
              <a:rPr lang="en-US" sz="3600" b="1" dirty="0" smtClean="0"/>
              <a:t>Evaluation</a:t>
            </a:r>
            <a:endParaRPr lang="en-US" sz="3600" b="1" dirty="0"/>
          </a:p>
        </p:txBody>
      </p:sp>
      <p:sp>
        <p:nvSpPr>
          <p:cNvPr id="6" name="TextBox 5"/>
          <p:cNvSpPr txBox="1"/>
          <p:nvPr/>
        </p:nvSpPr>
        <p:spPr>
          <a:xfrm>
            <a:off x="316992" y="1371600"/>
            <a:ext cx="8610600" cy="5324535"/>
          </a:xfrm>
          <a:prstGeom prst="rect">
            <a:avLst/>
          </a:prstGeom>
          <a:noFill/>
        </p:spPr>
        <p:txBody>
          <a:bodyPr wrap="square" rtlCol="0">
            <a:spAutoFit/>
          </a:bodyPr>
          <a:lstStyle/>
          <a:p>
            <a:pPr>
              <a:spcAft>
                <a:spcPts val="1200"/>
              </a:spcAft>
            </a:pPr>
            <a:r>
              <a:rPr lang="en-US" sz="2400" dirty="0"/>
              <a:t>Dietary intake is adequately collected and assessed using VENA techniques.</a:t>
            </a:r>
          </a:p>
          <a:p>
            <a:pPr>
              <a:spcAft>
                <a:spcPts val="1200"/>
              </a:spcAft>
            </a:pPr>
            <a:r>
              <a:rPr lang="en-US" sz="2400" dirty="0" smtClean="0"/>
              <a:t>Nutrition </a:t>
            </a:r>
            <a:r>
              <a:rPr lang="en-US" sz="2400" dirty="0"/>
              <a:t>counseling and information is appropriate for participant’s needs, interests and risk. </a:t>
            </a:r>
          </a:p>
          <a:p>
            <a:pPr>
              <a:spcAft>
                <a:spcPts val="1200"/>
              </a:spcAft>
            </a:pPr>
            <a:r>
              <a:rPr lang="en-US" sz="2400" dirty="0" smtClean="0"/>
              <a:t>Counselor </a:t>
            </a:r>
            <a:r>
              <a:rPr lang="en-US" sz="2400" dirty="0"/>
              <a:t>utilizes nutrition education materials and tools appropriately, giving consideration to the participant’s culture, literacy level, and language.</a:t>
            </a:r>
          </a:p>
          <a:p>
            <a:pPr>
              <a:spcAft>
                <a:spcPts val="1200"/>
              </a:spcAft>
            </a:pPr>
            <a:r>
              <a:rPr lang="en-US" sz="2400" dirty="0" smtClean="0"/>
              <a:t>Nutrition </a:t>
            </a:r>
            <a:r>
              <a:rPr lang="en-US" sz="2400" dirty="0"/>
              <a:t>counseling is individualized and participant-led; nutrition staff uses emotion-based/VENA techniques to provide nutrition education, set goals (focus points), and summarize the counseling appropriately.</a:t>
            </a:r>
          </a:p>
          <a:p>
            <a:pPr lvl="1"/>
            <a:endParaRPr lang="en-US" dirty="0"/>
          </a:p>
          <a:p>
            <a:endParaRPr lang="en-US" dirty="0"/>
          </a:p>
        </p:txBody>
      </p:sp>
    </p:spTree>
    <p:extLst>
      <p:ext uri="{BB962C8B-B14F-4D97-AF65-F5344CB8AC3E}">
        <p14:creationId xmlns:p14="http://schemas.microsoft.com/office/powerpoint/2010/main" xmlns="" val="3405291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fontScale="90000"/>
          </a:bodyPr>
          <a:lstStyle/>
          <a:p>
            <a:pPr algn="l"/>
            <a:r>
              <a:rPr lang="en-US" sz="3600" b="1" dirty="0" smtClean="0"/>
              <a:t>Components of a Complete</a:t>
            </a:r>
            <a:br>
              <a:rPr lang="en-US" sz="3600" b="1" dirty="0" smtClean="0"/>
            </a:br>
            <a:r>
              <a:rPr lang="en-US" sz="3600" b="1" dirty="0" smtClean="0"/>
              <a:t>VENA Nutrition Assessment</a:t>
            </a:r>
            <a:endParaRPr lang="en-US" sz="3600" b="1" dirty="0"/>
          </a:p>
        </p:txBody>
      </p:sp>
      <p:sp>
        <p:nvSpPr>
          <p:cNvPr id="6" name="TextBox 5"/>
          <p:cNvSpPr txBox="1"/>
          <p:nvPr/>
        </p:nvSpPr>
        <p:spPr>
          <a:xfrm>
            <a:off x="316992" y="1371600"/>
            <a:ext cx="8610600" cy="5078313"/>
          </a:xfrm>
          <a:prstGeom prst="rect">
            <a:avLst/>
          </a:prstGeom>
          <a:noFill/>
        </p:spPr>
        <p:txBody>
          <a:bodyPr wrap="square" rtlCol="0">
            <a:spAutoFit/>
          </a:bodyPr>
          <a:lstStyle/>
          <a:p>
            <a:pPr marL="342900" lvl="0" indent="-342900">
              <a:buFont typeface="Arial" pitchFamily="34" charset="0"/>
              <a:buChar char="•"/>
            </a:pPr>
            <a:r>
              <a:rPr lang="en-US" sz="2400" dirty="0" smtClean="0"/>
              <a:t>Conveys </a:t>
            </a:r>
            <a:r>
              <a:rPr lang="en-US" sz="2400" dirty="0"/>
              <a:t>a good overall picture of dietary intake, including typical consumption patterns from the five food groups</a:t>
            </a:r>
          </a:p>
          <a:p>
            <a:pPr marL="342900" lvl="0" indent="-342900">
              <a:buFont typeface="Arial" pitchFamily="34" charset="0"/>
              <a:buChar char="•"/>
            </a:pPr>
            <a:r>
              <a:rPr lang="en-US" sz="2400" dirty="0"/>
              <a:t>Collected using open-ended questions, affirmations, reflective listening and summarization</a:t>
            </a:r>
          </a:p>
          <a:p>
            <a:pPr marL="342900" lvl="0" indent="-342900">
              <a:buFont typeface="Arial" pitchFamily="34" charset="0"/>
              <a:buChar char="•"/>
            </a:pPr>
            <a:r>
              <a:rPr lang="en-US" sz="2400" dirty="0"/>
              <a:t>Identifies concerns raised by participant</a:t>
            </a:r>
          </a:p>
          <a:p>
            <a:pPr marL="342900" lvl="0" indent="-342900">
              <a:buFont typeface="Arial" pitchFamily="34" charset="0"/>
              <a:buChar char="•"/>
            </a:pPr>
            <a:r>
              <a:rPr lang="en-US" sz="2400" dirty="0"/>
              <a:t>Identifies positive components of participant’s diet, as well as concerns of nutrition staff</a:t>
            </a:r>
          </a:p>
          <a:p>
            <a:pPr marL="342900" lvl="0" indent="-342900">
              <a:buFont typeface="Arial" pitchFamily="34" charset="0"/>
              <a:buChar char="•"/>
            </a:pPr>
            <a:r>
              <a:rPr lang="en-US" sz="2400" dirty="0"/>
              <a:t>Provides reasoning for assigned dietary risks</a:t>
            </a:r>
          </a:p>
          <a:p>
            <a:pPr marL="342900" lvl="0" indent="-342900">
              <a:buFont typeface="Arial" pitchFamily="34" charset="0"/>
              <a:buChar char="•"/>
            </a:pPr>
            <a:r>
              <a:rPr lang="en-US" sz="2400" dirty="0"/>
              <a:t>Documented in the diet questionnaire or the Subjective portion of the Care Plan</a:t>
            </a:r>
          </a:p>
          <a:p>
            <a:pPr marL="342900" lvl="0" indent="-342900">
              <a:buFont typeface="Arial" pitchFamily="34" charset="0"/>
              <a:buChar char="•"/>
            </a:pPr>
            <a:r>
              <a:rPr lang="en-US" sz="2400" dirty="0"/>
              <a:t>Provides sufficient information for other nutrition staff to provide follow-up care</a:t>
            </a:r>
          </a:p>
          <a:p>
            <a:pPr marL="742950" lvl="1" indent="-285750">
              <a:buFont typeface="Arial" pitchFamily="34" charset="0"/>
              <a:buChar char="•"/>
            </a:pPr>
            <a:endParaRPr lang="en-US" dirty="0"/>
          </a:p>
          <a:p>
            <a:pPr marL="285750" indent="-285750">
              <a:buFont typeface="Arial" pitchFamily="34" charset="0"/>
              <a:buChar char="•"/>
            </a:pPr>
            <a:endParaRPr lang="en-US" dirty="0"/>
          </a:p>
        </p:txBody>
      </p:sp>
    </p:spTree>
    <p:extLst>
      <p:ext uri="{BB962C8B-B14F-4D97-AF65-F5344CB8AC3E}">
        <p14:creationId xmlns:p14="http://schemas.microsoft.com/office/powerpoint/2010/main" xmlns="" val="3768359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152400"/>
            <a:ext cx="9144000" cy="6858000"/>
          </a:xfrm>
          <a:prstGeom prst="rect">
            <a:avLst/>
          </a:prstGeom>
        </p:spPr>
      </p:pic>
      <p:sp>
        <p:nvSpPr>
          <p:cNvPr id="4" name="Title 3"/>
          <p:cNvSpPr>
            <a:spLocks noGrp="1"/>
          </p:cNvSpPr>
          <p:nvPr>
            <p:ph type="title"/>
          </p:nvPr>
        </p:nvSpPr>
        <p:spPr>
          <a:xfrm>
            <a:off x="228600" y="76200"/>
            <a:ext cx="8458200" cy="1143000"/>
          </a:xfrm>
        </p:spPr>
        <p:txBody>
          <a:bodyPr>
            <a:normAutofit/>
          </a:bodyPr>
          <a:lstStyle/>
          <a:p>
            <a:pPr algn="l"/>
            <a:r>
              <a:rPr lang="en-US" sz="3600" b="1" dirty="0" smtClean="0"/>
              <a:t>Challenges</a:t>
            </a:r>
            <a:endParaRPr lang="en-US" sz="3600" b="1" dirty="0"/>
          </a:p>
        </p:txBody>
      </p:sp>
      <p:sp>
        <p:nvSpPr>
          <p:cNvPr id="6" name="TextBox 5"/>
          <p:cNvSpPr txBox="1"/>
          <p:nvPr/>
        </p:nvSpPr>
        <p:spPr>
          <a:xfrm>
            <a:off x="316992" y="1371600"/>
            <a:ext cx="8610600" cy="3323987"/>
          </a:xfrm>
          <a:prstGeom prst="rect">
            <a:avLst/>
          </a:prstGeom>
          <a:noFill/>
        </p:spPr>
        <p:txBody>
          <a:bodyPr wrap="square" rtlCol="0">
            <a:spAutoFit/>
          </a:bodyPr>
          <a:lstStyle/>
          <a:p>
            <a:pPr marL="342900" indent="-342900">
              <a:lnSpc>
                <a:spcPct val="200000"/>
              </a:lnSpc>
              <a:buFont typeface="Arial" pitchFamily="34" charset="0"/>
              <a:buChar char="•"/>
            </a:pPr>
            <a:r>
              <a:rPr lang="en-US" sz="2400" dirty="0"/>
              <a:t>Documentation</a:t>
            </a:r>
          </a:p>
          <a:p>
            <a:pPr marL="342900" indent="-342900">
              <a:lnSpc>
                <a:spcPct val="200000"/>
              </a:lnSpc>
              <a:buFont typeface="Arial" pitchFamily="34" charset="0"/>
              <a:buChar char="•"/>
            </a:pPr>
            <a:r>
              <a:rPr lang="en-US" sz="2400" dirty="0"/>
              <a:t>MIS </a:t>
            </a:r>
            <a:r>
              <a:rPr lang="en-US" sz="2400" dirty="0" smtClean="0"/>
              <a:t>system flexibility/requirements</a:t>
            </a:r>
            <a:endParaRPr lang="en-US" sz="2400" dirty="0"/>
          </a:p>
          <a:p>
            <a:pPr marL="342900" indent="-342900">
              <a:lnSpc>
                <a:spcPct val="200000"/>
              </a:lnSpc>
              <a:buFont typeface="Arial" pitchFamily="34" charset="0"/>
              <a:buChar char="•"/>
            </a:pPr>
            <a:r>
              <a:rPr lang="en-US" sz="2400" dirty="0"/>
              <a:t>Uncovering sensitive issues</a:t>
            </a:r>
          </a:p>
          <a:p>
            <a:pPr marL="342900" indent="-342900">
              <a:lnSpc>
                <a:spcPct val="200000"/>
              </a:lnSpc>
              <a:buFont typeface="Arial" pitchFamily="34" charset="0"/>
              <a:buChar char="•"/>
            </a:pPr>
            <a:r>
              <a:rPr lang="en-US" sz="2400" dirty="0" smtClean="0"/>
              <a:t>Expectations of paraprofessionals</a:t>
            </a:r>
            <a:endParaRPr lang="en-US" dirty="0"/>
          </a:p>
          <a:p>
            <a:pPr marL="285750" indent="-285750">
              <a:buFont typeface="Arial" pitchFamily="34" charset="0"/>
              <a:buChar char="•"/>
            </a:pPr>
            <a:endParaRPr lang="en-US" dirty="0"/>
          </a:p>
        </p:txBody>
      </p:sp>
    </p:spTree>
    <p:extLst>
      <p:ext uri="{BB962C8B-B14F-4D97-AF65-F5344CB8AC3E}">
        <p14:creationId xmlns:p14="http://schemas.microsoft.com/office/powerpoint/2010/main" xmlns="" val="720244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VENA in MA Now</a:t>
            </a:r>
            <a:endParaRPr lang="en-US" sz="3600" b="1" dirty="0"/>
          </a:p>
        </p:txBody>
      </p:sp>
      <p:sp>
        <p:nvSpPr>
          <p:cNvPr id="5" name="TextBox 4"/>
          <p:cNvSpPr txBox="1"/>
          <p:nvPr/>
        </p:nvSpPr>
        <p:spPr>
          <a:xfrm>
            <a:off x="152400" y="1592769"/>
            <a:ext cx="8686800" cy="1034129"/>
          </a:xfrm>
          <a:prstGeom prst="rect">
            <a:avLst/>
          </a:prstGeom>
          <a:noFill/>
        </p:spPr>
        <p:txBody>
          <a:bodyPr wrap="square" rtlCol="0">
            <a:spAutoFit/>
          </a:bodyPr>
          <a:lstStyle/>
          <a:p>
            <a:pPr>
              <a:lnSpc>
                <a:spcPct val="90000"/>
              </a:lnSpc>
            </a:pPr>
            <a:endParaRPr lang="en-US" sz="2400" dirty="0" smtClean="0"/>
          </a:p>
          <a:p>
            <a:pPr>
              <a:lnSpc>
                <a:spcPct val="90000"/>
              </a:lnSpc>
            </a:pPr>
            <a:r>
              <a:rPr lang="en-US" sz="2400" dirty="0" smtClean="0"/>
              <a:t>Local Program Perspective</a:t>
            </a:r>
            <a:endParaRPr lang="en-US" sz="2400" dirty="0"/>
          </a:p>
          <a:p>
            <a:endParaRPr lang="en-US" dirty="0"/>
          </a:p>
        </p:txBody>
      </p:sp>
    </p:spTree>
    <p:extLst>
      <p:ext uri="{BB962C8B-B14F-4D97-AF65-F5344CB8AC3E}">
        <p14:creationId xmlns:p14="http://schemas.microsoft.com/office/powerpoint/2010/main" xmlns="" val="2768451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600" b="1" dirty="0" smtClean="0"/>
              <a:t>MA WIC Contacts &amp; Resources</a:t>
            </a:r>
            <a:endParaRPr lang="en-US" sz="3600" b="1" dirty="0"/>
          </a:p>
        </p:txBody>
      </p:sp>
      <p:sp>
        <p:nvSpPr>
          <p:cNvPr id="6" name="Text Placeholder 2"/>
          <p:cNvSpPr txBox="1">
            <a:spLocks/>
          </p:cNvSpPr>
          <p:nvPr/>
        </p:nvSpPr>
        <p:spPr>
          <a:xfrm>
            <a:off x="609600" y="1524000"/>
            <a:ext cx="73914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Rachel Colchamiro</a:t>
            </a:r>
          </a:p>
          <a:p>
            <a:pPr marL="0" indent="0">
              <a:buFont typeface="Arial" pitchFamily="34" charset="0"/>
              <a:buNone/>
            </a:pPr>
            <a:r>
              <a:rPr lang="en-US" sz="2400" dirty="0" smtClean="0">
                <a:hlinkClick r:id="rId4"/>
              </a:rPr>
              <a:t>rachel.colchamiro@state.ma.us</a:t>
            </a:r>
            <a:r>
              <a:rPr lang="en-US" sz="2400" dirty="0" smtClean="0"/>
              <a:t> or 617-624-6153</a:t>
            </a:r>
          </a:p>
          <a:p>
            <a:pPr marL="0" indent="0">
              <a:buFont typeface="Arial" pitchFamily="34" charset="0"/>
              <a:buNone/>
            </a:pPr>
            <a:endParaRPr lang="en-US" sz="1200" dirty="0" smtClean="0"/>
          </a:p>
          <a:p>
            <a:pPr marL="0" indent="0">
              <a:buFont typeface="Arial" pitchFamily="34" charset="0"/>
              <a:buNone/>
            </a:pPr>
            <a:r>
              <a:rPr lang="en-US" sz="2400" dirty="0" smtClean="0"/>
              <a:t>Lynn Beattie</a:t>
            </a:r>
          </a:p>
          <a:p>
            <a:pPr marL="0" indent="0">
              <a:buFont typeface="Arial" pitchFamily="34" charset="0"/>
              <a:buNone/>
            </a:pPr>
            <a:r>
              <a:rPr lang="en-US" sz="2400" dirty="0" smtClean="0">
                <a:hlinkClick r:id="rId5"/>
              </a:rPr>
              <a:t>lynn.beattie@state.ma.us</a:t>
            </a:r>
            <a:r>
              <a:rPr lang="en-US" sz="2400" dirty="0" smtClean="0"/>
              <a:t> or 617-624-6158</a:t>
            </a:r>
          </a:p>
          <a:p>
            <a:pPr marL="0" indent="0">
              <a:buFont typeface="Arial" pitchFamily="34" charset="0"/>
              <a:buNone/>
            </a:pPr>
            <a:endParaRPr lang="en-US" sz="1300" dirty="0" smtClean="0"/>
          </a:p>
          <a:p>
            <a:pPr marL="0" indent="0">
              <a:buFont typeface="Arial" pitchFamily="34" charset="0"/>
              <a:buNone/>
            </a:pPr>
            <a:r>
              <a:rPr lang="en-US" sz="2400" dirty="0" smtClean="0"/>
              <a:t>Corey Greene</a:t>
            </a:r>
          </a:p>
          <a:p>
            <a:pPr marL="0" indent="0">
              <a:buFont typeface="Arial" pitchFamily="34" charset="0"/>
              <a:buNone/>
            </a:pPr>
            <a:r>
              <a:rPr lang="en-US" sz="2400" dirty="0" smtClean="0">
                <a:hlinkClick r:id="rId6"/>
              </a:rPr>
              <a:t>crgreene@mgh.harvard.edu</a:t>
            </a:r>
            <a:r>
              <a:rPr lang="en-US" sz="2400" dirty="0" smtClean="0"/>
              <a:t> </a:t>
            </a:r>
          </a:p>
          <a:p>
            <a:endParaRPr lang="en-US" sz="2400" dirty="0" smtClean="0"/>
          </a:p>
          <a:p>
            <a:pPr marL="0" indent="0">
              <a:buFont typeface="Arial" pitchFamily="34" charset="0"/>
              <a:buNone/>
            </a:pPr>
            <a:r>
              <a:rPr lang="en-US" sz="2400" dirty="0" smtClean="0">
                <a:hlinkClick r:id="rId7"/>
              </a:rPr>
              <a:t>www.touchingheartstouchingminds.com</a:t>
            </a:r>
            <a:endParaRPr lang="en-US" sz="2400" dirty="0" smtClean="0"/>
          </a:p>
          <a:p>
            <a:pPr marL="0" indent="0">
              <a:buFont typeface="Arial" pitchFamily="34" charset="0"/>
              <a:buNone/>
            </a:pPr>
            <a:r>
              <a:rPr lang="en-US" sz="2400" dirty="0" smtClean="0">
                <a:hlinkClick r:id="rId8"/>
              </a:rPr>
              <a:t>www.gettingtotheheartofthematter.com</a:t>
            </a:r>
            <a:endParaRPr lang="en-US" sz="2400" dirty="0" smtClean="0"/>
          </a:p>
          <a:p>
            <a:pPr marL="0" indent="0">
              <a:buFont typeface="Arial" pitchFamily="34" charset="0"/>
              <a:buNone/>
            </a:pPr>
            <a:r>
              <a:rPr lang="en-US" sz="2400" dirty="0" smtClean="0">
                <a:hlinkClick r:id="rId9"/>
              </a:rPr>
              <a:t>www.mass.gov/wic</a:t>
            </a:r>
            <a:endParaRPr lang="en-US" sz="2400" dirty="0" smtClean="0"/>
          </a:p>
          <a:p>
            <a:pPr marL="0" indent="0">
              <a:buFont typeface="Arial" pitchFamily="34" charset="0"/>
              <a:buNone/>
            </a:pPr>
            <a:endParaRPr lang="en-US" sz="2400" dirty="0" smtClean="0"/>
          </a:p>
          <a:p>
            <a:endParaRPr lang="en-US" dirty="0" smtClean="0"/>
          </a:p>
          <a:p>
            <a:pPr marL="0" indent="0">
              <a:buFont typeface="Arial" pitchFamily="34" charset="0"/>
              <a:buNone/>
            </a:pPr>
            <a:endParaRPr lang="en-US" dirty="0" smtClean="0"/>
          </a:p>
        </p:txBody>
      </p:sp>
    </p:spTree>
    <p:extLst>
      <p:ext uri="{BB962C8B-B14F-4D97-AF65-F5344CB8AC3E}">
        <p14:creationId xmlns:p14="http://schemas.microsoft.com/office/powerpoint/2010/main" xmlns="" val="716331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6" name="Title 5"/>
          <p:cNvSpPr>
            <a:spLocks noGrp="1"/>
          </p:cNvSpPr>
          <p:nvPr>
            <p:ph type="title"/>
          </p:nvPr>
        </p:nvSpPr>
        <p:spPr/>
        <p:txBody>
          <a:bodyPr/>
          <a:lstStyle/>
          <a:p>
            <a:pPr algn="l"/>
            <a:r>
              <a:rPr lang="en-US" dirty="0" smtClean="0"/>
              <a:t>Additional Questions</a:t>
            </a:r>
            <a:endParaRPr lang="en-US" dirty="0"/>
          </a:p>
        </p:txBody>
      </p:sp>
      <p:sp>
        <p:nvSpPr>
          <p:cNvPr id="7" name="Content Placeholder 6"/>
          <p:cNvSpPr>
            <a:spLocks noGrp="1"/>
          </p:cNvSpPr>
          <p:nvPr>
            <p:ph idx="1"/>
          </p:nvPr>
        </p:nvSpPr>
        <p:spPr/>
        <p:txBody>
          <a:bodyPr>
            <a:normAutofit/>
          </a:bodyPr>
          <a:lstStyle/>
          <a:p>
            <a:r>
              <a:rPr lang="en-US" dirty="0" smtClean="0"/>
              <a:t>If you have additional questions about the Massachusetts VENA project, please contact:</a:t>
            </a:r>
          </a:p>
          <a:p>
            <a:pPr marL="0" indent="0">
              <a:buNone/>
            </a:pPr>
            <a:r>
              <a:rPr lang="en-US" sz="2400" dirty="0" smtClean="0"/>
              <a:t>	</a:t>
            </a:r>
            <a:r>
              <a:rPr lang="en-US" sz="2800" dirty="0" smtClean="0"/>
              <a:t>Lynn Beattie, MPH, LDN, CLC</a:t>
            </a:r>
            <a:endParaRPr lang="en-US" sz="2800" dirty="0"/>
          </a:p>
          <a:p>
            <a:pPr marL="0" indent="0">
              <a:buNone/>
            </a:pPr>
            <a:r>
              <a:rPr lang="en-US" sz="2800" dirty="0" smtClean="0"/>
              <a:t>	</a:t>
            </a:r>
            <a:r>
              <a:rPr lang="en-US" sz="2800" dirty="0" smtClean="0">
                <a:hlinkClick r:id="rId4"/>
              </a:rPr>
              <a:t>Lynn.beattie@state.ma.us</a:t>
            </a:r>
            <a:r>
              <a:rPr lang="en-US" sz="2800" dirty="0" smtClean="0"/>
              <a:t> </a:t>
            </a:r>
            <a:r>
              <a:rPr lang="en-US" sz="2800" dirty="0"/>
              <a:t>or 617-624-6158</a:t>
            </a:r>
          </a:p>
          <a:p>
            <a:pPr lvl="2">
              <a:buNone/>
            </a:pPr>
            <a:endParaRPr lang="en-US" dirty="0" smtClean="0"/>
          </a:p>
          <a:p>
            <a:r>
              <a:rPr lang="en-US" dirty="0" smtClean="0"/>
              <a:t>If you have questions about VENA in general please contact your respective FNS Regional office.</a:t>
            </a:r>
          </a:p>
        </p:txBody>
      </p:sp>
    </p:spTree>
    <p:extLst>
      <p:ext uri="{BB962C8B-B14F-4D97-AF65-F5344CB8AC3E}">
        <p14:creationId xmlns:p14="http://schemas.microsoft.com/office/powerpoint/2010/main" xmlns="" val="181538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6" name="Title 5"/>
          <p:cNvSpPr>
            <a:spLocks noGrp="1"/>
          </p:cNvSpPr>
          <p:nvPr>
            <p:ph type="title"/>
          </p:nvPr>
        </p:nvSpPr>
        <p:spPr/>
        <p:txBody>
          <a:bodyPr/>
          <a:lstStyle/>
          <a:p>
            <a:pPr algn="l"/>
            <a:r>
              <a:rPr lang="en-US" dirty="0" smtClean="0"/>
              <a:t>Thank you!</a:t>
            </a:r>
            <a:endParaRPr lang="en-US" dirty="0"/>
          </a:p>
        </p:txBody>
      </p:sp>
      <p:sp>
        <p:nvSpPr>
          <p:cNvPr id="7" name="Content Placeholder 6"/>
          <p:cNvSpPr>
            <a:spLocks noGrp="1"/>
          </p:cNvSpPr>
          <p:nvPr>
            <p:ph idx="1"/>
          </p:nvPr>
        </p:nvSpPr>
        <p:spPr/>
        <p:txBody>
          <a:bodyPr/>
          <a:lstStyle/>
          <a:p>
            <a:r>
              <a:rPr lang="en-US" dirty="0" smtClean="0"/>
              <a:t>Thank you for your participation. </a:t>
            </a:r>
          </a:p>
          <a:p>
            <a:r>
              <a:rPr lang="en-US" dirty="0" smtClean="0"/>
              <a:t>Thank you for your hard work.</a:t>
            </a:r>
          </a:p>
          <a:p>
            <a:r>
              <a:rPr lang="en-US" dirty="0" smtClean="0"/>
              <a:t>Stay tuned for the next webinar.</a:t>
            </a:r>
            <a:endParaRPr lang="en-US" dirty="0"/>
          </a:p>
        </p:txBody>
      </p:sp>
    </p:spTree>
    <p:extLst>
      <p:ext uri="{BB962C8B-B14F-4D97-AF65-F5344CB8AC3E}">
        <p14:creationId xmlns:p14="http://schemas.microsoft.com/office/powerpoint/2010/main" xmlns="" val="343499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p:txBody>
          <a:bodyPr>
            <a:normAutofit/>
          </a:bodyPr>
          <a:lstStyle/>
          <a:p>
            <a:pPr algn="l"/>
            <a:r>
              <a:rPr lang="en-US" sz="3200" b="1" dirty="0"/>
              <a:t>Touching Hearts, Touching Minds</a:t>
            </a:r>
            <a:br>
              <a:rPr lang="en-US" sz="3200" b="1" dirty="0"/>
            </a:br>
            <a:r>
              <a:rPr lang="en-US" sz="3200" b="1" dirty="0"/>
              <a:t>2003 WIC Special Project Grant</a:t>
            </a:r>
          </a:p>
        </p:txBody>
      </p:sp>
      <p:sp>
        <p:nvSpPr>
          <p:cNvPr id="5" name="Content Placeholder 4"/>
          <p:cNvSpPr>
            <a:spLocks noGrp="1"/>
          </p:cNvSpPr>
          <p:nvPr>
            <p:ph idx="1"/>
          </p:nvPr>
        </p:nvSpPr>
        <p:spPr/>
        <p:txBody>
          <a:bodyPr/>
          <a:lstStyle/>
          <a:p>
            <a:pPr>
              <a:spcBef>
                <a:spcPct val="50000"/>
              </a:spcBef>
              <a:buClr>
                <a:schemeClr val="tx1"/>
              </a:buClr>
            </a:pPr>
            <a:r>
              <a:rPr lang="en-US" sz="2400" b="1" dirty="0"/>
              <a:t>Developed materials that created a relevant benefit to changing behaviors</a:t>
            </a:r>
          </a:p>
          <a:p>
            <a:pPr>
              <a:spcBef>
                <a:spcPct val="50000"/>
              </a:spcBef>
            </a:pPr>
            <a:r>
              <a:rPr lang="en-US" sz="2400" b="1" dirty="0"/>
              <a:t>Improved nutrition staff counseling skills</a:t>
            </a:r>
          </a:p>
          <a:p>
            <a:pPr>
              <a:spcBef>
                <a:spcPct val="50000"/>
              </a:spcBef>
            </a:pPr>
            <a:r>
              <a:rPr lang="en-US" sz="2400" b="1" dirty="0"/>
              <a:t>New emotion-based style</a:t>
            </a:r>
          </a:p>
          <a:p>
            <a:pPr>
              <a:spcBef>
                <a:spcPct val="50000"/>
              </a:spcBef>
            </a:pPr>
            <a:r>
              <a:rPr lang="en-US" sz="2400" b="1" dirty="0"/>
              <a:t>Open, Dig, Connect, Act conversational approach</a:t>
            </a:r>
          </a:p>
          <a:p>
            <a:pPr>
              <a:spcBef>
                <a:spcPct val="50000"/>
              </a:spcBef>
            </a:pPr>
            <a:r>
              <a:rPr lang="en-US" sz="2400" b="1" dirty="0"/>
              <a:t>Rolled out statewide in 2007:</a:t>
            </a:r>
          </a:p>
          <a:p>
            <a:pPr lvl="1">
              <a:spcBef>
                <a:spcPct val="50000"/>
              </a:spcBef>
            </a:pPr>
            <a:r>
              <a:rPr lang="en-US" sz="2000" b="1" dirty="0"/>
              <a:t>Revisions to certain Management Evaluation components to reflect new emotion-based services</a:t>
            </a:r>
          </a:p>
          <a:p>
            <a:pPr lvl="1">
              <a:spcBef>
                <a:spcPct val="50000"/>
              </a:spcBef>
            </a:pPr>
            <a:r>
              <a:rPr lang="en-US" sz="2000" b="1" dirty="0"/>
              <a:t>Implemented VENA</a:t>
            </a:r>
          </a:p>
          <a:p>
            <a:pPr>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5096750"/>
            <a:ext cx="1240155" cy="160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624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p:txBody>
          <a:bodyPr>
            <a:normAutofit/>
          </a:bodyPr>
          <a:lstStyle/>
          <a:p>
            <a:pPr algn="l"/>
            <a:r>
              <a:rPr lang="en-US" sz="4000" b="1" dirty="0"/>
              <a:t>A VENA for Massachusetts</a:t>
            </a:r>
          </a:p>
        </p:txBody>
      </p:sp>
      <p:sp>
        <p:nvSpPr>
          <p:cNvPr id="5" name="Content Placeholder 4"/>
          <p:cNvSpPr>
            <a:spLocks noGrp="1"/>
          </p:cNvSpPr>
          <p:nvPr>
            <p:ph idx="1"/>
          </p:nvPr>
        </p:nvSpPr>
        <p:spPr/>
        <p:txBody>
          <a:bodyPr/>
          <a:lstStyle/>
          <a:p>
            <a:pPr marL="0" indent="0" algn="ctr">
              <a:buNone/>
            </a:pPr>
            <a:r>
              <a:rPr lang="en-US" sz="4000" i="1" dirty="0">
                <a:solidFill>
                  <a:srgbClr val="4BACC6"/>
                </a:solidFill>
              </a:rPr>
              <a:t>Getting to the Heart of the Matter</a:t>
            </a:r>
          </a:p>
          <a:p>
            <a:pPr marL="0" indent="0">
              <a:buNone/>
            </a:pPr>
            <a:endParaRPr lang="en-US" sz="1000" dirty="0"/>
          </a:p>
          <a:p>
            <a:pPr marL="0" indent="0" algn="ctr">
              <a:buNone/>
            </a:pPr>
            <a:r>
              <a:rPr lang="en-US" dirty="0"/>
              <a:t>This project and its tools were created to foster a genuine connection between participant and counselor and becomes a powerful springboard to effective nutrition education, using emotion-based techniques that make people feel understood and respected.</a:t>
            </a:r>
          </a:p>
          <a:p>
            <a:pPr>
              <a:buNone/>
            </a:pP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86600" y="5410200"/>
            <a:ext cx="1842710" cy="123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5318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a:bodyPr>
          <a:lstStyle/>
          <a:p>
            <a:pPr algn="l"/>
            <a:r>
              <a:rPr lang="en-US" sz="3200" b="1" dirty="0"/>
              <a:t>Getting to the Heart of the </a:t>
            </a:r>
            <a:r>
              <a:rPr lang="en-US" sz="3200" b="1" dirty="0" smtClean="0"/>
              <a:t>Matter</a:t>
            </a:r>
            <a:br>
              <a:rPr lang="en-US" sz="3200" b="1" dirty="0" smtClean="0"/>
            </a:br>
            <a:r>
              <a:rPr lang="en-US" sz="3200" b="1" dirty="0" smtClean="0"/>
              <a:t>2007 WIC Special Projects Grant</a:t>
            </a:r>
            <a:endParaRPr lang="en-US" sz="3200" b="1"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27926" y="5638800"/>
            <a:ext cx="1501383" cy="1005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5"/>
          <p:cNvSpPr>
            <a:spLocks noGrp="1"/>
          </p:cNvSpPr>
          <p:nvPr>
            <p:ph idx="1"/>
          </p:nvPr>
        </p:nvSpPr>
        <p:spPr>
          <a:xfrm>
            <a:off x="152400" y="1600200"/>
            <a:ext cx="8229600" cy="4525963"/>
          </a:xfrm>
        </p:spPr>
        <p:txBody>
          <a:bodyPr>
            <a:normAutofit lnSpcReduction="10000"/>
          </a:bodyPr>
          <a:lstStyle/>
          <a:p>
            <a:pPr marL="533400" indent="-533400" algn="ctr">
              <a:buNone/>
            </a:pPr>
            <a:r>
              <a:rPr lang="en-US" sz="2400" dirty="0"/>
              <a:t>	</a:t>
            </a:r>
            <a:r>
              <a:rPr lang="en-US" sz="2400" b="1" dirty="0"/>
              <a:t>Three goals:</a:t>
            </a:r>
          </a:p>
          <a:p>
            <a:pPr marL="914400" lvl="1" indent="-457200">
              <a:buClr>
                <a:schemeClr val="tx1"/>
              </a:buClr>
              <a:buFontTx/>
              <a:buAutoNum type="arabicPeriod"/>
            </a:pPr>
            <a:r>
              <a:rPr lang="en-US" sz="2400" b="1" dirty="0"/>
              <a:t>Identify changes needed to current assessment process to achieve an emotion-based, participant-centered interaction</a:t>
            </a:r>
          </a:p>
          <a:p>
            <a:pPr marL="914400" lvl="1" indent="-457200">
              <a:buClr>
                <a:schemeClr val="tx1"/>
              </a:buClr>
              <a:buFontTx/>
              <a:buAutoNum type="arabicPeriod"/>
            </a:pPr>
            <a:r>
              <a:rPr lang="en-US" sz="2400" b="1" dirty="0"/>
              <a:t>Develop and implement emotion-based nutrition assessment tools and techniques</a:t>
            </a:r>
          </a:p>
          <a:p>
            <a:pPr marL="1295400" lvl="2" indent="-381000">
              <a:buClr>
                <a:schemeClr val="tx1"/>
              </a:buClr>
            </a:pPr>
            <a:r>
              <a:rPr lang="en-US" sz="1800" dirty="0"/>
              <a:t>Supportive of VENA principles</a:t>
            </a:r>
          </a:p>
          <a:p>
            <a:pPr marL="1295400" lvl="2" indent="-381000">
              <a:buClr>
                <a:schemeClr val="tx1"/>
              </a:buClr>
            </a:pPr>
            <a:r>
              <a:rPr lang="en-US" sz="1800" dirty="0"/>
              <a:t>Provides structure for parents to identify hopes and dreams for their child or themselves</a:t>
            </a:r>
          </a:p>
          <a:p>
            <a:pPr marL="1295400" lvl="2" indent="-381000">
              <a:buClr>
                <a:schemeClr val="tx1"/>
              </a:buClr>
            </a:pPr>
            <a:r>
              <a:rPr lang="en-US" sz="1800" dirty="0"/>
              <a:t>Connect emotion-based desires (‘pulse points’) with eating and activity behaviors</a:t>
            </a:r>
          </a:p>
          <a:p>
            <a:pPr marL="914400" lvl="1" indent="-457200">
              <a:buClr>
                <a:schemeClr val="tx1"/>
              </a:buClr>
              <a:buFontTx/>
              <a:buAutoNum type="arabicPeriod"/>
            </a:pPr>
            <a:r>
              <a:rPr lang="en-US" sz="2400" b="1" dirty="0"/>
              <a:t>Deliver materials and training that combines VENA principles and emotion-based techniques</a:t>
            </a:r>
          </a:p>
          <a:p>
            <a:endParaRPr lang="en-US" dirty="0"/>
          </a:p>
        </p:txBody>
      </p:sp>
    </p:spTree>
    <p:extLst>
      <p:ext uri="{BB962C8B-B14F-4D97-AF65-F5344CB8AC3E}">
        <p14:creationId xmlns:p14="http://schemas.microsoft.com/office/powerpoint/2010/main" xmlns="" val="3726617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28600"/>
            <a:ext cx="8458200" cy="1143000"/>
          </a:xfrm>
        </p:spPr>
        <p:txBody>
          <a:bodyPr>
            <a:normAutofit fontScale="90000"/>
          </a:bodyPr>
          <a:lstStyle/>
          <a:p>
            <a:pPr algn="l"/>
            <a:r>
              <a:rPr lang="en-US" sz="3600" b="1" dirty="0" smtClean="0"/>
              <a:t>Getting to the Heart of the Matter</a:t>
            </a:r>
            <a:br>
              <a:rPr lang="en-US" sz="3600" b="1" dirty="0" smtClean="0"/>
            </a:br>
            <a:r>
              <a:rPr lang="en-US" sz="3600" b="1" dirty="0" smtClean="0"/>
              <a:t>Timeline</a:t>
            </a:r>
            <a:endParaRPr lang="en-US" sz="3600" b="1"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34200" y="1905000"/>
            <a:ext cx="1842710" cy="123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5"/>
          <p:cNvSpPr>
            <a:spLocks noGrp="1"/>
          </p:cNvSpPr>
          <p:nvPr>
            <p:ph idx="1"/>
          </p:nvPr>
        </p:nvSpPr>
        <p:spPr>
          <a:xfrm>
            <a:off x="152400" y="1600200"/>
            <a:ext cx="8229600" cy="4525963"/>
          </a:xfrm>
        </p:spPr>
        <p:txBody>
          <a:bodyPr>
            <a:normAutofit fontScale="85000" lnSpcReduction="20000"/>
          </a:bodyPr>
          <a:lstStyle/>
          <a:p>
            <a:pPr>
              <a:lnSpc>
                <a:spcPct val="90000"/>
              </a:lnSpc>
            </a:pPr>
            <a:r>
              <a:rPr lang="en-US" sz="2400" b="1" dirty="0"/>
              <a:t>2008</a:t>
            </a:r>
            <a:endParaRPr lang="en-US" sz="2400" i="1" dirty="0"/>
          </a:p>
          <a:p>
            <a:pPr lvl="1">
              <a:lnSpc>
                <a:spcPct val="90000"/>
              </a:lnSpc>
              <a:buClr>
                <a:schemeClr val="tx1"/>
              </a:buClr>
              <a:buFontTx/>
              <a:buChar char="o"/>
            </a:pPr>
            <a:r>
              <a:rPr lang="en-US" sz="2000" dirty="0"/>
              <a:t>Ethnographic Research</a:t>
            </a:r>
          </a:p>
          <a:p>
            <a:pPr lvl="1">
              <a:lnSpc>
                <a:spcPct val="90000"/>
              </a:lnSpc>
              <a:buClr>
                <a:schemeClr val="tx1"/>
              </a:buClr>
              <a:buFontTx/>
              <a:buChar char="o"/>
            </a:pPr>
            <a:r>
              <a:rPr lang="en-US" sz="2000" dirty="0"/>
              <a:t>Focus Groups (participant and staff)</a:t>
            </a:r>
          </a:p>
          <a:p>
            <a:pPr lvl="1">
              <a:lnSpc>
                <a:spcPct val="90000"/>
              </a:lnSpc>
              <a:buClr>
                <a:schemeClr val="tx1"/>
              </a:buClr>
              <a:buFontTx/>
              <a:buChar char="o"/>
            </a:pPr>
            <a:r>
              <a:rPr lang="en-US" sz="2000" dirty="0"/>
              <a:t>Pre-Pilot Surveys</a:t>
            </a:r>
          </a:p>
          <a:p>
            <a:pPr>
              <a:lnSpc>
                <a:spcPct val="90000"/>
              </a:lnSpc>
            </a:pPr>
            <a:r>
              <a:rPr lang="en-US" sz="2400" b="1" dirty="0"/>
              <a:t>2009 </a:t>
            </a:r>
          </a:p>
          <a:p>
            <a:pPr lvl="1">
              <a:lnSpc>
                <a:spcPct val="90000"/>
              </a:lnSpc>
              <a:buClr>
                <a:schemeClr val="tx1"/>
              </a:buClr>
              <a:buFontTx/>
              <a:buChar char="o"/>
            </a:pPr>
            <a:r>
              <a:rPr lang="en-US" sz="2000" dirty="0"/>
              <a:t>Pilot emotion-based assessment tools and techniques</a:t>
            </a:r>
          </a:p>
          <a:p>
            <a:pPr>
              <a:lnSpc>
                <a:spcPct val="90000"/>
              </a:lnSpc>
            </a:pPr>
            <a:r>
              <a:rPr lang="en-US" sz="2400" b="1" dirty="0"/>
              <a:t>2010</a:t>
            </a:r>
          </a:p>
          <a:p>
            <a:pPr lvl="1">
              <a:lnSpc>
                <a:spcPct val="90000"/>
              </a:lnSpc>
              <a:buClr>
                <a:schemeClr val="tx1"/>
              </a:buClr>
              <a:buFontTx/>
              <a:buChar char="o"/>
            </a:pPr>
            <a:r>
              <a:rPr lang="en-US" sz="2000" dirty="0"/>
              <a:t>Post-Pilot Surveys</a:t>
            </a:r>
          </a:p>
          <a:p>
            <a:pPr lvl="1">
              <a:lnSpc>
                <a:spcPct val="90000"/>
              </a:lnSpc>
              <a:buClr>
                <a:schemeClr val="tx1"/>
              </a:buClr>
              <a:buFontTx/>
              <a:buChar char="o"/>
            </a:pPr>
            <a:r>
              <a:rPr lang="en-US" sz="2000" dirty="0"/>
              <a:t>In-Depth Staff Interviews</a:t>
            </a:r>
          </a:p>
          <a:p>
            <a:pPr lvl="1">
              <a:lnSpc>
                <a:spcPct val="90000"/>
              </a:lnSpc>
              <a:buClr>
                <a:schemeClr val="tx1"/>
              </a:buClr>
              <a:buFontTx/>
              <a:buChar char="o"/>
            </a:pPr>
            <a:r>
              <a:rPr lang="en-US" sz="2000" dirty="0"/>
              <a:t>Ethnographic Research</a:t>
            </a:r>
          </a:p>
          <a:p>
            <a:pPr lvl="1">
              <a:lnSpc>
                <a:spcPct val="90000"/>
              </a:lnSpc>
              <a:buClr>
                <a:schemeClr val="tx1"/>
              </a:buClr>
              <a:buFontTx/>
              <a:buChar char="o"/>
            </a:pPr>
            <a:r>
              <a:rPr lang="en-US" sz="2000" dirty="0"/>
              <a:t>Focus Groups</a:t>
            </a:r>
          </a:p>
          <a:p>
            <a:pPr lvl="1">
              <a:lnSpc>
                <a:spcPct val="90000"/>
              </a:lnSpc>
              <a:buClr>
                <a:schemeClr val="tx1"/>
              </a:buClr>
              <a:buFontTx/>
              <a:buChar char="o"/>
            </a:pPr>
            <a:r>
              <a:rPr lang="en-US" sz="2000" dirty="0"/>
              <a:t>Final Strategies and Techniques</a:t>
            </a:r>
          </a:p>
          <a:p>
            <a:pPr>
              <a:lnSpc>
                <a:spcPct val="90000"/>
              </a:lnSpc>
            </a:pPr>
            <a:r>
              <a:rPr lang="en-US" sz="2400" b="1" dirty="0"/>
              <a:t>2011</a:t>
            </a:r>
            <a:endParaRPr lang="en-US" sz="2400" i="1" dirty="0"/>
          </a:p>
          <a:p>
            <a:pPr lvl="1">
              <a:lnSpc>
                <a:spcPct val="90000"/>
              </a:lnSpc>
              <a:buClr>
                <a:schemeClr val="tx1"/>
              </a:buClr>
              <a:buFontTx/>
              <a:buChar char="o"/>
            </a:pPr>
            <a:r>
              <a:rPr lang="en-US" sz="2000" dirty="0"/>
              <a:t>Statewide Training and Website development</a:t>
            </a:r>
          </a:p>
          <a:p>
            <a:pPr lvl="1">
              <a:lnSpc>
                <a:spcPct val="90000"/>
              </a:lnSpc>
              <a:buClr>
                <a:schemeClr val="tx1"/>
              </a:buClr>
              <a:buFontTx/>
              <a:buChar char="o"/>
            </a:pPr>
            <a:r>
              <a:rPr lang="en-US" sz="2000" dirty="0" smtClean="0"/>
              <a:t>Task </a:t>
            </a:r>
            <a:r>
              <a:rPr lang="en-US" sz="2000" dirty="0"/>
              <a:t>Force launch</a:t>
            </a:r>
          </a:p>
          <a:p>
            <a:pPr>
              <a:lnSpc>
                <a:spcPct val="90000"/>
              </a:lnSpc>
            </a:pPr>
            <a:r>
              <a:rPr lang="en-US" sz="2400" b="1" dirty="0"/>
              <a:t>2012-now</a:t>
            </a:r>
          </a:p>
          <a:p>
            <a:pPr lvl="1">
              <a:lnSpc>
                <a:spcPct val="90000"/>
              </a:lnSpc>
              <a:buClr>
                <a:schemeClr val="tx1"/>
              </a:buClr>
              <a:buFontTx/>
              <a:buChar char="o"/>
            </a:pPr>
            <a:r>
              <a:rPr lang="en-US" sz="2000" dirty="0"/>
              <a:t>On-going “refresher” trainings, task forces, technical assistance and support</a:t>
            </a:r>
          </a:p>
          <a:p>
            <a:pPr lvl="1">
              <a:lnSpc>
                <a:spcPct val="90000"/>
              </a:lnSpc>
              <a:buClr>
                <a:schemeClr val="tx1"/>
              </a:buClr>
              <a:buFontTx/>
              <a:buChar char="o"/>
            </a:pPr>
            <a:r>
              <a:rPr lang="en-US" sz="2000" dirty="0"/>
              <a:t>Integrated into new staff training </a:t>
            </a:r>
          </a:p>
          <a:p>
            <a:endParaRPr lang="en-US" dirty="0"/>
          </a:p>
        </p:txBody>
      </p:sp>
    </p:spTree>
    <p:extLst>
      <p:ext uri="{BB962C8B-B14F-4D97-AF65-F5344CB8AC3E}">
        <p14:creationId xmlns:p14="http://schemas.microsoft.com/office/powerpoint/2010/main" xmlns="" val="1166149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NAWebinar.jpg"/>
          <p:cNvPicPr>
            <a:picLocks noChangeAspect="1"/>
          </p:cNvPicPr>
          <p:nvPr/>
        </p:nvPicPr>
        <p:blipFill>
          <a:blip r:embed="rId3" cstate="print"/>
          <a:stretch>
            <a:fillRect/>
          </a:stretch>
        </p:blipFill>
        <p:spPr>
          <a:xfrm>
            <a:off x="0" y="0"/>
            <a:ext cx="9144000" cy="6858000"/>
          </a:xfrm>
          <a:prstGeom prst="rect">
            <a:avLst/>
          </a:prstGeom>
        </p:spPr>
      </p:pic>
      <p:pic>
        <p:nvPicPr>
          <p:cNvPr id="3" name="Picture 2" descr="VENAWebinar.jpg"/>
          <p:cNvPicPr>
            <a:picLocks noChangeAspect="1"/>
          </p:cNvPicPr>
          <p:nvPr/>
        </p:nvPicPr>
        <p:blipFill>
          <a:blip r:embed="rId3" cstate="print"/>
          <a:stretch>
            <a:fillRect/>
          </a:stretch>
        </p:blipFill>
        <p:spPr>
          <a:xfrm>
            <a:off x="0" y="0"/>
            <a:ext cx="9144000" cy="6858000"/>
          </a:xfrm>
          <a:prstGeom prst="rect">
            <a:avLst/>
          </a:prstGeom>
        </p:spPr>
      </p:pic>
      <p:sp>
        <p:nvSpPr>
          <p:cNvPr id="4" name="Title 3"/>
          <p:cNvSpPr>
            <a:spLocks noGrp="1"/>
          </p:cNvSpPr>
          <p:nvPr>
            <p:ph type="title"/>
          </p:nvPr>
        </p:nvSpPr>
        <p:spPr>
          <a:xfrm>
            <a:off x="228600" y="274638"/>
            <a:ext cx="8458200" cy="1143000"/>
          </a:xfrm>
        </p:spPr>
        <p:txBody>
          <a:bodyPr>
            <a:normAutofit/>
          </a:bodyPr>
          <a:lstStyle/>
          <a:p>
            <a:pPr algn="l"/>
            <a:r>
              <a:rPr lang="en-US" sz="3200" b="1" dirty="0"/>
              <a:t>Getting to the Heart of the </a:t>
            </a:r>
            <a:r>
              <a:rPr lang="en-US" sz="3200" b="1" dirty="0" smtClean="0"/>
              <a:t>Matter </a:t>
            </a:r>
            <a:br>
              <a:rPr lang="en-US" sz="3200" b="1" dirty="0" smtClean="0"/>
            </a:br>
            <a:r>
              <a:rPr lang="en-US" sz="3200" b="1" dirty="0" smtClean="0"/>
              <a:t>Pilot</a:t>
            </a:r>
            <a:endParaRPr lang="en-US" sz="3200" b="1"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0" y="5791200"/>
            <a:ext cx="1385510" cy="927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5"/>
          <p:cNvSpPr>
            <a:spLocks noGrp="1"/>
          </p:cNvSpPr>
          <p:nvPr>
            <p:ph idx="1"/>
          </p:nvPr>
        </p:nvSpPr>
        <p:spPr/>
        <p:txBody>
          <a:bodyPr/>
          <a:lstStyle/>
          <a:p>
            <a:pPr>
              <a:lnSpc>
                <a:spcPct val="80000"/>
              </a:lnSpc>
            </a:pPr>
            <a:r>
              <a:rPr lang="en-US" sz="2800" dirty="0"/>
              <a:t>6 local programs: Berkshire South, Chelsea/ Revere, Dorchester North, Holyoke/ Chicopee, North Suburban and Springfield North</a:t>
            </a:r>
          </a:p>
          <a:p>
            <a:pPr>
              <a:lnSpc>
                <a:spcPct val="80000"/>
              </a:lnSpc>
            </a:pPr>
            <a:r>
              <a:rPr lang="en-US" sz="2800" dirty="0"/>
              <a:t>Piloted for close to 2 years</a:t>
            </a:r>
          </a:p>
          <a:p>
            <a:pPr>
              <a:lnSpc>
                <a:spcPct val="80000"/>
              </a:lnSpc>
            </a:pPr>
            <a:r>
              <a:rPr lang="en-US" sz="2800" dirty="0"/>
              <a:t>What pilots </a:t>
            </a:r>
            <a:r>
              <a:rPr lang="en-US" sz="2800" dirty="0" smtClean="0"/>
              <a:t>said: </a:t>
            </a:r>
            <a:endParaRPr lang="en-US" sz="2800" dirty="0"/>
          </a:p>
          <a:p>
            <a:pPr lvl="1">
              <a:lnSpc>
                <a:spcPct val="80000"/>
              </a:lnSpc>
            </a:pPr>
            <a:r>
              <a:rPr lang="en-US" sz="2400" i="1" dirty="0"/>
              <a:t>“I feel that the tools have helped get to the heart of the matter, much quicker, instead of tip-toeing around or dancing around. And I feel like it makes it more interesting for us, the nutritionist, and for the patient, because it‘s something new.”</a:t>
            </a:r>
          </a:p>
          <a:p>
            <a:pPr lvl="1">
              <a:lnSpc>
                <a:spcPct val="80000"/>
              </a:lnSpc>
            </a:pPr>
            <a:r>
              <a:rPr lang="en-US" sz="2400" i="1" dirty="0"/>
              <a:t>“With the VENA [form], it‘s like the same old questions. But with the tools, it‘s more like...the participant can tell you whatever they want.” </a:t>
            </a:r>
            <a:endParaRPr lang="en-US" sz="2400" dirty="0"/>
          </a:p>
          <a:p>
            <a:endParaRPr lang="en-US" dirty="0"/>
          </a:p>
        </p:txBody>
      </p:sp>
    </p:spTree>
    <p:extLst>
      <p:ext uri="{BB962C8B-B14F-4D97-AF65-F5344CB8AC3E}">
        <p14:creationId xmlns:p14="http://schemas.microsoft.com/office/powerpoint/2010/main" xmlns="" val="1795329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1191</TotalTime>
  <Words>5862</Words>
  <Application>Microsoft Office PowerPoint</Application>
  <PresentationFormat>On-screen Show (4:3)</PresentationFormat>
  <Paragraphs>457</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Massachusetts WIC</vt:lpstr>
      <vt:lpstr>Changing Our Ways</vt:lpstr>
      <vt:lpstr>Touching Hearts, Touching Minds 2003 WIC Special Project Grant</vt:lpstr>
      <vt:lpstr>A VENA for Massachusetts</vt:lpstr>
      <vt:lpstr>Getting to the Heart of the Matter 2007 WIC Special Projects Grant</vt:lpstr>
      <vt:lpstr>Getting to the Heart of the Matter Timeline</vt:lpstr>
      <vt:lpstr>Getting to the Heart of the Matter  Pilot</vt:lpstr>
      <vt:lpstr>Baby Book</vt:lpstr>
      <vt:lpstr>Baby Book</vt:lpstr>
      <vt:lpstr>Card Sort &amp; Your List</vt:lpstr>
      <vt:lpstr>Card Sort &amp; Your List</vt:lpstr>
      <vt:lpstr>Metaphor Images</vt:lpstr>
      <vt:lpstr>Metaphor Images</vt:lpstr>
      <vt:lpstr>Doors</vt:lpstr>
      <vt:lpstr>Doors</vt:lpstr>
      <vt:lpstr>Magic Wand</vt:lpstr>
      <vt:lpstr>Magic Wand</vt:lpstr>
      <vt:lpstr>Hedonic Scale</vt:lpstr>
      <vt:lpstr>Hedonic Scale</vt:lpstr>
      <vt:lpstr>Pilot Implementation Tips</vt:lpstr>
      <vt:lpstr>Getting to the Heart of the Matter  Pilot Results</vt:lpstr>
      <vt:lpstr>GHM Evaluation: Summary</vt:lpstr>
      <vt:lpstr>Post-Pilot Ethnographic Research</vt:lpstr>
      <vt:lpstr>Lessons Learned</vt:lpstr>
      <vt:lpstr>Getting to the Heart  of the Matter</vt:lpstr>
      <vt:lpstr>Training Website</vt:lpstr>
      <vt:lpstr>Getting to the Heart of the Matter Moving Forward</vt:lpstr>
      <vt:lpstr>Getting to the Heart of the Matter New Tool</vt:lpstr>
      <vt:lpstr>VENA after Getting to the  Heart of the Matter</vt:lpstr>
      <vt:lpstr>VENA Training Strategies</vt:lpstr>
      <vt:lpstr>VENA Training Strategies</vt:lpstr>
      <vt:lpstr>VENA Training Strategies</vt:lpstr>
      <vt:lpstr>VENA Training Strategies</vt:lpstr>
      <vt:lpstr>VENA Training Strategies</vt:lpstr>
      <vt:lpstr>VENA Training Strategies</vt:lpstr>
      <vt:lpstr>VENA Training Strategies</vt:lpstr>
      <vt:lpstr>Bringing VENA  Back to the Clinic</vt:lpstr>
      <vt:lpstr>VENA and the Management Evaluation</vt:lpstr>
      <vt:lpstr>Components of a Complete VENA Nutrition Assessment</vt:lpstr>
      <vt:lpstr>Challenges</vt:lpstr>
      <vt:lpstr>VENA in MA Now</vt:lpstr>
      <vt:lpstr>MA WIC Contacts &amp; Resources</vt:lpstr>
      <vt:lpstr>Additional Questions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mkealey</dc:creator>
  <cp:lastModifiedBy>mkealey</cp:lastModifiedBy>
  <cp:revision>111</cp:revision>
  <cp:lastPrinted>2014-05-19T17:44:16Z</cp:lastPrinted>
  <dcterms:created xsi:type="dcterms:W3CDTF">2014-03-20T15:34:02Z</dcterms:created>
  <dcterms:modified xsi:type="dcterms:W3CDTF">2014-06-18T14:52:12Z</dcterms:modified>
</cp:coreProperties>
</file>