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handoutMasterIdLst>
    <p:handoutMasterId r:id="rId52"/>
  </p:handoutMasterIdLst>
  <p:sldIdLst>
    <p:sldId id="333" r:id="rId6"/>
    <p:sldId id="256" r:id="rId7"/>
    <p:sldId id="260" r:id="rId8"/>
    <p:sldId id="313" r:id="rId9"/>
    <p:sldId id="319" r:id="rId10"/>
    <p:sldId id="261" r:id="rId11"/>
    <p:sldId id="328" r:id="rId12"/>
    <p:sldId id="262" r:id="rId13"/>
    <p:sldId id="263" r:id="rId14"/>
    <p:sldId id="305" r:id="rId15"/>
    <p:sldId id="310" r:id="rId16"/>
    <p:sldId id="265" r:id="rId17"/>
    <p:sldId id="311" r:id="rId18"/>
    <p:sldId id="314" r:id="rId19"/>
    <p:sldId id="330" r:id="rId20"/>
    <p:sldId id="331" r:id="rId21"/>
    <p:sldId id="318" r:id="rId22"/>
    <p:sldId id="267" r:id="rId23"/>
    <p:sldId id="307" r:id="rId24"/>
    <p:sldId id="271" r:id="rId25"/>
    <p:sldId id="329" r:id="rId26"/>
    <p:sldId id="270" r:id="rId27"/>
    <p:sldId id="332" r:id="rId28"/>
    <p:sldId id="279" r:id="rId29"/>
    <p:sldId id="272" r:id="rId30"/>
    <p:sldId id="308" r:id="rId31"/>
    <p:sldId id="273" r:id="rId32"/>
    <p:sldId id="324" r:id="rId33"/>
    <p:sldId id="325" r:id="rId34"/>
    <p:sldId id="326" r:id="rId35"/>
    <p:sldId id="321" r:id="rId36"/>
    <p:sldId id="322" r:id="rId37"/>
    <p:sldId id="286" r:id="rId38"/>
    <p:sldId id="300" r:id="rId39"/>
    <p:sldId id="293" r:id="rId40"/>
    <p:sldId id="303" r:id="rId41"/>
    <p:sldId id="304" r:id="rId42"/>
    <p:sldId id="275" r:id="rId43"/>
    <p:sldId id="276" r:id="rId44"/>
    <p:sldId id="327" r:id="rId45"/>
    <p:sldId id="323" r:id="rId46"/>
    <p:sldId id="309" r:id="rId47"/>
    <p:sldId id="281" r:id="rId48"/>
    <p:sldId id="334" r:id="rId49"/>
    <p:sldId id="335" r:id="rId50"/>
  </p:sldIdLst>
  <p:sldSz cx="9144000" cy="6858000" type="screen4x3"/>
  <p:notesSz cx="7010400" cy="92964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Boyd"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AFF"/>
    <a:srgbClr val="65ABFF"/>
    <a:srgbClr val="8BBFFF"/>
    <a:srgbClr val="75B3FF"/>
    <a:srgbClr val="F3F3F3"/>
    <a:srgbClr val="EEEEEE"/>
    <a:srgbClr val="E6E6E6"/>
    <a:srgbClr val="E0E0E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6" autoAdjust="0"/>
    <p:restoredTop sz="72401" autoAdjust="0"/>
  </p:normalViewPr>
  <p:slideViewPr>
    <p:cSldViewPr>
      <p:cViewPr>
        <p:scale>
          <a:sx n="50" d="100"/>
          <a:sy n="50" d="100"/>
        </p:scale>
        <p:origin x="-3384" y="-8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04"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37D9D-315E-4E65-BA22-F8E852764D2C}" type="doc">
      <dgm:prSet loTypeId="urn:microsoft.com/office/officeart/2005/8/layout/lProcess1" loCatId="process" qsTypeId="urn:microsoft.com/office/officeart/2005/8/quickstyle/3d2" qsCatId="3D" csTypeId="urn:microsoft.com/office/officeart/2005/8/colors/accent1_2" csCatId="accent1" phldr="1"/>
      <dgm:spPr/>
      <dgm:t>
        <a:bodyPr/>
        <a:lstStyle/>
        <a:p>
          <a:endParaRPr lang="en-US"/>
        </a:p>
      </dgm:t>
    </dgm:pt>
    <dgm:pt modelId="{3AB830CF-73AA-4CB3-9AF4-5EC27C157FEB}">
      <dgm:prSet phldrT="[Text]"/>
      <dgm:spPr/>
      <dgm:t>
        <a:bodyPr/>
        <a:lstStyle/>
        <a:p>
          <a:r>
            <a:rPr lang="en-US" dirty="0" smtClean="0"/>
            <a:t>Level I</a:t>
          </a:r>
          <a:endParaRPr lang="en-US" dirty="0"/>
        </a:p>
      </dgm:t>
    </dgm:pt>
    <dgm:pt modelId="{51A3626F-F06D-48C4-88B9-F13969EA28AF}" type="parTrans" cxnId="{CB18C7FF-F747-40E5-A73C-D66BECAFDD69}">
      <dgm:prSet/>
      <dgm:spPr/>
      <dgm:t>
        <a:bodyPr/>
        <a:lstStyle/>
        <a:p>
          <a:endParaRPr lang="en-US"/>
        </a:p>
      </dgm:t>
    </dgm:pt>
    <dgm:pt modelId="{5A021617-F347-4C17-8FD8-F93A1296EA8F}" type="sibTrans" cxnId="{CB18C7FF-F747-40E5-A73C-D66BECAFDD69}">
      <dgm:prSet/>
      <dgm:spPr/>
      <dgm:t>
        <a:bodyPr/>
        <a:lstStyle/>
        <a:p>
          <a:endParaRPr lang="en-US"/>
        </a:p>
      </dgm:t>
    </dgm:pt>
    <dgm:pt modelId="{606B9959-C0E7-4294-8582-31CAF745B932}">
      <dgm:prSet phldrT="[Text]"/>
      <dgm:spPr/>
      <dgm:t>
        <a:bodyPr/>
        <a:lstStyle/>
        <a:p>
          <a:pPr algn="ctr"/>
          <a:r>
            <a:rPr lang="en-US" dirty="0" smtClean="0"/>
            <a:t>    Orientation	</a:t>
          </a:r>
          <a:endParaRPr lang="en-US" dirty="0"/>
        </a:p>
      </dgm:t>
    </dgm:pt>
    <dgm:pt modelId="{B9EB6FCA-F5AA-4195-95EF-0D4EC8FB0C04}" type="parTrans" cxnId="{FE2697C5-410F-4624-933C-5F18D4CDA0F8}">
      <dgm:prSet/>
      <dgm:spPr/>
      <dgm:t>
        <a:bodyPr/>
        <a:lstStyle/>
        <a:p>
          <a:endParaRPr lang="en-US"/>
        </a:p>
      </dgm:t>
    </dgm:pt>
    <dgm:pt modelId="{2D2D3260-1D84-4404-9B57-6FF6D596451A}" type="sibTrans" cxnId="{FE2697C5-410F-4624-933C-5F18D4CDA0F8}">
      <dgm:prSet/>
      <dgm:spPr/>
      <dgm:t>
        <a:bodyPr/>
        <a:lstStyle/>
        <a:p>
          <a:endParaRPr lang="en-US"/>
        </a:p>
      </dgm:t>
    </dgm:pt>
    <dgm:pt modelId="{DB373C82-8603-4E9C-B26E-B074A674DA5D}">
      <dgm:prSet phldrT="[Text]"/>
      <dgm:spPr/>
      <dgm:t>
        <a:bodyPr/>
        <a:lstStyle/>
        <a:p>
          <a:r>
            <a:rPr lang="en-US" dirty="0" smtClean="0"/>
            <a:t>Level II</a:t>
          </a:r>
          <a:endParaRPr lang="en-US" dirty="0"/>
        </a:p>
      </dgm:t>
    </dgm:pt>
    <dgm:pt modelId="{6A1EE6A4-B82D-4013-9282-21B7303AFC2B}" type="parTrans" cxnId="{8CD0CDA7-6CC6-44F4-B7A4-33F9333F71CE}">
      <dgm:prSet/>
      <dgm:spPr/>
      <dgm:t>
        <a:bodyPr/>
        <a:lstStyle/>
        <a:p>
          <a:endParaRPr lang="en-US"/>
        </a:p>
      </dgm:t>
    </dgm:pt>
    <dgm:pt modelId="{CD3C8FF3-23A8-4851-BE9C-E7DDE459395F}" type="sibTrans" cxnId="{8CD0CDA7-6CC6-44F4-B7A4-33F9333F71CE}">
      <dgm:prSet/>
      <dgm:spPr/>
      <dgm:t>
        <a:bodyPr/>
        <a:lstStyle/>
        <a:p>
          <a:endParaRPr lang="en-US"/>
        </a:p>
      </dgm:t>
    </dgm:pt>
    <dgm:pt modelId="{CB1A64AB-1BF9-448D-99AD-CB9D69D3973E}">
      <dgm:prSet phldrT="[Text]"/>
      <dgm:spPr/>
      <dgm:t>
        <a:bodyPr/>
        <a:lstStyle/>
        <a:p>
          <a:r>
            <a:rPr lang="en-US" dirty="0" smtClean="0"/>
            <a:t>Basic Nutrition</a:t>
          </a:r>
          <a:endParaRPr lang="en-US" dirty="0"/>
        </a:p>
      </dgm:t>
    </dgm:pt>
    <dgm:pt modelId="{854BCC4E-CF0B-4DEA-A71A-37883518B2EA}" type="parTrans" cxnId="{D8DBFA83-6A3E-4C13-88F1-0DB5B6047D5F}">
      <dgm:prSet/>
      <dgm:spPr/>
      <dgm:t>
        <a:bodyPr/>
        <a:lstStyle/>
        <a:p>
          <a:endParaRPr lang="en-US"/>
        </a:p>
      </dgm:t>
    </dgm:pt>
    <dgm:pt modelId="{022BD4E9-AC00-4642-9532-322FFA3101D0}" type="sibTrans" cxnId="{D8DBFA83-6A3E-4C13-88F1-0DB5B6047D5F}">
      <dgm:prSet/>
      <dgm:spPr/>
      <dgm:t>
        <a:bodyPr/>
        <a:lstStyle/>
        <a:p>
          <a:endParaRPr lang="en-US"/>
        </a:p>
      </dgm:t>
    </dgm:pt>
    <dgm:pt modelId="{FE546860-91DD-46F3-A335-A391E29BDA82}">
      <dgm:prSet phldrT="[Text]"/>
      <dgm:spPr/>
      <dgm:t>
        <a:bodyPr/>
        <a:lstStyle/>
        <a:p>
          <a:r>
            <a:rPr lang="en-US" dirty="0" smtClean="0"/>
            <a:t>Infant</a:t>
          </a:r>
          <a:endParaRPr lang="en-US" dirty="0"/>
        </a:p>
      </dgm:t>
    </dgm:pt>
    <dgm:pt modelId="{E89A98F8-C97E-4D22-8CFE-E853A7EE2011}" type="parTrans" cxnId="{4B660B00-973C-4E6D-805A-AE00DD921B58}">
      <dgm:prSet/>
      <dgm:spPr/>
      <dgm:t>
        <a:bodyPr/>
        <a:lstStyle/>
        <a:p>
          <a:endParaRPr lang="en-US"/>
        </a:p>
      </dgm:t>
    </dgm:pt>
    <dgm:pt modelId="{ACAFAC88-1F22-47C2-9F69-B80866E4F11D}" type="sibTrans" cxnId="{4B660B00-973C-4E6D-805A-AE00DD921B58}">
      <dgm:prSet/>
      <dgm:spPr/>
      <dgm:t>
        <a:bodyPr/>
        <a:lstStyle/>
        <a:p>
          <a:endParaRPr lang="en-US"/>
        </a:p>
      </dgm:t>
    </dgm:pt>
    <dgm:pt modelId="{D00E6A0A-AD2C-4D93-B702-F65ECD22CF0C}">
      <dgm:prSet phldrT="[Text]"/>
      <dgm:spPr/>
      <dgm:t>
        <a:bodyPr/>
        <a:lstStyle/>
        <a:p>
          <a:r>
            <a:rPr lang="en-US" dirty="0" smtClean="0"/>
            <a:t>Level III</a:t>
          </a:r>
          <a:endParaRPr lang="en-US" dirty="0"/>
        </a:p>
      </dgm:t>
    </dgm:pt>
    <dgm:pt modelId="{B9591C12-10BE-4E62-871A-CF1E8291952E}" type="parTrans" cxnId="{D2E8C9CC-A4DF-49D4-832E-4D31F3C8BC00}">
      <dgm:prSet/>
      <dgm:spPr/>
      <dgm:t>
        <a:bodyPr/>
        <a:lstStyle/>
        <a:p>
          <a:endParaRPr lang="en-US"/>
        </a:p>
      </dgm:t>
    </dgm:pt>
    <dgm:pt modelId="{4274E462-9C67-4732-9457-98F2E1C7DF61}" type="sibTrans" cxnId="{D2E8C9CC-A4DF-49D4-832E-4D31F3C8BC00}">
      <dgm:prSet/>
      <dgm:spPr/>
      <dgm:t>
        <a:bodyPr/>
        <a:lstStyle/>
        <a:p>
          <a:endParaRPr lang="en-US"/>
        </a:p>
      </dgm:t>
    </dgm:pt>
    <dgm:pt modelId="{B2402A51-61E8-4662-954F-53EC4B7E2B2D}">
      <dgm:prSet phldrT="[Text]"/>
      <dgm:spPr/>
      <dgm:t>
        <a:bodyPr/>
        <a:lstStyle/>
        <a:p>
          <a:r>
            <a:rPr lang="en-US" dirty="0" smtClean="0"/>
            <a:t>Participant Centered Education</a:t>
          </a:r>
          <a:endParaRPr lang="en-US" dirty="0"/>
        </a:p>
      </dgm:t>
    </dgm:pt>
    <dgm:pt modelId="{7C944874-78C3-477C-B35E-DC8A213DAB3D}" type="parTrans" cxnId="{5A304965-8369-4093-8494-26A14E81DF92}">
      <dgm:prSet/>
      <dgm:spPr/>
      <dgm:t>
        <a:bodyPr/>
        <a:lstStyle/>
        <a:p>
          <a:endParaRPr lang="en-US"/>
        </a:p>
      </dgm:t>
    </dgm:pt>
    <dgm:pt modelId="{B1F1E566-89A1-48B5-A336-0035049A5C28}" type="sibTrans" cxnId="{5A304965-8369-4093-8494-26A14E81DF92}">
      <dgm:prSet/>
      <dgm:spPr/>
      <dgm:t>
        <a:bodyPr/>
        <a:lstStyle/>
        <a:p>
          <a:endParaRPr lang="en-US"/>
        </a:p>
      </dgm:t>
    </dgm:pt>
    <dgm:pt modelId="{5BE8FF81-799C-4A80-BD2F-E018684D30FC}">
      <dgm:prSet/>
      <dgm:spPr/>
      <dgm:t>
        <a:bodyPr/>
        <a:lstStyle/>
        <a:p>
          <a:r>
            <a:rPr lang="en-US" dirty="0" smtClean="0"/>
            <a:t>Screening</a:t>
          </a:r>
          <a:endParaRPr lang="en-US" dirty="0"/>
        </a:p>
      </dgm:t>
    </dgm:pt>
    <dgm:pt modelId="{E8324333-4F56-464E-B7E2-93863CC5D2D6}" type="parTrans" cxnId="{28E9A891-BAB3-460C-8F0C-F4F70137EC9D}">
      <dgm:prSet/>
      <dgm:spPr/>
      <dgm:t>
        <a:bodyPr/>
        <a:lstStyle/>
        <a:p>
          <a:endParaRPr lang="en-US"/>
        </a:p>
      </dgm:t>
    </dgm:pt>
    <dgm:pt modelId="{0C68DE49-D55C-4957-A074-EB4F04C046F1}" type="sibTrans" cxnId="{28E9A891-BAB3-460C-8F0C-F4F70137EC9D}">
      <dgm:prSet/>
      <dgm:spPr/>
      <dgm:t>
        <a:bodyPr/>
        <a:lstStyle/>
        <a:p>
          <a:endParaRPr lang="en-US"/>
        </a:p>
      </dgm:t>
    </dgm:pt>
    <dgm:pt modelId="{09D523F0-A968-4E82-ABB3-F32CFC849639}">
      <dgm:prSet/>
      <dgm:spPr/>
      <dgm:t>
        <a:bodyPr/>
        <a:lstStyle/>
        <a:p>
          <a:r>
            <a:rPr lang="en-US" dirty="0" smtClean="0"/>
            <a:t>Nutrition Risk </a:t>
          </a:r>
          <a:endParaRPr lang="en-US" dirty="0"/>
        </a:p>
      </dgm:t>
    </dgm:pt>
    <dgm:pt modelId="{8B4E8C9F-22F5-451F-A4F7-39BACF5B5020}" type="parTrans" cxnId="{5D00AD9E-411E-407D-844A-D9FAF6B3888F}">
      <dgm:prSet/>
      <dgm:spPr/>
      <dgm:t>
        <a:bodyPr/>
        <a:lstStyle/>
        <a:p>
          <a:endParaRPr lang="en-US"/>
        </a:p>
      </dgm:t>
    </dgm:pt>
    <dgm:pt modelId="{796DD788-AD9C-4271-AA20-89D55E8EA951}" type="sibTrans" cxnId="{5D00AD9E-411E-407D-844A-D9FAF6B3888F}">
      <dgm:prSet/>
      <dgm:spPr/>
      <dgm:t>
        <a:bodyPr/>
        <a:lstStyle/>
        <a:p>
          <a:endParaRPr lang="en-US"/>
        </a:p>
      </dgm:t>
    </dgm:pt>
    <dgm:pt modelId="{8D61DA99-84F2-454D-A5AE-1ECDD4D3D56C}">
      <dgm:prSet/>
      <dgm:spPr/>
      <dgm:t>
        <a:bodyPr/>
        <a:lstStyle/>
        <a:p>
          <a:r>
            <a:rPr lang="en-US" dirty="0" smtClean="0"/>
            <a:t>Food Packages</a:t>
          </a:r>
          <a:endParaRPr lang="en-US" dirty="0"/>
        </a:p>
      </dgm:t>
    </dgm:pt>
    <dgm:pt modelId="{8B6D51CD-A24C-4B89-AC20-833E7EB99300}" type="parTrans" cxnId="{8B4FE4CF-CCB0-4E9F-8825-85EBB8F77A7A}">
      <dgm:prSet/>
      <dgm:spPr/>
      <dgm:t>
        <a:bodyPr/>
        <a:lstStyle/>
        <a:p>
          <a:endParaRPr lang="en-US"/>
        </a:p>
      </dgm:t>
    </dgm:pt>
    <dgm:pt modelId="{D0E35DA5-820E-4941-92AB-6E75F9551F4D}" type="sibTrans" cxnId="{8B4FE4CF-CCB0-4E9F-8825-85EBB8F77A7A}">
      <dgm:prSet/>
      <dgm:spPr/>
      <dgm:t>
        <a:bodyPr/>
        <a:lstStyle/>
        <a:p>
          <a:endParaRPr lang="en-US"/>
        </a:p>
      </dgm:t>
    </dgm:pt>
    <dgm:pt modelId="{16C8D3C2-A1F9-4A46-9A93-F8A913F096A8}">
      <dgm:prSet/>
      <dgm:spPr/>
      <dgm:t>
        <a:bodyPr/>
        <a:lstStyle/>
        <a:p>
          <a:r>
            <a:rPr lang="en-US" dirty="0" smtClean="0"/>
            <a:t>Preschool</a:t>
          </a:r>
          <a:endParaRPr lang="en-US" dirty="0"/>
        </a:p>
      </dgm:t>
    </dgm:pt>
    <dgm:pt modelId="{A5C13650-AFF9-49A8-A2A0-0C18767D4959}" type="parTrans" cxnId="{CDE5A315-36E4-47B0-8AE3-B5246E59BC1F}">
      <dgm:prSet/>
      <dgm:spPr/>
      <dgm:t>
        <a:bodyPr/>
        <a:lstStyle/>
        <a:p>
          <a:endParaRPr lang="en-US"/>
        </a:p>
      </dgm:t>
    </dgm:pt>
    <dgm:pt modelId="{65E18D7D-CA6E-4EB8-A1FA-93511393DE31}" type="sibTrans" cxnId="{CDE5A315-36E4-47B0-8AE3-B5246E59BC1F}">
      <dgm:prSet/>
      <dgm:spPr/>
      <dgm:t>
        <a:bodyPr/>
        <a:lstStyle/>
        <a:p>
          <a:endParaRPr lang="en-US"/>
        </a:p>
      </dgm:t>
    </dgm:pt>
    <dgm:pt modelId="{4C3F8707-6F05-4A23-9D55-287BB9A453AC}">
      <dgm:prSet/>
      <dgm:spPr/>
      <dgm:t>
        <a:bodyPr/>
        <a:lstStyle/>
        <a:p>
          <a:r>
            <a:rPr lang="en-US" dirty="0" smtClean="0"/>
            <a:t>Prenatal/Postpartum</a:t>
          </a:r>
          <a:endParaRPr lang="en-US" dirty="0"/>
        </a:p>
      </dgm:t>
    </dgm:pt>
    <dgm:pt modelId="{96D0E5AB-D1CA-40A5-945A-97B4A43C8FAF}" type="parTrans" cxnId="{192BFF35-4684-4DFB-A008-2088C3579F6E}">
      <dgm:prSet/>
      <dgm:spPr/>
      <dgm:t>
        <a:bodyPr/>
        <a:lstStyle/>
        <a:p>
          <a:endParaRPr lang="en-US"/>
        </a:p>
      </dgm:t>
    </dgm:pt>
    <dgm:pt modelId="{B48A0347-708B-4299-87B9-7EFDC6AA5CAC}" type="sibTrans" cxnId="{192BFF35-4684-4DFB-A008-2088C3579F6E}">
      <dgm:prSet/>
      <dgm:spPr/>
      <dgm:t>
        <a:bodyPr/>
        <a:lstStyle/>
        <a:p>
          <a:endParaRPr lang="en-US"/>
        </a:p>
      </dgm:t>
    </dgm:pt>
    <dgm:pt modelId="{458A83FD-95F2-4DB9-8879-8BD4853800DE}">
      <dgm:prSet/>
      <dgm:spPr/>
      <dgm:t>
        <a:bodyPr/>
        <a:lstStyle/>
        <a:p>
          <a:r>
            <a:rPr lang="en-US" dirty="0" smtClean="0"/>
            <a:t>Breastfeeding</a:t>
          </a:r>
          <a:endParaRPr lang="en-US" dirty="0"/>
        </a:p>
      </dgm:t>
    </dgm:pt>
    <dgm:pt modelId="{BAD1607C-3A87-4FB4-9505-BCDC153328FC}" type="parTrans" cxnId="{B54F89E3-F426-4614-9649-9281E21AD142}">
      <dgm:prSet/>
      <dgm:spPr/>
      <dgm:t>
        <a:bodyPr/>
        <a:lstStyle/>
        <a:p>
          <a:endParaRPr lang="en-US"/>
        </a:p>
      </dgm:t>
    </dgm:pt>
    <dgm:pt modelId="{3E3941F1-6F5E-493A-84B6-39354BF5A6B6}" type="sibTrans" cxnId="{B54F89E3-F426-4614-9649-9281E21AD142}">
      <dgm:prSet/>
      <dgm:spPr/>
      <dgm:t>
        <a:bodyPr/>
        <a:lstStyle/>
        <a:p>
          <a:endParaRPr lang="en-US"/>
        </a:p>
      </dgm:t>
    </dgm:pt>
    <dgm:pt modelId="{E5C501E0-749D-4765-8944-7E7349C3DA14}">
      <dgm:prSet/>
      <dgm:spPr/>
      <dgm:t>
        <a:bodyPr/>
        <a:lstStyle/>
        <a:p>
          <a:r>
            <a:rPr lang="en-US" dirty="0" smtClean="0"/>
            <a:t>Observation &amp; Record Review</a:t>
          </a:r>
          <a:endParaRPr lang="en-US" dirty="0"/>
        </a:p>
      </dgm:t>
    </dgm:pt>
    <dgm:pt modelId="{425C7566-5665-4C93-8CF1-EF11DD37C970}" type="parTrans" cxnId="{C3A24CCE-12F7-47CE-8064-7C5760F8EAAA}">
      <dgm:prSet/>
      <dgm:spPr/>
      <dgm:t>
        <a:bodyPr/>
        <a:lstStyle/>
        <a:p>
          <a:endParaRPr lang="en-US"/>
        </a:p>
      </dgm:t>
    </dgm:pt>
    <dgm:pt modelId="{078B950F-98A7-4EC8-B0CF-653AC9B952B9}" type="sibTrans" cxnId="{C3A24CCE-12F7-47CE-8064-7C5760F8EAAA}">
      <dgm:prSet/>
      <dgm:spPr/>
      <dgm:t>
        <a:bodyPr/>
        <a:lstStyle/>
        <a:p>
          <a:endParaRPr lang="en-US"/>
        </a:p>
      </dgm:t>
    </dgm:pt>
    <dgm:pt modelId="{D9FAC386-27DA-49BE-92B5-C59E9976ACF0}" type="pres">
      <dgm:prSet presAssocID="{BD837D9D-315E-4E65-BA22-F8E852764D2C}" presName="Name0" presStyleCnt="0">
        <dgm:presLayoutVars>
          <dgm:dir/>
          <dgm:animLvl val="lvl"/>
          <dgm:resizeHandles val="exact"/>
        </dgm:presLayoutVars>
      </dgm:prSet>
      <dgm:spPr/>
      <dgm:t>
        <a:bodyPr/>
        <a:lstStyle/>
        <a:p>
          <a:endParaRPr lang="en-US"/>
        </a:p>
      </dgm:t>
    </dgm:pt>
    <dgm:pt modelId="{944163DB-8679-4D80-9274-69692348653C}" type="pres">
      <dgm:prSet presAssocID="{3AB830CF-73AA-4CB3-9AF4-5EC27C157FEB}" presName="vertFlow" presStyleCnt="0"/>
      <dgm:spPr/>
    </dgm:pt>
    <dgm:pt modelId="{D33A59E9-A442-4495-A003-30051F1F1984}" type="pres">
      <dgm:prSet presAssocID="{3AB830CF-73AA-4CB3-9AF4-5EC27C157FEB}" presName="header" presStyleLbl="node1" presStyleIdx="0" presStyleCnt="3" custLinFactNeighborX="8119" custLinFactNeighborY="-58149"/>
      <dgm:spPr/>
      <dgm:t>
        <a:bodyPr/>
        <a:lstStyle/>
        <a:p>
          <a:endParaRPr lang="en-US"/>
        </a:p>
      </dgm:t>
    </dgm:pt>
    <dgm:pt modelId="{231486B6-38A3-4F57-A844-25CFEF58CB03}" type="pres">
      <dgm:prSet presAssocID="{B9EB6FCA-F5AA-4195-95EF-0D4EC8FB0C04}" presName="parTrans" presStyleLbl="sibTrans2D1" presStyleIdx="0" presStyleCnt="11" custAng="0" custFlipVert="0" custFlipHor="0" custScaleX="101314" custScaleY="118032" custLinFactNeighborX="14235" custLinFactNeighborY="-9077"/>
      <dgm:spPr/>
      <dgm:t>
        <a:bodyPr/>
        <a:lstStyle/>
        <a:p>
          <a:endParaRPr lang="en-US"/>
        </a:p>
      </dgm:t>
    </dgm:pt>
    <dgm:pt modelId="{410F20E7-CE3F-450C-B1D5-838AFF83B090}" type="pres">
      <dgm:prSet presAssocID="{606B9959-C0E7-4294-8582-31CAF745B932}" presName="child" presStyleLbl="alignAccFollowNode1" presStyleIdx="0" presStyleCnt="11" custLinFactNeighborX="8119" custLinFactNeighborY="-43913">
        <dgm:presLayoutVars>
          <dgm:chMax val="0"/>
          <dgm:bulletEnabled val="1"/>
        </dgm:presLayoutVars>
      </dgm:prSet>
      <dgm:spPr/>
      <dgm:t>
        <a:bodyPr/>
        <a:lstStyle/>
        <a:p>
          <a:endParaRPr lang="en-US"/>
        </a:p>
      </dgm:t>
    </dgm:pt>
    <dgm:pt modelId="{FB8E523A-B189-4015-B0EF-91C449D51CD0}" type="pres">
      <dgm:prSet presAssocID="{2D2D3260-1D84-4404-9B57-6FF6D596451A}" presName="sibTrans" presStyleLbl="sibTrans2D1" presStyleIdx="1" presStyleCnt="11"/>
      <dgm:spPr/>
      <dgm:t>
        <a:bodyPr/>
        <a:lstStyle/>
        <a:p>
          <a:endParaRPr lang="en-US"/>
        </a:p>
      </dgm:t>
    </dgm:pt>
    <dgm:pt modelId="{B238E295-198A-4FD5-8D26-CBEDA9428479}" type="pres">
      <dgm:prSet presAssocID="{5BE8FF81-799C-4A80-BD2F-E018684D30FC}" presName="child" presStyleLbl="alignAccFollowNode1" presStyleIdx="1" presStyleCnt="11" custLinFactNeighborX="8119" custLinFactNeighborY="-77122">
        <dgm:presLayoutVars>
          <dgm:chMax val="0"/>
          <dgm:bulletEnabled val="1"/>
        </dgm:presLayoutVars>
      </dgm:prSet>
      <dgm:spPr/>
      <dgm:t>
        <a:bodyPr/>
        <a:lstStyle/>
        <a:p>
          <a:endParaRPr lang="en-US"/>
        </a:p>
      </dgm:t>
    </dgm:pt>
    <dgm:pt modelId="{FCE3F94A-D395-4781-B716-9CFA1795217D}" type="pres">
      <dgm:prSet presAssocID="{0C68DE49-D55C-4957-A074-EB4F04C046F1}" presName="sibTrans" presStyleLbl="sibTrans2D1" presStyleIdx="2" presStyleCnt="11"/>
      <dgm:spPr/>
      <dgm:t>
        <a:bodyPr/>
        <a:lstStyle/>
        <a:p>
          <a:endParaRPr lang="en-US"/>
        </a:p>
      </dgm:t>
    </dgm:pt>
    <dgm:pt modelId="{05B9BB4F-7C48-4A3E-9567-133AC0C92C5F}" type="pres">
      <dgm:prSet presAssocID="{09D523F0-A968-4E82-ABB3-F32CFC849639}" presName="child" presStyleLbl="alignAccFollowNode1" presStyleIdx="2" presStyleCnt="11" custLinFactNeighborX="8119" custLinFactNeighborY="-78285">
        <dgm:presLayoutVars>
          <dgm:chMax val="0"/>
          <dgm:bulletEnabled val="1"/>
        </dgm:presLayoutVars>
      </dgm:prSet>
      <dgm:spPr/>
      <dgm:t>
        <a:bodyPr/>
        <a:lstStyle/>
        <a:p>
          <a:endParaRPr lang="en-US"/>
        </a:p>
      </dgm:t>
    </dgm:pt>
    <dgm:pt modelId="{D9559C51-3F98-4BDE-A91F-245AE4A58F1B}" type="pres">
      <dgm:prSet presAssocID="{796DD788-AD9C-4271-AA20-89D55E8EA951}" presName="sibTrans" presStyleLbl="sibTrans2D1" presStyleIdx="3" presStyleCnt="11"/>
      <dgm:spPr/>
      <dgm:t>
        <a:bodyPr/>
        <a:lstStyle/>
        <a:p>
          <a:endParaRPr lang="en-US"/>
        </a:p>
      </dgm:t>
    </dgm:pt>
    <dgm:pt modelId="{FC2DFBD6-1A3C-41DD-B9F7-0F0BAE73135E}" type="pres">
      <dgm:prSet presAssocID="{8D61DA99-84F2-454D-A5AE-1ECDD4D3D56C}" presName="child" presStyleLbl="alignAccFollowNode1" presStyleIdx="3" presStyleCnt="11" custLinFactNeighborX="8119" custLinFactNeighborY="-79448">
        <dgm:presLayoutVars>
          <dgm:chMax val="0"/>
          <dgm:bulletEnabled val="1"/>
        </dgm:presLayoutVars>
      </dgm:prSet>
      <dgm:spPr/>
      <dgm:t>
        <a:bodyPr/>
        <a:lstStyle/>
        <a:p>
          <a:endParaRPr lang="en-US"/>
        </a:p>
      </dgm:t>
    </dgm:pt>
    <dgm:pt modelId="{77E2D19F-3634-4C7B-8C64-16D78C2C690D}" type="pres">
      <dgm:prSet presAssocID="{D0E35DA5-820E-4941-92AB-6E75F9551F4D}" presName="sibTrans" presStyleLbl="sibTrans2D1" presStyleIdx="4" presStyleCnt="11"/>
      <dgm:spPr/>
      <dgm:t>
        <a:bodyPr/>
        <a:lstStyle/>
        <a:p>
          <a:endParaRPr lang="en-US"/>
        </a:p>
      </dgm:t>
    </dgm:pt>
    <dgm:pt modelId="{A00CEE37-9EB4-440C-A8AD-BB6F90D7ECAA}" type="pres">
      <dgm:prSet presAssocID="{E5C501E0-749D-4765-8944-7E7349C3DA14}" presName="child" presStyleLbl="alignAccFollowNode1" presStyleIdx="4" presStyleCnt="11" custLinFactNeighborX="8119" custLinFactNeighborY="-80611">
        <dgm:presLayoutVars>
          <dgm:chMax val="0"/>
          <dgm:bulletEnabled val="1"/>
        </dgm:presLayoutVars>
      </dgm:prSet>
      <dgm:spPr/>
      <dgm:t>
        <a:bodyPr/>
        <a:lstStyle/>
        <a:p>
          <a:endParaRPr lang="en-US"/>
        </a:p>
      </dgm:t>
    </dgm:pt>
    <dgm:pt modelId="{89169087-3DD5-4E7F-BC28-FAC2239EF497}" type="pres">
      <dgm:prSet presAssocID="{3AB830CF-73AA-4CB3-9AF4-5EC27C157FEB}" presName="hSp" presStyleCnt="0"/>
      <dgm:spPr/>
    </dgm:pt>
    <dgm:pt modelId="{17AC0F69-FEE7-41C8-91BE-950502E3E078}" type="pres">
      <dgm:prSet presAssocID="{DB373C82-8603-4E9C-B26E-B074A674DA5D}" presName="vertFlow" presStyleCnt="0"/>
      <dgm:spPr/>
    </dgm:pt>
    <dgm:pt modelId="{FBACB388-ED1F-4696-A83B-072916A488DE}" type="pres">
      <dgm:prSet presAssocID="{DB373C82-8603-4E9C-B26E-B074A674DA5D}" presName="header" presStyleLbl="node1" presStyleIdx="1" presStyleCnt="3" custLinFactNeighborX="6538" custLinFactNeighborY="-46511"/>
      <dgm:spPr/>
      <dgm:t>
        <a:bodyPr/>
        <a:lstStyle/>
        <a:p>
          <a:endParaRPr lang="en-US"/>
        </a:p>
      </dgm:t>
    </dgm:pt>
    <dgm:pt modelId="{FD4E6802-47EB-429E-AE7E-4F5F5A3181DD}" type="pres">
      <dgm:prSet presAssocID="{854BCC4E-CF0B-4DEA-A71A-37883518B2EA}" presName="parTrans" presStyleLbl="sibTrans2D1" presStyleIdx="5" presStyleCnt="11"/>
      <dgm:spPr/>
      <dgm:t>
        <a:bodyPr/>
        <a:lstStyle/>
        <a:p>
          <a:endParaRPr lang="en-US"/>
        </a:p>
      </dgm:t>
    </dgm:pt>
    <dgm:pt modelId="{C984A797-5398-4320-86CE-42BDBE266190}" type="pres">
      <dgm:prSet presAssocID="{CB1A64AB-1BF9-448D-99AD-CB9D69D3973E}" presName="child" presStyleLbl="alignAccFollowNode1" presStyleIdx="5" presStyleCnt="11" custLinFactNeighborX="6538" custLinFactNeighborY="-46511">
        <dgm:presLayoutVars>
          <dgm:chMax val="0"/>
          <dgm:bulletEnabled val="1"/>
        </dgm:presLayoutVars>
      </dgm:prSet>
      <dgm:spPr/>
      <dgm:t>
        <a:bodyPr/>
        <a:lstStyle/>
        <a:p>
          <a:endParaRPr lang="en-US"/>
        </a:p>
      </dgm:t>
    </dgm:pt>
    <dgm:pt modelId="{9992DC14-3CCC-440B-A89F-563C7A24D4DD}" type="pres">
      <dgm:prSet presAssocID="{022BD4E9-AC00-4642-9532-322FFA3101D0}" presName="sibTrans" presStyleLbl="sibTrans2D1" presStyleIdx="6" presStyleCnt="11"/>
      <dgm:spPr/>
      <dgm:t>
        <a:bodyPr/>
        <a:lstStyle/>
        <a:p>
          <a:endParaRPr lang="en-US"/>
        </a:p>
      </dgm:t>
    </dgm:pt>
    <dgm:pt modelId="{2C9AB8FD-8D30-4D68-8921-125A20A4849D}" type="pres">
      <dgm:prSet presAssocID="{FE546860-91DD-46F3-A335-A391E29BDA82}" presName="child" presStyleLbl="alignAccFollowNode1" presStyleIdx="6" presStyleCnt="11" custLinFactNeighborX="6538" custLinFactNeighborY="-46511">
        <dgm:presLayoutVars>
          <dgm:chMax val="0"/>
          <dgm:bulletEnabled val="1"/>
        </dgm:presLayoutVars>
      </dgm:prSet>
      <dgm:spPr/>
      <dgm:t>
        <a:bodyPr/>
        <a:lstStyle/>
        <a:p>
          <a:endParaRPr lang="en-US"/>
        </a:p>
      </dgm:t>
    </dgm:pt>
    <dgm:pt modelId="{521F1FDB-DACA-4DBA-8FEB-602AE8045568}" type="pres">
      <dgm:prSet presAssocID="{ACAFAC88-1F22-47C2-9F69-B80866E4F11D}" presName="sibTrans" presStyleLbl="sibTrans2D1" presStyleIdx="7" presStyleCnt="11"/>
      <dgm:spPr/>
      <dgm:t>
        <a:bodyPr/>
        <a:lstStyle/>
        <a:p>
          <a:endParaRPr lang="en-US"/>
        </a:p>
      </dgm:t>
    </dgm:pt>
    <dgm:pt modelId="{A6673B6D-AD4E-41DB-92C5-F5F793AFB00E}" type="pres">
      <dgm:prSet presAssocID="{16C8D3C2-A1F9-4A46-9A93-F8A913F096A8}" presName="child" presStyleLbl="alignAccFollowNode1" presStyleIdx="7" presStyleCnt="11" custLinFactNeighborX="6538" custLinFactNeighborY="-46511">
        <dgm:presLayoutVars>
          <dgm:chMax val="0"/>
          <dgm:bulletEnabled val="1"/>
        </dgm:presLayoutVars>
      </dgm:prSet>
      <dgm:spPr/>
      <dgm:t>
        <a:bodyPr/>
        <a:lstStyle/>
        <a:p>
          <a:endParaRPr lang="en-US"/>
        </a:p>
      </dgm:t>
    </dgm:pt>
    <dgm:pt modelId="{D83A016F-4188-4535-939A-413CB96877CA}" type="pres">
      <dgm:prSet presAssocID="{65E18D7D-CA6E-4EB8-A1FA-93511393DE31}" presName="sibTrans" presStyleLbl="sibTrans2D1" presStyleIdx="8" presStyleCnt="11"/>
      <dgm:spPr/>
      <dgm:t>
        <a:bodyPr/>
        <a:lstStyle/>
        <a:p>
          <a:endParaRPr lang="en-US"/>
        </a:p>
      </dgm:t>
    </dgm:pt>
    <dgm:pt modelId="{78A5383B-B14B-4363-B290-C30653F048D7}" type="pres">
      <dgm:prSet presAssocID="{4C3F8707-6F05-4A23-9D55-287BB9A453AC}" presName="child" presStyleLbl="alignAccFollowNode1" presStyleIdx="8" presStyleCnt="11" custLinFactNeighborX="6538" custLinFactNeighborY="-46511">
        <dgm:presLayoutVars>
          <dgm:chMax val="0"/>
          <dgm:bulletEnabled val="1"/>
        </dgm:presLayoutVars>
      </dgm:prSet>
      <dgm:spPr/>
      <dgm:t>
        <a:bodyPr/>
        <a:lstStyle/>
        <a:p>
          <a:endParaRPr lang="en-US"/>
        </a:p>
      </dgm:t>
    </dgm:pt>
    <dgm:pt modelId="{2325604C-5B1A-4307-B9DF-12D6F61F55CD}" type="pres">
      <dgm:prSet presAssocID="{B48A0347-708B-4299-87B9-7EFDC6AA5CAC}" presName="sibTrans" presStyleLbl="sibTrans2D1" presStyleIdx="9" presStyleCnt="11"/>
      <dgm:spPr/>
      <dgm:t>
        <a:bodyPr/>
        <a:lstStyle/>
        <a:p>
          <a:endParaRPr lang="en-US"/>
        </a:p>
      </dgm:t>
    </dgm:pt>
    <dgm:pt modelId="{60C383D1-7AB6-4A0B-90F7-7DD2F33E268F}" type="pres">
      <dgm:prSet presAssocID="{458A83FD-95F2-4DB9-8879-8BD4853800DE}" presName="child" presStyleLbl="alignAccFollowNode1" presStyleIdx="9" presStyleCnt="11" custLinFactNeighborX="6538" custLinFactNeighborY="-46512">
        <dgm:presLayoutVars>
          <dgm:chMax val="0"/>
          <dgm:bulletEnabled val="1"/>
        </dgm:presLayoutVars>
      </dgm:prSet>
      <dgm:spPr/>
      <dgm:t>
        <a:bodyPr/>
        <a:lstStyle/>
        <a:p>
          <a:endParaRPr lang="en-US"/>
        </a:p>
      </dgm:t>
    </dgm:pt>
    <dgm:pt modelId="{5A3BBE5E-5764-4F8D-BB83-B6D7D95E77CC}" type="pres">
      <dgm:prSet presAssocID="{DB373C82-8603-4E9C-B26E-B074A674DA5D}" presName="hSp" presStyleCnt="0"/>
      <dgm:spPr/>
    </dgm:pt>
    <dgm:pt modelId="{4D8DF30F-9B27-47E2-A38D-A19ED15EFC0F}" type="pres">
      <dgm:prSet presAssocID="{D00E6A0A-AD2C-4D93-B702-F65ECD22CF0C}" presName="vertFlow" presStyleCnt="0"/>
      <dgm:spPr/>
    </dgm:pt>
    <dgm:pt modelId="{9D52B950-6D85-41F8-848A-2ACD4BC0BF09}" type="pres">
      <dgm:prSet presAssocID="{D00E6A0A-AD2C-4D93-B702-F65ECD22CF0C}" presName="header" presStyleLbl="node1" presStyleIdx="2" presStyleCnt="3" custLinFactNeighborX="85" custLinFactNeighborY="-49266"/>
      <dgm:spPr/>
      <dgm:t>
        <a:bodyPr/>
        <a:lstStyle/>
        <a:p>
          <a:endParaRPr lang="en-US"/>
        </a:p>
      </dgm:t>
    </dgm:pt>
    <dgm:pt modelId="{5ED781AE-7A47-4145-AB8D-EF6DED2B74F8}" type="pres">
      <dgm:prSet presAssocID="{7C944874-78C3-477C-B35E-DC8A213DAB3D}" presName="parTrans" presStyleLbl="sibTrans2D1" presStyleIdx="10" presStyleCnt="11"/>
      <dgm:spPr/>
      <dgm:t>
        <a:bodyPr/>
        <a:lstStyle/>
        <a:p>
          <a:endParaRPr lang="en-US"/>
        </a:p>
      </dgm:t>
    </dgm:pt>
    <dgm:pt modelId="{A0D338DB-C26B-4B0F-9470-6A557809F493}" type="pres">
      <dgm:prSet presAssocID="{B2402A51-61E8-4662-954F-53EC4B7E2B2D}" presName="child" presStyleLbl="alignAccFollowNode1" presStyleIdx="10" presStyleCnt="11" custLinFactNeighborX="85" custLinFactNeighborY="-49266">
        <dgm:presLayoutVars>
          <dgm:chMax val="0"/>
          <dgm:bulletEnabled val="1"/>
        </dgm:presLayoutVars>
      </dgm:prSet>
      <dgm:spPr/>
      <dgm:t>
        <a:bodyPr/>
        <a:lstStyle/>
        <a:p>
          <a:endParaRPr lang="en-US"/>
        </a:p>
      </dgm:t>
    </dgm:pt>
  </dgm:ptLst>
  <dgm:cxnLst>
    <dgm:cxn modelId="{5A304965-8369-4093-8494-26A14E81DF92}" srcId="{D00E6A0A-AD2C-4D93-B702-F65ECD22CF0C}" destId="{B2402A51-61E8-4662-954F-53EC4B7E2B2D}" srcOrd="0" destOrd="0" parTransId="{7C944874-78C3-477C-B35E-DC8A213DAB3D}" sibTransId="{B1F1E566-89A1-48B5-A336-0035049A5C28}"/>
    <dgm:cxn modelId="{ACA1D8E4-E019-4E93-BDAA-262B98B64FE5}" type="presOf" srcId="{B2402A51-61E8-4662-954F-53EC4B7E2B2D}" destId="{A0D338DB-C26B-4B0F-9470-6A557809F493}" srcOrd="0" destOrd="0" presId="urn:microsoft.com/office/officeart/2005/8/layout/lProcess1"/>
    <dgm:cxn modelId="{B5DA2FAB-1A0A-4941-A7A6-1BC59FC65F17}" type="presOf" srcId="{E5C501E0-749D-4765-8944-7E7349C3DA14}" destId="{A00CEE37-9EB4-440C-A8AD-BB6F90D7ECAA}" srcOrd="0" destOrd="0" presId="urn:microsoft.com/office/officeart/2005/8/layout/lProcess1"/>
    <dgm:cxn modelId="{192BFF35-4684-4DFB-A008-2088C3579F6E}" srcId="{DB373C82-8603-4E9C-B26E-B074A674DA5D}" destId="{4C3F8707-6F05-4A23-9D55-287BB9A453AC}" srcOrd="3" destOrd="0" parTransId="{96D0E5AB-D1CA-40A5-945A-97B4A43C8FAF}" sibTransId="{B48A0347-708B-4299-87B9-7EFDC6AA5CAC}"/>
    <dgm:cxn modelId="{FD5A1367-91FD-490C-8BF8-5D74523102C5}" type="presOf" srcId="{2D2D3260-1D84-4404-9B57-6FF6D596451A}" destId="{FB8E523A-B189-4015-B0EF-91C449D51CD0}" srcOrd="0" destOrd="0" presId="urn:microsoft.com/office/officeart/2005/8/layout/lProcess1"/>
    <dgm:cxn modelId="{28E9A891-BAB3-460C-8F0C-F4F70137EC9D}" srcId="{3AB830CF-73AA-4CB3-9AF4-5EC27C157FEB}" destId="{5BE8FF81-799C-4A80-BD2F-E018684D30FC}" srcOrd="1" destOrd="0" parTransId="{E8324333-4F56-464E-B7E2-93863CC5D2D6}" sibTransId="{0C68DE49-D55C-4957-A074-EB4F04C046F1}"/>
    <dgm:cxn modelId="{C3A24CCE-12F7-47CE-8064-7C5760F8EAAA}" srcId="{3AB830CF-73AA-4CB3-9AF4-5EC27C157FEB}" destId="{E5C501E0-749D-4765-8944-7E7349C3DA14}" srcOrd="4" destOrd="0" parTransId="{425C7566-5665-4C93-8CF1-EF11DD37C970}" sibTransId="{078B950F-98A7-4EC8-B0CF-653AC9B952B9}"/>
    <dgm:cxn modelId="{639311EA-E74A-4756-BCB5-2329FC7F93F1}" type="presOf" srcId="{DB373C82-8603-4E9C-B26E-B074A674DA5D}" destId="{FBACB388-ED1F-4696-A83B-072916A488DE}" srcOrd="0" destOrd="0" presId="urn:microsoft.com/office/officeart/2005/8/layout/lProcess1"/>
    <dgm:cxn modelId="{AFBFFA38-F80D-4B6B-893B-068CFB6E3966}" type="presOf" srcId="{854BCC4E-CF0B-4DEA-A71A-37883518B2EA}" destId="{FD4E6802-47EB-429E-AE7E-4F5F5A3181DD}" srcOrd="0" destOrd="0" presId="urn:microsoft.com/office/officeart/2005/8/layout/lProcess1"/>
    <dgm:cxn modelId="{C2A86F5C-974D-4EDB-889C-A7BDB93E6F94}" type="presOf" srcId="{09D523F0-A968-4E82-ABB3-F32CFC849639}" destId="{05B9BB4F-7C48-4A3E-9567-133AC0C92C5F}" srcOrd="0" destOrd="0" presId="urn:microsoft.com/office/officeart/2005/8/layout/lProcess1"/>
    <dgm:cxn modelId="{C444F248-C1AC-4E7D-9B54-F3782D0C67C2}" type="presOf" srcId="{0C68DE49-D55C-4957-A074-EB4F04C046F1}" destId="{FCE3F94A-D395-4781-B716-9CFA1795217D}" srcOrd="0" destOrd="0" presId="urn:microsoft.com/office/officeart/2005/8/layout/lProcess1"/>
    <dgm:cxn modelId="{6C5B1388-3E24-4CAB-A970-CB2D7404182C}" type="presOf" srcId="{8D61DA99-84F2-454D-A5AE-1ECDD4D3D56C}" destId="{FC2DFBD6-1A3C-41DD-B9F7-0F0BAE73135E}" srcOrd="0" destOrd="0" presId="urn:microsoft.com/office/officeart/2005/8/layout/lProcess1"/>
    <dgm:cxn modelId="{EE9667EA-0A74-40BB-9B42-0D06BA422685}" type="presOf" srcId="{B48A0347-708B-4299-87B9-7EFDC6AA5CAC}" destId="{2325604C-5B1A-4307-B9DF-12D6F61F55CD}" srcOrd="0" destOrd="0" presId="urn:microsoft.com/office/officeart/2005/8/layout/lProcess1"/>
    <dgm:cxn modelId="{B54F89E3-F426-4614-9649-9281E21AD142}" srcId="{DB373C82-8603-4E9C-B26E-B074A674DA5D}" destId="{458A83FD-95F2-4DB9-8879-8BD4853800DE}" srcOrd="4" destOrd="0" parTransId="{BAD1607C-3A87-4FB4-9505-BCDC153328FC}" sibTransId="{3E3941F1-6F5E-493A-84B6-39354BF5A6B6}"/>
    <dgm:cxn modelId="{D8DBFA83-6A3E-4C13-88F1-0DB5B6047D5F}" srcId="{DB373C82-8603-4E9C-B26E-B074A674DA5D}" destId="{CB1A64AB-1BF9-448D-99AD-CB9D69D3973E}" srcOrd="0" destOrd="0" parTransId="{854BCC4E-CF0B-4DEA-A71A-37883518B2EA}" sibTransId="{022BD4E9-AC00-4642-9532-322FFA3101D0}"/>
    <dgm:cxn modelId="{CE57AFC9-1610-4766-AC75-0A03AEDCD7D0}" type="presOf" srcId="{D0E35DA5-820E-4941-92AB-6E75F9551F4D}" destId="{77E2D19F-3634-4C7B-8C64-16D78C2C690D}" srcOrd="0" destOrd="0" presId="urn:microsoft.com/office/officeart/2005/8/layout/lProcess1"/>
    <dgm:cxn modelId="{961AF9B0-1DD3-435C-8540-E0C41CE806C1}" type="presOf" srcId="{458A83FD-95F2-4DB9-8879-8BD4853800DE}" destId="{60C383D1-7AB6-4A0B-90F7-7DD2F33E268F}" srcOrd="0" destOrd="0" presId="urn:microsoft.com/office/officeart/2005/8/layout/lProcess1"/>
    <dgm:cxn modelId="{2F3F0E69-9AD1-485F-B772-5D85DB24A1E0}" type="presOf" srcId="{B9EB6FCA-F5AA-4195-95EF-0D4EC8FB0C04}" destId="{231486B6-38A3-4F57-A844-25CFEF58CB03}" srcOrd="0" destOrd="0" presId="urn:microsoft.com/office/officeart/2005/8/layout/lProcess1"/>
    <dgm:cxn modelId="{049C2E09-C0BD-4827-9D8F-7E4EF972487D}" type="presOf" srcId="{65E18D7D-CA6E-4EB8-A1FA-93511393DE31}" destId="{D83A016F-4188-4535-939A-413CB96877CA}" srcOrd="0" destOrd="0" presId="urn:microsoft.com/office/officeart/2005/8/layout/lProcess1"/>
    <dgm:cxn modelId="{5D00AD9E-411E-407D-844A-D9FAF6B3888F}" srcId="{3AB830CF-73AA-4CB3-9AF4-5EC27C157FEB}" destId="{09D523F0-A968-4E82-ABB3-F32CFC849639}" srcOrd="2" destOrd="0" parTransId="{8B4E8C9F-22F5-451F-A4F7-39BACF5B5020}" sibTransId="{796DD788-AD9C-4271-AA20-89D55E8EA951}"/>
    <dgm:cxn modelId="{B465D8E2-7E52-4850-BD4F-0E6A454DAAD6}" type="presOf" srcId="{3AB830CF-73AA-4CB3-9AF4-5EC27C157FEB}" destId="{D33A59E9-A442-4495-A003-30051F1F1984}" srcOrd="0" destOrd="0" presId="urn:microsoft.com/office/officeart/2005/8/layout/lProcess1"/>
    <dgm:cxn modelId="{BEB835D2-B703-4309-B447-7EEF33CE94B0}" type="presOf" srcId="{BD837D9D-315E-4E65-BA22-F8E852764D2C}" destId="{D9FAC386-27DA-49BE-92B5-C59E9976ACF0}" srcOrd="0" destOrd="0" presId="urn:microsoft.com/office/officeart/2005/8/layout/lProcess1"/>
    <dgm:cxn modelId="{CDE5A315-36E4-47B0-8AE3-B5246E59BC1F}" srcId="{DB373C82-8603-4E9C-B26E-B074A674DA5D}" destId="{16C8D3C2-A1F9-4A46-9A93-F8A913F096A8}" srcOrd="2" destOrd="0" parTransId="{A5C13650-AFF9-49A8-A2A0-0C18767D4959}" sibTransId="{65E18D7D-CA6E-4EB8-A1FA-93511393DE31}"/>
    <dgm:cxn modelId="{6C3D52C4-0C9C-4ADA-A76B-9CBDAA3C399A}" type="presOf" srcId="{FE546860-91DD-46F3-A335-A391E29BDA82}" destId="{2C9AB8FD-8D30-4D68-8921-125A20A4849D}" srcOrd="0" destOrd="0" presId="urn:microsoft.com/office/officeart/2005/8/layout/lProcess1"/>
    <dgm:cxn modelId="{4B660B00-973C-4E6D-805A-AE00DD921B58}" srcId="{DB373C82-8603-4E9C-B26E-B074A674DA5D}" destId="{FE546860-91DD-46F3-A335-A391E29BDA82}" srcOrd="1" destOrd="0" parTransId="{E89A98F8-C97E-4D22-8CFE-E853A7EE2011}" sibTransId="{ACAFAC88-1F22-47C2-9F69-B80866E4F11D}"/>
    <dgm:cxn modelId="{CB18C7FF-F747-40E5-A73C-D66BECAFDD69}" srcId="{BD837D9D-315E-4E65-BA22-F8E852764D2C}" destId="{3AB830CF-73AA-4CB3-9AF4-5EC27C157FEB}" srcOrd="0" destOrd="0" parTransId="{51A3626F-F06D-48C4-88B9-F13969EA28AF}" sibTransId="{5A021617-F347-4C17-8FD8-F93A1296EA8F}"/>
    <dgm:cxn modelId="{B5081462-70ED-48C9-BE39-352967027EC8}" type="presOf" srcId="{D00E6A0A-AD2C-4D93-B702-F65ECD22CF0C}" destId="{9D52B950-6D85-41F8-848A-2ACD4BC0BF09}" srcOrd="0" destOrd="0" presId="urn:microsoft.com/office/officeart/2005/8/layout/lProcess1"/>
    <dgm:cxn modelId="{82D823EE-D0FC-457A-B64F-529E24CA6EEC}" type="presOf" srcId="{022BD4E9-AC00-4642-9532-322FFA3101D0}" destId="{9992DC14-3CCC-440B-A89F-563C7A24D4DD}" srcOrd="0" destOrd="0" presId="urn:microsoft.com/office/officeart/2005/8/layout/lProcess1"/>
    <dgm:cxn modelId="{FE2697C5-410F-4624-933C-5F18D4CDA0F8}" srcId="{3AB830CF-73AA-4CB3-9AF4-5EC27C157FEB}" destId="{606B9959-C0E7-4294-8582-31CAF745B932}" srcOrd="0" destOrd="0" parTransId="{B9EB6FCA-F5AA-4195-95EF-0D4EC8FB0C04}" sibTransId="{2D2D3260-1D84-4404-9B57-6FF6D596451A}"/>
    <dgm:cxn modelId="{30E74EFE-C76D-4639-A524-67604806FBD6}" type="presOf" srcId="{ACAFAC88-1F22-47C2-9F69-B80866E4F11D}" destId="{521F1FDB-DACA-4DBA-8FEB-602AE8045568}" srcOrd="0" destOrd="0" presId="urn:microsoft.com/office/officeart/2005/8/layout/lProcess1"/>
    <dgm:cxn modelId="{C904BE6E-C60C-4790-B3D0-AC50903B768A}" type="presOf" srcId="{16C8D3C2-A1F9-4A46-9A93-F8A913F096A8}" destId="{A6673B6D-AD4E-41DB-92C5-F5F793AFB00E}" srcOrd="0" destOrd="0" presId="urn:microsoft.com/office/officeart/2005/8/layout/lProcess1"/>
    <dgm:cxn modelId="{8CD0CDA7-6CC6-44F4-B7A4-33F9333F71CE}" srcId="{BD837D9D-315E-4E65-BA22-F8E852764D2C}" destId="{DB373C82-8603-4E9C-B26E-B074A674DA5D}" srcOrd="1" destOrd="0" parTransId="{6A1EE6A4-B82D-4013-9282-21B7303AFC2B}" sibTransId="{CD3C8FF3-23A8-4851-BE9C-E7DDE459395F}"/>
    <dgm:cxn modelId="{A73F034E-F1D7-4CBD-A242-F47BCF41429E}" type="presOf" srcId="{796DD788-AD9C-4271-AA20-89D55E8EA951}" destId="{D9559C51-3F98-4BDE-A91F-245AE4A58F1B}" srcOrd="0" destOrd="0" presId="urn:microsoft.com/office/officeart/2005/8/layout/lProcess1"/>
    <dgm:cxn modelId="{3062DAA7-537F-45F5-B555-5A9B752C4D70}" type="presOf" srcId="{7C944874-78C3-477C-B35E-DC8A213DAB3D}" destId="{5ED781AE-7A47-4145-AB8D-EF6DED2B74F8}" srcOrd="0" destOrd="0" presId="urn:microsoft.com/office/officeart/2005/8/layout/lProcess1"/>
    <dgm:cxn modelId="{B56D4071-4DA0-4015-884B-7C83E73C267D}" type="presOf" srcId="{CB1A64AB-1BF9-448D-99AD-CB9D69D3973E}" destId="{C984A797-5398-4320-86CE-42BDBE266190}" srcOrd="0" destOrd="0" presId="urn:microsoft.com/office/officeart/2005/8/layout/lProcess1"/>
    <dgm:cxn modelId="{A2132791-1B5A-4D8C-9F1F-9723C9DA6FB8}" type="presOf" srcId="{4C3F8707-6F05-4A23-9D55-287BB9A453AC}" destId="{78A5383B-B14B-4363-B290-C30653F048D7}" srcOrd="0" destOrd="0" presId="urn:microsoft.com/office/officeart/2005/8/layout/lProcess1"/>
    <dgm:cxn modelId="{86CB33D4-DCBC-4798-8700-D028130329CF}" type="presOf" srcId="{5BE8FF81-799C-4A80-BD2F-E018684D30FC}" destId="{B238E295-198A-4FD5-8D26-CBEDA9428479}" srcOrd="0" destOrd="0" presId="urn:microsoft.com/office/officeart/2005/8/layout/lProcess1"/>
    <dgm:cxn modelId="{D2E8C9CC-A4DF-49D4-832E-4D31F3C8BC00}" srcId="{BD837D9D-315E-4E65-BA22-F8E852764D2C}" destId="{D00E6A0A-AD2C-4D93-B702-F65ECD22CF0C}" srcOrd="2" destOrd="0" parTransId="{B9591C12-10BE-4E62-871A-CF1E8291952E}" sibTransId="{4274E462-9C67-4732-9457-98F2E1C7DF61}"/>
    <dgm:cxn modelId="{B3CD123B-AD39-4FF3-8E75-8D018FA30F1C}" type="presOf" srcId="{606B9959-C0E7-4294-8582-31CAF745B932}" destId="{410F20E7-CE3F-450C-B1D5-838AFF83B090}" srcOrd="0" destOrd="0" presId="urn:microsoft.com/office/officeart/2005/8/layout/lProcess1"/>
    <dgm:cxn modelId="{8B4FE4CF-CCB0-4E9F-8825-85EBB8F77A7A}" srcId="{3AB830CF-73AA-4CB3-9AF4-5EC27C157FEB}" destId="{8D61DA99-84F2-454D-A5AE-1ECDD4D3D56C}" srcOrd="3" destOrd="0" parTransId="{8B6D51CD-A24C-4B89-AC20-833E7EB99300}" sibTransId="{D0E35DA5-820E-4941-92AB-6E75F9551F4D}"/>
    <dgm:cxn modelId="{3F2660FD-18D3-448D-BCE4-10C4234B6905}" type="presParOf" srcId="{D9FAC386-27DA-49BE-92B5-C59E9976ACF0}" destId="{944163DB-8679-4D80-9274-69692348653C}" srcOrd="0" destOrd="0" presId="urn:microsoft.com/office/officeart/2005/8/layout/lProcess1"/>
    <dgm:cxn modelId="{F1A672A1-780B-4ACD-8A56-9C7CCFB09B80}" type="presParOf" srcId="{944163DB-8679-4D80-9274-69692348653C}" destId="{D33A59E9-A442-4495-A003-30051F1F1984}" srcOrd="0" destOrd="0" presId="urn:microsoft.com/office/officeart/2005/8/layout/lProcess1"/>
    <dgm:cxn modelId="{4296BE5C-2410-4F8D-A3C5-59FE573267E0}" type="presParOf" srcId="{944163DB-8679-4D80-9274-69692348653C}" destId="{231486B6-38A3-4F57-A844-25CFEF58CB03}" srcOrd="1" destOrd="0" presId="urn:microsoft.com/office/officeart/2005/8/layout/lProcess1"/>
    <dgm:cxn modelId="{DE5003B4-D7BA-4384-8804-D13F54C490FB}" type="presParOf" srcId="{944163DB-8679-4D80-9274-69692348653C}" destId="{410F20E7-CE3F-450C-B1D5-838AFF83B090}" srcOrd="2" destOrd="0" presId="urn:microsoft.com/office/officeart/2005/8/layout/lProcess1"/>
    <dgm:cxn modelId="{E48A0170-82A3-4F03-829D-00162DF9476A}" type="presParOf" srcId="{944163DB-8679-4D80-9274-69692348653C}" destId="{FB8E523A-B189-4015-B0EF-91C449D51CD0}" srcOrd="3" destOrd="0" presId="urn:microsoft.com/office/officeart/2005/8/layout/lProcess1"/>
    <dgm:cxn modelId="{5D1AABFF-74CE-4541-A6BF-C384784DC33A}" type="presParOf" srcId="{944163DB-8679-4D80-9274-69692348653C}" destId="{B238E295-198A-4FD5-8D26-CBEDA9428479}" srcOrd="4" destOrd="0" presId="urn:microsoft.com/office/officeart/2005/8/layout/lProcess1"/>
    <dgm:cxn modelId="{21B47DBB-E87F-4819-AA88-92597B76EF89}" type="presParOf" srcId="{944163DB-8679-4D80-9274-69692348653C}" destId="{FCE3F94A-D395-4781-B716-9CFA1795217D}" srcOrd="5" destOrd="0" presId="urn:microsoft.com/office/officeart/2005/8/layout/lProcess1"/>
    <dgm:cxn modelId="{36F127EA-A585-455D-9A01-2F187DB496AA}" type="presParOf" srcId="{944163DB-8679-4D80-9274-69692348653C}" destId="{05B9BB4F-7C48-4A3E-9567-133AC0C92C5F}" srcOrd="6" destOrd="0" presId="urn:microsoft.com/office/officeart/2005/8/layout/lProcess1"/>
    <dgm:cxn modelId="{8C8920C9-EA4C-4F2A-8532-1F188444D204}" type="presParOf" srcId="{944163DB-8679-4D80-9274-69692348653C}" destId="{D9559C51-3F98-4BDE-A91F-245AE4A58F1B}" srcOrd="7" destOrd="0" presId="urn:microsoft.com/office/officeart/2005/8/layout/lProcess1"/>
    <dgm:cxn modelId="{2674B226-E99B-4166-9DCE-F36B189A5C0A}" type="presParOf" srcId="{944163DB-8679-4D80-9274-69692348653C}" destId="{FC2DFBD6-1A3C-41DD-B9F7-0F0BAE73135E}" srcOrd="8" destOrd="0" presId="urn:microsoft.com/office/officeart/2005/8/layout/lProcess1"/>
    <dgm:cxn modelId="{0495955F-21B8-42C7-94FA-291B2FC8A8BA}" type="presParOf" srcId="{944163DB-8679-4D80-9274-69692348653C}" destId="{77E2D19F-3634-4C7B-8C64-16D78C2C690D}" srcOrd="9" destOrd="0" presId="urn:microsoft.com/office/officeart/2005/8/layout/lProcess1"/>
    <dgm:cxn modelId="{DFD07F5D-8DB1-4F8F-B6F6-2E88CD473B0F}" type="presParOf" srcId="{944163DB-8679-4D80-9274-69692348653C}" destId="{A00CEE37-9EB4-440C-A8AD-BB6F90D7ECAA}" srcOrd="10" destOrd="0" presId="urn:microsoft.com/office/officeart/2005/8/layout/lProcess1"/>
    <dgm:cxn modelId="{0E3CFF61-50D1-4F49-BAC3-CE810E3E2320}" type="presParOf" srcId="{D9FAC386-27DA-49BE-92B5-C59E9976ACF0}" destId="{89169087-3DD5-4E7F-BC28-FAC2239EF497}" srcOrd="1" destOrd="0" presId="urn:microsoft.com/office/officeart/2005/8/layout/lProcess1"/>
    <dgm:cxn modelId="{BCE029C6-353B-45B4-982C-350AC16298D4}" type="presParOf" srcId="{D9FAC386-27DA-49BE-92B5-C59E9976ACF0}" destId="{17AC0F69-FEE7-41C8-91BE-950502E3E078}" srcOrd="2" destOrd="0" presId="urn:microsoft.com/office/officeart/2005/8/layout/lProcess1"/>
    <dgm:cxn modelId="{7421F9E1-BE73-44F1-AA19-9E1E7EF90BD2}" type="presParOf" srcId="{17AC0F69-FEE7-41C8-91BE-950502E3E078}" destId="{FBACB388-ED1F-4696-A83B-072916A488DE}" srcOrd="0" destOrd="0" presId="urn:microsoft.com/office/officeart/2005/8/layout/lProcess1"/>
    <dgm:cxn modelId="{A9B26DF5-6FA4-4D5D-BD21-6EF3067B2738}" type="presParOf" srcId="{17AC0F69-FEE7-41C8-91BE-950502E3E078}" destId="{FD4E6802-47EB-429E-AE7E-4F5F5A3181DD}" srcOrd="1" destOrd="0" presId="urn:microsoft.com/office/officeart/2005/8/layout/lProcess1"/>
    <dgm:cxn modelId="{7EBED46D-9AE7-48C4-A56B-08677F4CC88A}" type="presParOf" srcId="{17AC0F69-FEE7-41C8-91BE-950502E3E078}" destId="{C984A797-5398-4320-86CE-42BDBE266190}" srcOrd="2" destOrd="0" presId="urn:microsoft.com/office/officeart/2005/8/layout/lProcess1"/>
    <dgm:cxn modelId="{9CF85EF8-B972-44C3-929B-8554306FC46F}" type="presParOf" srcId="{17AC0F69-FEE7-41C8-91BE-950502E3E078}" destId="{9992DC14-3CCC-440B-A89F-563C7A24D4DD}" srcOrd="3" destOrd="0" presId="urn:microsoft.com/office/officeart/2005/8/layout/lProcess1"/>
    <dgm:cxn modelId="{7B80E78B-B4ED-4BE6-9DCF-A24AA092F1BA}" type="presParOf" srcId="{17AC0F69-FEE7-41C8-91BE-950502E3E078}" destId="{2C9AB8FD-8D30-4D68-8921-125A20A4849D}" srcOrd="4" destOrd="0" presId="urn:microsoft.com/office/officeart/2005/8/layout/lProcess1"/>
    <dgm:cxn modelId="{C95E9063-C948-4B3F-B7BE-20D31302EA3D}" type="presParOf" srcId="{17AC0F69-FEE7-41C8-91BE-950502E3E078}" destId="{521F1FDB-DACA-4DBA-8FEB-602AE8045568}" srcOrd="5" destOrd="0" presId="urn:microsoft.com/office/officeart/2005/8/layout/lProcess1"/>
    <dgm:cxn modelId="{00A585FD-0BC1-41FD-8204-A08249526079}" type="presParOf" srcId="{17AC0F69-FEE7-41C8-91BE-950502E3E078}" destId="{A6673B6D-AD4E-41DB-92C5-F5F793AFB00E}" srcOrd="6" destOrd="0" presId="urn:microsoft.com/office/officeart/2005/8/layout/lProcess1"/>
    <dgm:cxn modelId="{B3F02362-C98C-48D0-81FD-0E13D60B56A6}" type="presParOf" srcId="{17AC0F69-FEE7-41C8-91BE-950502E3E078}" destId="{D83A016F-4188-4535-939A-413CB96877CA}" srcOrd="7" destOrd="0" presId="urn:microsoft.com/office/officeart/2005/8/layout/lProcess1"/>
    <dgm:cxn modelId="{17D4F386-F9AE-48E2-9BE1-D9B266CA115B}" type="presParOf" srcId="{17AC0F69-FEE7-41C8-91BE-950502E3E078}" destId="{78A5383B-B14B-4363-B290-C30653F048D7}" srcOrd="8" destOrd="0" presId="urn:microsoft.com/office/officeart/2005/8/layout/lProcess1"/>
    <dgm:cxn modelId="{0D82AAF9-F8C5-44A5-B9AD-10FB9F8B25EA}" type="presParOf" srcId="{17AC0F69-FEE7-41C8-91BE-950502E3E078}" destId="{2325604C-5B1A-4307-B9DF-12D6F61F55CD}" srcOrd="9" destOrd="0" presId="urn:microsoft.com/office/officeart/2005/8/layout/lProcess1"/>
    <dgm:cxn modelId="{A46978C1-C74F-4A5B-BC35-2F3A2AD825CF}" type="presParOf" srcId="{17AC0F69-FEE7-41C8-91BE-950502E3E078}" destId="{60C383D1-7AB6-4A0B-90F7-7DD2F33E268F}" srcOrd="10" destOrd="0" presId="urn:microsoft.com/office/officeart/2005/8/layout/lProcess1"/>
    <dgm:cxn modelId="{65454376-D713-4A64-BD45-E9521E65EFDE}" type="presParOf" srcId="{D9FAC386-27DA-49BE-92B5-C59E9976ACF0}" destId="{5A3BBE5E-5764-4F8D-BB83-B6D7D95E77CC}" srcOrd="3" destOrd="0" presId="urn:microsoft.com/office/officeart/2005/8/layout/lProcess1"/>
    <dgm:cxn modelId="{F1A259A6-2BE4-497A-B46B-A5CBA875C2DB}" type="presParOf" srcId="{D9FAC386-27DA-49BE-92B5-C59E9976ACF0}" destId="{4D8DF30F-9B27-47E2-A38D-A19ED15EFC0F}" srcOrd="4" destOrd="0" presId="urn:microsoft.com/office/officeart/2005/8/layout/lProcess1"/>
    <dgm:cxn modelId="{D4089127-CE10-404A-84ED-C4BD04508581}" type="presParOf" srcId="{4D8DF30F-9B27-47E2-A38D-A19ED15EFC0F}" destId="{9D52B950-6D85-41F8-848A-2ACD4BC0BF09}" srcOrd="0" destOrd="0" presId="urn:microsoft.com/office/officeart/2005/8/layout/lProcess1"/>
    <dgm:cxn modelId="{5EDAC9D0-E328-4804-908B-E3C6D9CE2BD9}" type="presParOf" srcId="{4D8DF30F-9B27-47E2-A38D-A19ED15EFC0F}" destId="{5ED781AE-7A47-4145-AB8D-EF6DED2B74F8}" srcOrd="1" destOrd="0" presId="urn:microsoft.com/office/officeart/2005/8/layout/lProcess1"/>
    <dgm:cxn modelId="{4A110896-AD1A-431E-9076-CA61BC9B0059}" type="presParOf" srcId="{4D8DF30F-9B27-47E2-A38D-A19ED15EFC0F}" destId="{A0D338DB-C26B-4B0F-9470-6A557809F493}"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1A60A9-EBF9-4D46-92FC-B76FF6F9E866}" type="datetimeFigureOut">
              <a:rPr lang="en-US" smtClean="0"/>
              <a:pPr/>
              <a:t>2/11/2015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7CBBE13-4EA6-42DE-84AD-4DDFAA5630A1}" type="slidenum">
              <a:rPr lang="en-US" smtClean="0"/>
              <a:pPr/>
              <a:t>‹#›</a:t>
            </a:fld>
            <a:endParaRPr lang="en-US"/>
          </a:p>
        </p:txBody>
      </p:sp>
    </p:spTree>
    <p:extLst>
      <p:ext uri="{BB962C8B-B14F-4D97-AF65-F5344CB8AC3E}">
        <p14:creationId xmlns:p14="http://schemas.microsoft.com/office/powerpoint/2010/main" val="4016040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C4E1D6-3FBF-4208-89EA-42B54396A729}" type="datetimeFigureOut">
              <a:rPr lang="en-US" smtClean="0"/>
              <a:pPr/>
              <a:t>2/11/2015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7AEFD-CE53-4F5D-99BE-22B57EA09BA5}" type="slidenum">
              <a:rPr lang="en-US" smtClean="0"/>
              <a:pPr/>
              <a:t>‹#›</a:t>
            </a:fld>
            <a:endParaRPr lang="en-US"/>
          </a:p>
        </p:txBody>
      </p:sp>
    </p:spTree>
    <p:extLst>
      <p:ext uri="{BB962C8B-B14F-4D97-AF65-F5344CB8AC3E}">
        <p14:creationId xmlns:p14="http://schemas.microsoft.com/office/powerpoint/2010/main" val="349302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Welcome and thank you for participating in the Value Enhanced Nutrition Assessment (VENA) webinar.  My name is </a:t>
            </a:r>
            <a:r>
              <a:rPr lang="en-US" dirty="0" smtClean="0"/>
              <a:t>Donna</a:t>
            </a:r>
            <a:r>
              <a:rPr lang="en-US" baseline="0" dirty="0" smtClean="0"/>
              <a:t> Hines</a:t>
            </a:r>
            <a:r>
              <a:rPr lang="en-US" dirty="0" smtClean="0"/>
              <a:t>,  </a:t>
            </a:r>
            <a:r>
              <a:rPr lang="en-US" dirty="0"/>
              <a:t>I am </a:t>
            </a:r>
            <a:r>
              <a:rPr lang="en-US" dirty="0" smtClean="0"/>
              <a:t>Chief</a:t>
            </a:r>
            <a:r>
              <a:rPr lang="en-US" baseline="0" dirty="0" smtClean="0"/>
              <a:t> of the Policy Branch at the Food and Nutrition Service (FNS), National</a:t>
            </a:r>
            <a:r>
              <a:rPr lang="en-US" dirty="0" smtClean="0"/>
              <a:t> </a:t>
            </a:r>
            <a:r>
              <a:rPr lang="en-US" dirty="0"/>
              <a:t>WIC </a:t>
            </a:r>
            <a:r>
              <a:rPr lang="en-US" dirty="0" smtClean="0"/>
              <a:t>Office.  FNS </a:t>
            </a:r>
            <a:r>
              <a:rPr lang="en-US" dirty="0"/>
              <a:t>is pleased to present this series of webinars with the purpose of revitalizing VENA and to assist State and local agencies in their continued implementation of VENA.  </a:t>
            </a:r>
          </a:p>
          <a:p>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FNS</a:t>
            </a:r>
            <a:r>
              <a:rPr lang="en-US" baseline="0" dirty="0" smtClean="0"/>
              <a:t> published the  VENA Guidance, Colorado began a 2-year process to interpret and implement VENA in our local agencies.  </a:t>
            </a:r>
          </a:p>
          <a:p>
            <a:endParaRPr lang="en-US" baseline="0" dirty="0" smtClean="0"/>
          </a:p>
          <a:p>
            <a:r>
              <a:rPr lang="en-US" baseline="0" dirty="0" smtClean="0"/>
              <a:t>Our first step was to convene the VENA Advisory Group, comprised of state staff and local agency staff with various positions, from various sized-agencies and geographical locations.  This Advisory Group provided guidance every step of the way.  For example, the Advisory Group decided that the phrase, “Participant-Centered Care” (or PCC) should be our term for VENA because we thought PCC simply described the VENA initiative.  </a:t>
            </a:r>
          </a:p>
          <a:p>
            <a:endParaRPr lang="en-US" baseline="0" dirty="0" smtClean="0"/>
          </a:p>
          <a:p>
            <a:r>
              <a:rPr lang="en-US" baseline="0" dirty="0" smtClean="0"/>
              <a:t>Additionally, they were key consultants while State Office developed the guidance and tools for statewide implementation.</a:t>
            </a:r>
          </a:p>
          <a:p>
            <a:endParaRPr lang="en-US" baseline="0" dirty="0" smtClean="0"/>
          </a:p>
          <a:p>
            <a:r>
              <a:rPr lang="en-US" baseline="0" dirty="0" smtClean="0"/>
              <a:t>For listeners on this webinar who are not familiar with FNS’s VENA guidance, you can find it on USDA’s WIC Works Resource System.</a:t>
            </a:r>
          </a:p>
        </p:txBody>
      </p:sp>
      <p:sp>
        <p:nvSpPr>
          <p:cNvPr id="4" name="Slide Number Placeholder 3"/>
          <p:cNvSpPr>
            <a:spLocks noGrp="1"/>
          </p:cNvSpPr>
          <p:nvPr>
            <p:ph type="sldNum" sz="quarter" idx="10"/>
          </p:nvPr>
        </p:nvSpPr>
        <p:spPr/>
        <p:txBody>
          <a:bodyPr/>
          <a:lstStyle/>
          <a:p>
            <a:fld id="{1337AEFD-CE53-4F5D-99BE-22B57EA09B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nutshell, the VENA</a:t>
            </a:r>
            <a:r>
              <a:rPr lang="en-US" baseline="0" dirty="0" smtClean="0"/>
              <a:t> Advisory Group’s mission was to: </a:t>
            </a:r>
          </a:p>
          <a:p>
            <a:endParaRPr lang="en-US" baseline="0" dirty="0" smtClean="0"/>
          </a:p>
          <a:p>
            <a:r>
              <a:rPr lang="en-US" baseline="0" dirty="0" smtClean="0"/>
              <a:t>Ensure local agency staff had the tools and guidance in order to  establish trust and maintain credibility with participants in order to affect positive behavior change.  </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assist locals in implementing Participant Centered Care,</a:t>
            </a:r>
            <a:r>
              <a:rPr lang="en-US" baseline="0" dirty="0" smtClean="0"/>
              <a:t> State Office created tools and guidance around:</a:t>
            </a:r>
          </a:p>
          <a:p>
            <a:endParaRPr lang="en-US" baseline="0" dirty="0" smtClean="0"/>
          </a:p>
          <a:p>
            <a:pPr>
              <a:buFont typeface="Arial" pitchFamily="34" charset="0"/>
              <a:buChar char="•"/>
            </a:pPr>
            <a:r>
              <a:rPr lang="en-US" sz="1200" dirty="0" smtClean="0"/>
              <a:t>  Effective counseling approaches </a:t>
            </a:r>
          </a:p>
          <a:p>
            <a:pPr>
              <a:buFont typeface="Arial" pitchFamily="34" charset="0"/>
              <a:buChar char="•"/>
            </a:pPr>
            <a:r>
              <a:rPr lang="en-US" sz="1200" dirty="0" smtClean="0"/>
              <a:t>  Improving subject matter expertise</a:t>
            </a:r>
          </a:p>
          <a:p>
            <a:pPr>
              <a:buFont typeface="Arial" pitchFamily="34" charset="0"/>
              <a:buChar char="•"/>
            </a:pPr>
            <a:r>
              <a:rPr lang="en-US" sz="1200" dirty="0" smtClean="0"/>
              <a:t>  Evaluation method to measure level of performance when delivering PCC </a:t>
            </a:r>
          </a:p>
          <a:p>
            <a:pPr>
              <a:buFont typeface="Arial" pitchFamily="34" charset="0"/>
              <a:buChar char="•"/>
            </a:pPr>
            <a:endParaRPr lang="en-US" sz="1200" dirty="0" smtClean="0"/>
          </a:p>
          <a:p>
            <a:pPr>
              <a:buFont typeface="Arial" pitchFamily="34" charset="0"/>
              <a:buNone/>
            </a:pPr>
            <a:r>
              <a:rPr lang="en-US" sz="1200" dirty="0" smtClean="0"/>
              <a:t>So….from this effort, I’d like to share some things we learned or developed that you may find</a:t>
            </a:r>
            <a:r>
              <a:rPr lang="en-US" sz="1200" baseline="0" dirty="0" smtClean="0"/>
              <a:t> useful to your work:</a:t>
            </a:r>
          </a:p>
          <a:p>
            <a:pPr marL="228600" indent="-228600">
              <a:buFont typeface="+mj-lt"/>
              <a:buNone/>
            </a:pPr>
            <a:endParaRPr lang="en-US" sz="1200" baseline="0" dirty="0" smtClean="0"/>
          </a:p>
          <a:p>
            <a:pPr marL="228600" indent="-228600">
              <a:buFont typeface="+mj-lt"/>
              <a:buNone/>
            </a:pPr>
            <a:r>
              <a:rPr lang="en-US" sz="1200" baseline="0" dirty="0" smtClean="0"/>
              <a:t>First, Concepts that survived the test of time</a:t>
            </a:r>
          </a:p>
          <a:p>
            <a:pPr>
              <a:buFont typeface="Arial" pitchFamily="34" charset="0"/>
              <a:buNone/>
            </a:pPr>
            <a:r>
              <a:rPr lang="en-US" sz="1200" baseline="0" dirty="0" smtClean="0"/>
              <a:t> </a:t>
            </a:r>
          </a:p>
          <a:p>
            <a:pPr>
              <a:buFont typeface="Arial" pitchFamily="34" charset="0"/>
              <a:buNone/>
            </a:pPr>
            <a:r>
              <a:rPr lang="en-US" sz="1200" baseline="0" dirty="0" smtClean="0"/>
              <a:t>Second, how our WIC computer system design supports VENA</a:t>
            </a:r>
          </a:p>
          <a:p>
            <a:pPr>
              <a:buFont typeface="Arial" pitchFamily="34" charset="0"/>
              <a:buNone/>
            </a:pPr>
            <a:r>
              <a:rPr lang="en-US" sz="1200" baseline="0" dirty="0" smtClean="0"/>
              <a:t> </a:t>
            </a:r>
          </a:p>
          <a:p>
            <a:pPr>
              <a:buFont typeface="Arial" pitchFamily="34" charset="0"/>
              <a:buNone/>
            </a:pPr>
            <a:r>
              <a:rPr lang="en-US" sz="1200" baseline="0" dirty="0" smtClean="0"/>
              <a:t>Last, an Evaluation Form to measure the level of success in practicing PCC principles during a WIC visit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One concept that survived the test of time centers</a:t>
            </a:r>
            <a:r>
              <a:rPr lang="en-US" sz="1200" baseline="0" dirty="0" smtClean="0"/>
              <a:t> around how to link the nutrition assessment with counseling.  </a:t>
            </a:r>
          </a:p>
          <a:p>
            <a:endParaRPr lang="en-US" sz="1200" baseline="0" dirty="0" smtClean="0"/>
          </a:p>
          <a:p>
            <a:r>
              <a:rPr lang="en-US" sz="1200" baseline="0" dirty="0" smtClean="0"/>
              <a:t>The nutrition assessment involves entering measurement values and asking many open-ended questions.</a:t>
            </a:r>
            <a:r>
              <a:rPr lang="en-US" sz="1200" dirty="0" smtClean="0"/>
              <a:t>  Staff listen carefully</a:t>
            </a:r>
            <a:r>
              <a:rPr lang="en-US" sz="1200" baseline="0" dirty="0" smtClean="0"/>
              <a:t> to the answers and look for misinformation, information gaps, and expressed concerns.  When </a:t>
            </a:r>
            <a:r>
              <a:rPr lang="en-US" sz="1200" dirty="0" smtClean="0"/>
              <a:t>we hear something concerning, we pose additional questions to probe deeper, to better understand the issue. By the time the assessment is complete,</a:t>
            </a:r>
            <a:r>
              <a:rPr lang="en-US" sz="1200" baseline="0" dirty="0" smtClean="0"/>
              <a:t> a lot of information has been collected.</a:t>
            </a:r>
          </a:p>
          <a:p>
            <a:r>
              <a:rPr lang="en-US" sz="1200" baseline="0" dirty="0" smtClean="0"/>
              <a:t>  </a:t>
            </a:r>
            <a:endParaRPr lang="en-US" sz="1200" dirty="0" smtClean="0"/>
          </a:p>
          <a:p>
            <a:r>
              <a:rPr lang="en-US" sz="1200" dirty="0" smtClean="0"/>
              <a:t>We’ve learned that knowing the right questions to ask and the right topics to cover is a skill that develops over time with increasing knowledge and experience.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 also learned that it helps</a:t>
            </a:r>
            <a:r>
              <a:rPr lang="en-US" dirty="0" smtClean="0"/>
              <a:t> to keep track of the</a:t>
            </a:r>
            <a:r>
              <a:rPr lang="en-US" baseline="0" dirty="0" smtClean="0"/>
              <a:t> most important topics identified during the assessment. </a:t>
            </a:r>
          </a:p>
          <a:p>
            <a:endParaRPr lang="en-US" sz="1200" dirty="0" smtClean="0"/>
          </a:p>
          <a:p>
            <a:r>
              <a:rPr lang="en-US" sz="1200" dirty="0" smtClean="0"/>
              <a:t> </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does one organize all the assessment </a:t>
            </a:r>
            <a:r>
              <a:rPr lang="en-US" baseline="0" dirty="0" smtClean="0"/>
              <a:t>information in order to deliver counseling that is relevant to the participant? </a:t>
            </a:r>
          </a:p>
          <a:p>
            <a:endParaRPr lang="en-US" baseline="0" dirty="0" smtClean="0"/>
          </a:p>
          <a:p>
            <a:endParaRPr lang="en-US" baseline="0" dirty="0" smtClean="0"/>
          </a:p>
          <a:p>
            <a:endParaRPr lang="en-US" baseline="0" dirty="0" smtClean="0"/>
          </a:p>
          <a:p>
            <a:r>
              <a:rPr lang="en-US" dirty="0" smtClean="0"/>
              <a:t>The first step is to </a:t>
            </a:r>
            <a:r>
              <a:rPr lang="en-US" b="1" dirty="0" smtClean="0"/>
              <a:t>prioritize</a:t>
            </a:r>
            <a:r>
              <a:rPr lang="en-US" dirty="0" smtClean="0"/>
              <a:t> the information. This means:</a:t>
            </a:r>
          </a:p>
          <a:p>
            <a:endParaRPr lang="en-US" dirty="0" smtClean="0"/>
          </a:p>
          <a:p>
            <a:pPr>
              <a:buFontTx/>
              <a:buNone/>
            </a:pPr>
            <a:r>
              <a:rPr lang="en-US" dirty="0" smtClean="0"/>
              <a:t>The staff person identifies those topics that are most important (or have serious consequences) AND those of most interest to the participant.</a:t>
            </a:r>
          </a:p>
          <a:p>
            <a:pPr>
              <a:buFontTx/>
              <a:buNone/>
            </a:pPr>
            <a:endParaRPr lang="en-US" dirty="0" smtClean="0"/>
          </a:p>
          <a:p>
            <a:pPr>
              <a:buFontTx/>
              <a:buNone/>
            </a:pPr>
            <a:endParaRPr lang="en-US" dirty="0" smtClean="0"/>
          </a:p>
          <a:p>
            <a:pPr>
              <a:buFontTx/>
              <a:buNone/>
            </a:pPr>
            <a:r>
              <a:rPr lang="en-US" dirty="0" smtClean="0"/>
              <a:t> </a:t>
            </a:r>
          </a:p>
        </p:txBody>
      </p:sp>
      <p:sp>
        <p:nvSpPr>
          <p:cNvPr id="4" name="Slide Number Placeholder 3"/>
          <p:cNvSpPr>
            <a:spLocks noGrp="1"/>
          </p:cNvSpPr>
          <p:nvPr>
            <p:ph type="sldNum" sz="quarter" idx="10"/>
          </p:nvPr>
        </p:nvSpPr>
        <p:spPr/>
        <p:txBody>
          <a:bodyPr/>
          <a:lstStyle/>
          <a:p>
            <a:fld id="{1337AEFD-CE53-4F5D-99BE-22B57EA09B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step is to negotiate the agenda</a:t>
            </a:r>
            <a:r>
              <a:rPr lang="en-US" baseline="0" dirty="0" smtClean="0"/>
              <a:t> together with the participant:</a:t>
            </a:r>
          </a:p>
          <a:p>
            <a:pPr>
              <a:buFont typeface="Arial" pitchFamily="34" charset="0"/>
              <a:buChar char="•"/>
            </a:pPr>
            <a:r>
              <a:rPr lang="en-US" baseline="0" dirty="0" smtClean="0"/>
              <a:t>          </a:t>
            </a:r>
            <a:r>
              <a:rPr lang="en-US" dirty="0" smtClean="0"/>
              <a:t>Ask if the participant has questions or concerns</a:t>
            </a:r>
          </a:p>
          <a:p>
            <a:pPr marL="514350" lvl="1" indent="-514350">
              <a:buFont typeface="Arial" pitchFamily="34" charset="0"/>
              <a:buChar char="•"/>
            </a:pPr>
            <a:r>
              <a:rPr lang="en-US" dirty="0" smtClean="0"/>
              <a:t>Choose 1-2 topics to discuss at this visit.  </a:t>
            </a:r>
          </a:p>
          <a:p>
            <a:pPr marL="514350" lvl="1" indent="-514350">
              <a:buFont typeface="Arial" pitchFamily="34" charset="0"/>
              <a:buChar char="•"/>
            </a:pPr>
            <a:r>
              <a:rPr lang="en-US" dirty="0" smtClean="0"/>
              <a:t>Affirm/ask permission to discuss topics you hope to discuss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3. </a:t>
            </a:r>
            <a:r>
              <a:rPr lang="en-US" b="1" dirty="0" smtClean="0"/>
              <a:t>Document</a:t>
            </a:r>
            <a:r>
              <a:rPr lang="en-US" dirty="0" smtClean="0"/>
              <a:t> other topics for a future visit in the participant’s record;</a:t>
            </a:r>
          </a:p>
          <a:p>
            <a:pPr>
              <a:buNone/>
            </a:pPr>
            <a:r>
              <a:rPr lang="en-US" dirty="0" smtClean="0"/>
              <a:t>4. </a:t>
            </a:r>
            <a:r>
              <a:rPr lang="en-US" b="1" dirty="0" smtClean="0"/>
              <a:t>Refer</a:t>
            </a:r>
            <a:r>
              <a:rPr lang="en-US" dirty="0" smtClean="0"/>
              <a:t> participant to the WIC High Risk Counselor when warranted</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r>
              <a:rPr lang="en-US" sz="1200" dirty="0" smtClean="0"/>
              <a:t>Here are some ideas that survived the test of time when providing nutrition education:  </a:t>
            </a:r>
          </a:p>
          <a:p>
            <a:pPr marL="228600" indent="-228600">
              <a:buFontTx/>
              <a:buAutoNum type="arabicParenR"/>
            </a:pPr>
            <a:r>
              <a:rPr lang="en-US" sz="1200" dirty="0" smtClean="0"/>
              <a:t>Use a conversational format style--don’t just tell them things; get their response as you go along. </a:t>
            </a:r>
          </a:p>
          <a:p>
            <a:pPr marL="228600" indent="-228600">
              <a:buFontTx/>
              <a:buAutoNum type="arabicParenR"/>
            </a:pPr>
            <a:r>
              <a:rPr lang="en-US" sz="1200" dirty="0" smtClean="0"/>
              <a:t>Begin by finding out what the person already knows about a topic so that you don’t bore them with unnecessary information. Most people know a lot more than they actually put into practice.  If  knowledge is not an issue, consider shifting gears to talk about changing behaviors instead of giving more information.  </a:t>
            </a:r>
          </a:p>
          <a:p>
            <a:pPr marL="228600" indent="-228600">
              <a:buFontTx/>
              <a:buAutoNum type="arabicParenR"/>
            </a:pPr>
            <a:r>
              <a:rPr lang="en-US" sz="1200" dirty="0" smtClean="0"/>
              <a:t>People have different learning styles-some people learn by hearing, some by seeing and some by doing.  For this reason, it is helpful to use visual materials such as handouts and posters while you talk.  Writing on handouts can help personalize them. </a:t>
            </a:r>
          </a:p>
          <a:p>
            <a:pPr marL="228600" indent="-228600">
              <a:buFontTx/>
              <a:buAutoNum type="arabicParenR"/>
            </a:pPr>
            <a:r>
              <a:rPr lang="en-US" sz="1200" dirty="0" smtClean="0"/>
              <a:t>And most important: Never stray from being neutral - not judgmental.  And</a:t>
            </a:r>
            <a:r>
              <a:rPr lang="en-US" sz="1200" baseline="0" dirty="0" smtClean="0"/>
              <a:t> always be on the lookout for opportunities </a:t>
            </a:r>
            <a:r>
              <a:rPr lang="en-US" sz="1200" dirty="0" smtClean="0"/>
              <a:t>to affirm </a:t>
            </a:r>
          </a:p>
          <a:p>
            <a:pPr marL="228600" indent="-228600">
              <a:buFontTx/>
              <a:buNone/>
            </a:pPr>
            <a:endParaRPr lang="en-US" sz="1200" dirty="0" smtClean="0"/>
          </a:p>
          <a:p>
            <a:pPr marL="228600" indent="-228600">
              <a:buFontTx/>
              <a:buAutoNum type="arabicParenR"/>
            </a:pPr>
            <a:endParaRPr lang="en-US" sz="1200" dirty="0" smtClean="0"/>
          </a:p>
          <a:p>
            <a:pPr marL="228600" indent="-228600">
              <a:buFontTx/>
              <a:buAutoNum type="arabicParenR"/>
            </a:pP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At the same time we were interpreting PCC, CO, WY, UT, USDA and Ciber were designing a new WIC MIS system.</a:t>
            </a:r>
            <a:r>
              <a:rPr lang="en-US" baseline="0" dirty="0" smtClean="0"/>
              <a:t>  </a:t>
            </a:r>
            <a:r>
              <a:rPr lang="en-US" dirty="0" smtClean="0"/>
              <a:t>This system is known as the MPSC system (Mountain Plains States Consortium) system.</a:t>
            </a:r>
          </a:p>
          <a:p>
            <a:pPr>
              <a:buNone/>
            </a:pPr>
            <a:endParaRPr lang="en-US" dirty="0" smtClean="0"/>
          </a:p>
          <a:p>
            <a:pPr>
              <a:buNone/>
            </a:pPr>
            <a:r>
              <a:rPr lang="en-US" dirty="0" smtClean="0"/>
              <a:t>Our collective goal was to create a computer system that promotes dialogue exchange between WIC staff and participant – (</a:t>
            </a:r>
            <a:r>
              <a:rPr lang="en-US" u="sng" dirty="0" smtClean="0"/>
              <a:t>not</a:t>
            </a:r>
            <a:r>
              <a:rPr lang="en-US" dirty="0" smtClean="0"/>
              <a:t> one that drives the visit)</a:t>
            </a:r>
          </a:p>
        </p:txBody>
      </p:sp>
      <p:sp>
        <p:nvSpPr>
          <p:cNvPr id="4" name="Slide Number Placeholder 3"/>
          <p:cNvSpPr>
            <a:spLocks noGrp="1"/>
          </p:cNvSpPr>
          <p:nvPr>
            <p:ph type="sldNum" sz="quarter" idx="10"/>
          </p:nvPr>
        </p:nvSpPr>
        <p:spPr/>
        <p:txBody>
          <a:bodyPr/>
          <a:lstStyle/>
          <a:p>
            <a:fld id="{1337AEFD-CE53-4F5D-99BE-22B57EA09B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smtClean="0">
                <a:solidFill>
                  <a:schemeClr val="bg1"/>
                </a:solidFill>
              </a:rPr>
              <a:t>Incorporating VENA in MIS System Design</a:t>
            </a:r>
          </a:p>
          <a:p>
            <a:pPr>
              <a:buNone/>
            </a:pPr>
            <a:r>
              <a:rPr lang="en-US" sz="1200" dirty="0" smtClean="0"/>
              <a:t>Created a Nutrition Interview for:</a:t>
            </a:r>
          </a:p>
          <a:p>
            <a:pPr lvl="2"/>
            <a:r>
              <a:rPr lang="en-US" sz="1200" dirty="0" smtClean="0"/>
              <a:t>Pregnant</a:t>
            </a:r>
          </a:p>
          <a:p>
            <a:pPr lvl="2"/>
            <a:r>
              <a:rPr lang="en-US" sz="1200" dirty="0" smtClean="0"/>
              <a:t>Postpartum</a:t>
            </a:r>
          </a:p>
          <a:p>
            <a:pPr lvl="2"/>
            <a:r>
              <a:rPr lang="en-US" sz="1200" dirty="0" smtClean="0"/>
              <a:t>Breastfeeding</a:t>
            </a:r>
          </a:p>
          <a:p>
            <a:pPr lvl="2"/>
            <a:r>
              <a:rPr lang="en-US" sz="1200" dirty="0" smtClean="0"/>
              <a:t>Not Breastfeeding</a:t>
            </a:r>
          </a:p>
          <a:p>
            <a:pPr lvl="2"/>
            <a:r>
              <a:rPr lang="en-US" sz="1200" dirty="0" smtClean="0"/>
              <a:t>Infants</a:t>
            </a:r>
          </a:p>
          <a:p>
            <a:pPr lvl="3">
              <a:buNone/>
            </a:pPr>
            <a:r>
              <a:rPr lang="en-US" sz="1200" dirty="0" smtClean="0"/>
              <a:t>Breastfeeding</a:t>
            </a:r>
          </a:p>
          <a:p>
            <a:pPr lvl="3">
              <a:buNone/>
            </a:pPr>
            <a:r>
              <a:rPr lang="en-US" sz="1200" dirty="0" smtClean="0"/>
              <a:t>Non-breastfeeding</a:t>
            </a:r>
          </a:p>
          <a:p>
            <a:pPr lvl="2"/>
            <a:r>
              <a:rPr lang="en-US" sz="1200" dirty="0" smtClean="0"/>
              <a:t>Children</a:t>
            </a:r>
          </a:p>
          <a:p>
            <a:endParaRPr lang="en-US" sz="1200"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pleased to host today’s webinar:  </a:t>
            </a:r>
            <a:r>
              <a:rPr lang="en-US" i="1" dirty="0" smtClean="0"/>
              <a:t>Equipping Paraprofessional Staff to Deliver VENA</a:t>
            </a:r>
            <a:r>
              <a:rPr lang="en-US" i="0" dirty="0" smtClean="0"/>
              <a:t>, presented by Lynn Ireland and Brigitte</a:t>
            </a:r>
            <a:r>
              <a:rPr lang="en-US" i="0" baseline="0" dirty="0" smtClean="0"/>
              <a:t> Boyd of the CO WIC Program.  I’ll now turn it over to Lynn Ireland.</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The Nutrition Interview includes components specific to that participant category.</a:t>
            </a:r>
          </a:p>
          <a:p>
            <a:pPr>
              <a:buNone/>
            </a:pPr>
            <a:r>
              <a:rPr lang="en-US" sz="1200" dirty="0" smtClean="0"/>
              <a:t>		Child Interview:</a:t>
            </a:r>
          </a:p>
          <a:p>
            <a:pPr lvl="3"/>
            <a:r>
              <a:rPr lang="en-US" sz="1200" dirty="0" smtClean="0"/>
              <a:t>Health/Medical</a:t>
            </a:r>
          </a:p>
          <a:p>
            <a:pPr lvl="3"/>
            <a:r>
              <a:rPr lang="en-US" sz="1200" dirty="0" smtClean="0"/>
              <a:t>Immunizations</a:t>
            </a:r>
          </a:p>
          <a:p>
            <a:pPr lvl="3"/>
            <a:r>
              <a:rPr lang="en-US" sz="1200" dirty="0" smtClean="0"/>
              <a:t>Oral Health</a:t>
            </a:r>
          </a:p>
          <a:p>
            <a:pPr lvl="3"/>
            <a:r>
              <a:rPr lang="en-US" sz="1200" dirty="0" smtClean="0"/>
              <a:t>Lifestyle</a:t>
            </a:r>
          </a:p>
          <a:p>
            <a:pPr lvl="3"/>
            <a:r>
              <a:rPr lang="en-US" sz="1200" dirty="0" smtClean="0"/>
              <a:t>Nutrition Practices</a:t>
            </a:r>
          </a:p>
          <a:p>
            <a:pPr lvl="3"/>
            <a:r>
              <a:rPr lang="en-US" sz="1200" dirty="0" smtClean="0"/>
              <a:t>Social Environment</a:t>
            </a:r>
          </a:p>
          <a:p>
            <a:endParaRPr lang="en-US" sz="1200"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how the system supports a participant-driven visit: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particular screen is a snapshot of a small portion of the nutrition assessment of a child.</a:t>
            </a:r>
            <a:r>
              <a:rPr lang="en-US" dirty="0" smtClean="0"/>
              <a:t>  Note the Nutrition Interview located in the center of the screen.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Should the conversation quickly change to another subject area, the user can click on any of the general topics listed to the left of the Nutrition Interview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Located on the left margin of the screen is the navigation tree</a:t>
            </a:r>
            <a:r>
              <a:rPr lang="en-US" baseline="0" dirty="0" smtClean="0"/>
              <a:t> of the Clinic Services functional area.</a:t>
            </a:r>
            <a:r>
              <a:rPr lang="en-US" dirty="0" smtClean="0"/>
              <a:t> The first part pertains to eligibility, then assessment, certification/termination, education and foods.  Nutrition Interview is highlighted because that’s the</a:t>
            </a:r>
            <a:r>
              <a:rPr lang="en-US" baseline="0" dirty="0" smtClean="0"/>
              <a:t> screen we’re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WIC</a:t>
            </a:r>
            <a:r>
              <a:rPr lang="en-US" baseline="0" dirty="0" smtClean="0"/>
              <a:t> staff can also navigate to any of these areas during the WIC visit.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Nutrition</a:t>
            </a:r>
            <a:r>
              <a:rPr lang="en-US" baseline="0" dirty="0" smtClean="0"/>
              <a:t> Interview is comprised of </a:t>
            </a:r>
            <a:r>
              <a:rPr lang="en-US" dirty="0" smtClean="0"/>
              <a:t>general questions</a:t>
            </a:r>
            <a:r>
              <a:rPr lang="en-US" baseline="0" dirty="0" smtClean="0"/>
              <a:t> along with supporting bullets to help the user </a:t>
            </a:r>
            <a:r>
              <a:rPr lang="en-US" dirty="0" smtClean="0"/>
              <a:t>listen and assess for other areas that might merit focus.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text box to the right. Staff enter participant responses into the text</a:t>
            </a:r>
            <a:r>
              <a:rPr lang="en-US" baseline="0" dirty="0" smtClean="0"/>
              <a:t> box, which then the system </a:t>
            </a:r>
            <a:r>
              <a:rPr lang="en-US" dirty="0" smtClean="0"/>
              <a:t>automatically populates into the “Client Comments” portion of the Participant Care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“Starters/Prompts” text box</a:t>
            </a:r>
            <a:r>
              <a:rPr lang="en-US" baseline="0" dirty="0" smtClean="0"/>
              <a:t> at the bottom of the screen is a </a:t>
            </a:r>
            <a:r>
              <a:rPr lang="en-US" dirty="0" smtClean="0"/>
              <a:t>where SO can add reminders or reinforce trainings to further</a:t>
            </a:r>
            <a:r>
              <a:rPr lang="en-US" baseline="0" dirty="0" smtClean="0"/>
              <a:t> support the local user.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a screen shot of a</a:t>
            </a:r>
            <a:r>
              <a:rPr lang="en-US" baseline="0" dirty="0" smtClean="0"/>
              <a:t> portion of the Medical Conditions portion of the Nutrition Interview.  Note the many check boxes, 347 – Cancer, 348, etc.  where the user can assign nutrition risk factors.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slide displays</a:t>
            </a:r>
            <a:r>
              <a:rPr lang="en-US" baseline="0" dirty="0" smtClean="0"/>
              <a:t> the a portion of the WIC Visit Assessment and Counseling Evaluation Tool.  </a:t>
            </a:r>
          </a:p>
          <a:p>
            <a:endParaRPr lang="en-US" baseline="0" dirty="0" smtClean="0"/>
          </a:p>
          <a:p>
            <a:pPr>
              <a:buNone/>
            </a:pPr>
            <a:r>
              <a:rPr lang="en-US" dirty="0" smtClean="0"/>
              <a:t>This tool can be used used to evaluate how well a staff person uses Participant Centered Care concepts.</a:t>
            </a:r>
          </a:p>
          <a:p>
            <a:pPr>
              <a:buNone/>
            </a:pPr>
            <a:r>
              <a:rPr lang="en-US" dirty="0" smtClean="0"/>
              <a:t>  </a:t>
            </a:r>
          </a:p>
          <a:p>
            <a:r>
              <a:rPr lang="en-US" dirty="0" smtClean="0"/>
              <a:t>This form can be used person to person as a refresher, for new employee training, or for employee performance evaluations.</a:t>
            </a:r>
          </a:p>
          <a:p>
            <a:endParaRPr lang="en-US" dirty="0" smtClean="0"/>
          </a:p>
          <a:p>
            <a:r>
              <a:rPr lang="en-US" dirty="0" smtClean="0"/>
              <a:t>This</a:t>
            </a:r>
            <a:r>
              <a:rPr lang="en-US" baseline="0" dirty="0" smtClean="0"/>
              <a:t> form is </a:t>
            </a:r>
            <a:r>
              <a:rPr lang="en-US" dirty="0" smtClean="0"/>
              <a:t>available on the CO WIC Program web site</a:t>
            </a: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the first half of the form  </a:t>
            </a:r>
          </a:p>
          <a:p>
            <a:endParaRPr lang="en-US" baseline="0" dirty="0" smtClean="0"/>
          </a:p>
          <a:p>
            <a:r>
              <a:rPr lang="en-US" baseline="0" dirty="0" smtClean="0"/>
              <a:t>The form is divided into the following sections:</a:t>
            </a:r>
          </a:p>
          <a:p>
            <a:r>
              <a:rPr lang="en-US" baseline="0" dirty="0" smtClean="0"/>
              <a:t>Work space</a:t>
            </a:r>
          </a:p>
          <a:p>
            <a:r>
              <a:rPr lang="en-US" baseline="0" dirty="0" smtClean="0"/>
              <a:t>Participant Greeting</a:t>
            </a:r>
          </a:p>
          <a:p>
            <a:r>
              <a:rPr lang="en-US" baseline="0" dirty="0" smtClean="0"/>
              <a:t>WIC Program Initial Explanation</a:t>
            </a:r>
          </a:p>
          <a:p>
            <a:r>
              <a:rPr lang="en-US" baseline="0" dirty="0" smtClean="0"/>
              <a:t>Nutrition Assessment</a:t>
            </a:r>
          </a:p>
          <a:p>
            <a:r>
              <a:rPr lang="en-US" baseline="0" dirty="0" smtClean="0"/>
              <a:t>Nutrition Education</a:t>
            </a:r>
          </a:p>
          <a:p>
            <a:r>
              <a:rPr lang="en-US" baseline="0" dirty="0" smtClean="0"/>
              <a:t>Referrals</a:t>
            </a:r>
          </a:p>
          <a:p>
            <a:r>
              <a:rPr lang="en-US" baseline="0" dirty="0" smtClean="0"/>
              <a:t>Behavior Change</a:t>
            </a:r>
          </a:p>
          <a:p>
            <a:r>
              <a:rPr lang="en-US" baseline="0" dirty="0" smtClean="0"/>
              <a:t>Goal Setting</a:t>
            </a:r>
          </a:p>
          <a:p>
            <a:r>
              <a:rPr lang="en-US" baseline="0" dirty="0" smtClean="0"/>
              <a:t>Interviewer behaviors</a:t>
            </a:r>
            <a:endParaRPr lang="en-US" dirty="0" smtClean="0"/>
          </a:p>
        </p:txBody>
      </p:sp>
      <p:sp>
        <p:nvSpPr>
          <p:cNvPr id="4" name="Slide Number Placeholder 3"/>
          <p:cNvSpPr>
            <a:spLocks noGrp="1"/>
          </p:cNvSpPr>
          <p:nvPr>
            <p:ph type="sldNum" sz="quarter" idx="10"/>
          </p:nvPr>
        </p:nvSpPr>
        <p:spPr/>
        <p:txBody>
          <a:bodyPr/>
          <a:lstStyle/>
          <a:p>
            <a:fld id="{1337AEFD-CE53-4F5D-99BE-22B57EA09B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ways CO WIC continues to keep PCC concepts alive such as:</a:t>
            </a:r>
          </a:p>
          <a:p>
            <a:pPr>
              <a:buFont typeface="Arial" pitchFamily="34" charset="0"/>
              <a:buChar char="•"/>
            </a:pPr>
            <a:r>
              <a:rPr lang="en-US" sz="1200" dirty="0" smtClean="0"/>
              <a:t>  Periodic revisions to the Program Monitoring process;</a:t>
            </a:r>
          </a:p>
          <a:p>
            <a:pPr>
              <a:buFont typeface="Arial" pitchFamily="34" charset="0"/>
              <a:buChar char="•"/>
            </a:pPr>
            <a:r>
              <a:rPr lang="en-US" sz="1200" i="1" dirty="0" smtClean="0"/>
              <a:t>  </a:t>
            </a:r>
            <a:r>
              <a:rPr lang="en-US" sz="1200" i="0" dirty="0" smtClean="0"/>
              <a:t>Publish articles in the  </a:t>
            </a:r>
            <a:r>
              <a:rPr lang="en-US" sz="1200" i="1" dirty="0" smtClean="0"/>
              <a:t>Colorado WIC News, </a:t>
            </a:r>
            <a:r>
              <a:rPr lang="en-US" sz="1200" i="0" dirty="0" smtClean="0"/>
              <a:t>our local agency newsletter, to </a:t>
            </a:r>
            <a:r>
              <a:rPr lang="en-US" sz="1200" dirty="0" smtClean="0"/>
              <a:t>share local agency successes and innovative ideas;</a:t>
            </a:r>
          </a:p>
          <a:p>
            <a:pPr>
              <a:buFont typeface="Arial" pitchFamily="34" charset="0"/>
              <a:buChar char="•"/>
            </a:pPr>
            <a:r>
              <a:rPr lang="en-US" sz="1200" dirty="0" smtClean="0"/>
              <a:t>  Use feedback gained from the CO WIC Program’s Participant Satisfaction Survey to identify areas for improvement</a:t>
            </a:r>
            <a:r>
              <a:rPr lang="en-US" sz="1200" baseline="0" dirty="0" smtClean="0"/>
              <a:t>;</a:t>
            </a:r>
            <a:endParaRPr lang="en-US" sz="1200" dirty="0" smtClean="0"/>
          </a:p>
          <a:p>
            <a:pPr>
              <a:buFont typeface="Arial" pitchFamily="34" charset="0"/>
              <a:buChar char="•"/>
            </a:pPr>
            <a:r>
              <a:rPr lang="en-US" sz="1200" dirty="0" smtClean="0"/>
              <a:t>  Use the Local Agency Nutrition Education planning process</a:t>
            </a:r>
          </a:p>
          <a:p>
            <a:pPr>
              <a:buFont typeface="Arial" pitchFamily="34" charset="0"/>
              <a:buChar char="•"/>
            </a:pPr>
            <a:endParaRPr lang="en-US" sz="1200" dirty="0" smtClean="0"/>
          </a:p>
          <a:p>
            <a:pPr>
              <a:buFont typeface="Arial" pitchFamily="34" charset="0"/>
              <a:buNone/>
            </a:pPr>
            <a:r>
              <a:rPr lang="en-US" sz="1200" dirty="0" smtClean="0"/>
              <a:t>However, staff training is</a:t>
            </a:r>
            <a:r>
              <a:rPr lang="en-US" sz="1200" baseline="0" dirty="0" smtClean="0"/>
              <a:t> the primary way we keep VENA alive and thriving.  Now I’m turning the presentation over to Brigitte Boyd, CO WIC Nutrition Consultant, who coordinates the training  State Office provides for local WIC agency staff.  </a:t>
            </a:r>
          </a:p>
          <a:p>
            <a:pPr>
              <a:buFont typeface="Arial" pitchFamily="34" charset="0"/>
              <a:buNone/>
            </a:pPr>
            <a:endParaRPr lang="en-US" sz="1200" baseline="0" dirty="0" smtClean="0"/>
          </a:p>
          <a:p>
            <a:pPr>
              <a:buFont typeface="Arial" pitchFamily="34" charse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Lynn said my name is Brigitte Boyd, I will be discussing our</a:t>
            </a:r>
            <a:r>
              <a:rPr lang="en-US" baseline="0" dirty="0" smtClean="0"/>
              <a:t> continued effort to implement VENA and also briefly touch upon our new employee training</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on-going process to allow</a:t>
            </a:r>
            <a:r>
              <a:rPr lang="en-US" sz="1200" kern="1200" baseline="0" dirty="0" smtClean="0">
                <a:solidFill>
                  <a:schemeClr val="tx1"/>
                </a:solidFill>
                <a:latin typeface="+mn-lt"/>
                <a:ea typeface="+mn-ea"/>
                <a:cs typeface="+mn-cs"/>
              </a:rPr>
              <a:t> for continued improvement it was determined that a refreshed way to look at delivery of nutrition services and provide additional skills would be of benefit. This lead Colorado to a concept called AI, which is a counseling technique that is a compliment to the skills and knowledge paraprofessional staff already possess.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2013, we were fortunate to work with a local trainer, by the name of </a:t>
            </a:r>
            <a:r>
              <a:rPr lang="en-US" baseline="0" dirty="0" smtClean="0"/>
              <a:t> Nora Lynch. Nora worked in the Colorado WIC Program as a high risk counselor and received certification as a Wellness Coach. During her career with WIC she used her training as a Wellness Coach to fine tune and develop Appreciative Inquiry techniques for the WIC setting. She found this technique successful and wanted to share it. </a:t>
            </a:r>
          </a:p>
          <a:p>
            <a:endParaRPr lang="en-US" baseline="0" dirty="0" smtClean="0"/>
          </a:p>
          <a:p>
            <a:r>
              <a:rPr lang="en-US" baseline="0" dirty="0" smtClean="0"/>
              <a:t>One way to describe Appreciative Inquiry is Motivational Interviewing’s step-sister. What that means is Appreciative Inquiry uses the spirit of MI with an emphasis on boosting participant’s confidence, or self- efficacy, </a:t>
            </a:r>
            <a:r>
              <a:rPr lang="en-US" b="0" baseline="0" dirty="0" smtClean="0"/>
              <a:t>so families  believe they can be successful at change</a:t>
            </a:r>
            <a:r>
              <a:rPr lang="en-US" baseline="0" dirty="0" smtClean="0"/>
              <a:t>. </a:t>
            </a:r>
          </a:p>
          <a:p>
            <a:endParaRPr lang="en-US" baseline="0" dirty="0" smtClean="0"/>
          </a:p>
          <a:p>
            <a:r>
              <a:rPr lang="en-US" baseline="0" dirty="0" smtClean="0"/>
              <a:t>Regardless of the counseling method used, a characteristic that has been shown to be effective in changing behavior is interaction that engages the participant.</a:t>
            </a:r>
          </a:p>
          <a:p>
            <a:endParaRPr lang="en-US" baseline="0" dirty="0" smtClean="0"/>
          </a:p>
        </p:txBody>
      </p:sp>
      <p:sp>
        <p:nvSpPr>
          <p:cNvPr id="4" name="Slide Number Placeholder 3"/>
          <p:cNvSpPr>
            <a:spLocks noGrp="1"/>
          </p:cNvSpPr>
          <p:nvPr>
            <p:ph type="sldNum" sz="quarter" idx="10"/>
          </p:nvPr>
        </p:nvSpPr>
        <p:spPr/>
        <p:txBody>
          <a:bodyPr/>
          <a:lstStyle/>
          <a:p>
            <a:fld id="{1337AEFD-CE53-4F5D-99BE-22B57EA09BA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AI </a:t>
            </a:r>
            <a:r>
              <a:rPr lang="en-US" sz="1200" kern="1200" baseline="0" dirty="0" smtClean="0">
                <a:solidFill>
                  <a:schemeClr val="tx1"/>
                </a:solidFill>
                <a:latin typeface="+mn-lt"/>
                <a:ea typeface="+mn-ea"/>
                <a:cs typeface="+mn-cs"/>
              </a:rPr>
              <a:t>is a conversational approach that centers on framing questions around positive feelings by focusing on what is going well in the present, past, or what the family wants for the future related to health and nutrition behaviors. This re-directs the assessment gathering away from deficiencies, or what the family is doing wrong and instead builds families up by acknowledging their strengths. It invites staff to link a participant’s action with a positive health outcome and more importantly positive feelings. In addition, it also sets the stage for a participant centered visit.</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Creating this warm dialogue </a:t>
            </a:r>
            <a:r>
              <a:rPr lang="en-US" baseline="0" dirty="0" smtClean="0"/>
              <a:t>helps engage participants to get them talking about what matters to them and to help staff understand their situation. In other words, getting participants talking helps staff gather the information needed to determine the best direction of the nutrition education.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7AEFD-CE53-4F5D-99BE-22B57EA09BA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a:t>
            </a:r>
            <a:r>
              <a:rPr lang="en-US" smtClean="0"/>
              <a:t>you Donna.</a:t>
            </a:r>
            <a:endParaRPr lang="en-US" dirty="0" smtClean="0"/>
          </a:p>
          <a:p>
            <a:endParaRPr lang="en-US" dirty="0" smtClean="0"/>
          </a:p>
          <a:p>
            <a:r>
              <a:rPr lang="en-US" dirty="0" smtClean="0"/>
              <a:t>I</a:t>
            </a:r>
            <a:r>
              <a:rPr lang="en-US" baseline="0" dirty="0" smtClean="0"/>
              <a:t> </a:t>
            </a:r>
            <a:r>
              <a:rPr lang="en-US" baseline="0" dirty="0" smtClean="0"/>
              <a:t>am Lynn Ireland, CO WIC Nutrition Coordinator.  My presentation, titled “Interpreting and Implementing VENA”  covers how the CO WIC Program tailored FNS’ VENA guidance for our CO local agency paraprofessional and professional staff.</a:t>
            </a:r>
          </a:p>
          <a:p>
            <a:endParaRPr lang="en-US" baseline="0" dirty="0" smtClean="0"/>
          </a:p>
          <a:p>
            <a:r>
              <a:rPr lang="en-US" baseline="0" dirty="0" smtClean="0"/>
              <a:t>Brigitte Boyd, CO WIC Nutrition Consultant, will then present CO WIC’s training programs in more detail during her presentation, “Keeping VENA Alive and Thriving”  </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order</a:t>
            </a:r>
            <a:r>
              <a:rPr lang="en-US" sz="1200" baseline="0" dirty="0" smtClean="0"/>
              <a:t> to provide a springboard for staff to begin using AI it was summarized into </a:t>
            </a:r>
            <a:r>
              <a:rPr lang="en-US" sz="1200" dirty="0" smtClean="0"/>
              <a:t>5 simple</a:t>
            </a:r>
            <a:r>
              <a:rPr lang="en-US" sz="1200" baseline="0" dirty="0" smtClean="0"/>
              <a:t> quick steps. First…</a:t>
            </a:r>
          </a:p>
          <a:p>
            <a:endParaRPr lang="en-US" sz="1200" kern="1200" dirty="0" smtClean="0">
              <a:solidFill>
                <a:schemeClr val="tx1"/>
              </a:solidFill>
              <a:latin typeface="+mn-lt"/>
              <a:ea typeface="+mn-ea"/>
              <a:cs typeface="+mn-cs"/>
            </a:endParaRPr>
          </a:p>
          <a:p>
            <a:pPr marL="228600" indent="-228600">
              <a:buFont typeface="+mj-lt"/>
              <a:buAutoNum type="arabicPeriod"/>
            </a:pPr>
            <a:r>
              <a:rPr lang="en-US" sz="1200" b="1" dirty="0" smtClean="0"/>
              <a:t>Ask an AI question</a:t>
            </a:r>
            <a:r>
              <a:rPr lang="en-US" sz="1200" dirty="0" smtClean="0"/>
              <a:t>, Remember this is a question about health or nutrition behaviors framed</a:t>
            </a:r>
            <a:r>
              <a:rPr lang="en-US" sz="1200" baseline="0" dirty="0" smtClean="0"/>
              <a:t> around positive feelings, for example.</a:t>
            </a:r>
            <a:r>
              <a:rPr lang="en-US" sz="1200" dirty="0" smtClean="0"/>
              <a:t> “</a:t>
            </a:r>
            <a:r>
              <a:rPr lang="en-US" sz="1200" i="1" dirty="0" smtClean="0"/>
              <a:t>Tell me one thing you’re doing  to gain the right amount of weight during this pregnancy?”  Then staff are </a:t>
            </a:r>
            <a:r>
              <a:rPr lang="en-US" sz="1200" i="1" baseline="0" dirty="0" smtClean="0"/>
              <a:t>to…</a:t>
            </a:r>
            <a:endParaRPr lang="en-US" sz="1200" dirty="0" smtClean="0"/>
          </a:p>
          <a:p>
            <a:pPr>
              <a:buNone/>
            </a:pPr>
            <a:r>
              <a:rPr lang="en-US" sz="1200" b="1" dirty="0" smtClean="0"/>
              <a:t>2.</a:t>
            </a:r>
            <a:r>
              <a:rPr lang="en-US" sz="1200" dirty="0" smtClean="0"/>
              <a:t> </a:t>
            </a:r>
            <a:r>
              <a:rPr lang="en-US" sz="1200" b="1" dirty="0" smtClean="0"/>
              <a:t>Look or scout for positive feelings </a:t>
            </a:r>
            <a:r>
              <a:rPr lang="en-US" sz="1200" dirty="0" smtClean="0"/>
              <a:t> – pride, satisfaction or anything someone does when they have done a good job.</a:t>
            </a:r>
            <a:r>
              <a:rPr lang="en-US" sz="1200" baseline="0" dirty="0" smtClean="0"/>
              <a:t> Next…</a:t>
            </a:r>
            <a:endParaRPr lang="en-US" sz="1200" dirty="0" smtClean="0"/>
          </a:p>
          <a:p>
            <a:pPr>
              <a:buNone/>
            </a:pPr>
            <a:r>
              <a:rPr lang="en-US" sz="1200" b="1" dirty="0" smtClean="0"/>
              <a:t>3.</a:t>
            </a:r>
            <a:r>
              <a:rPr lang="en-US" sz="1200" dirty="0" smtClean="0"/>
              <a:t> </a:t>
            </a:r>
            <a:r>
              <a:rPr lang="en-US" sz="1200" b="1" dirty="0" smtClean="0"/>
              <a:t>Pause</a:t>
            </a:r>
            <a:r>
              <a:rPr lang="en-US" sz="1200" dirty="0" smtClean="0"/>
              <a:t>- allow the participant to think of an answer and to relive the positive feeling that allowed for that success. </a:t>
            </a:r>
            <a:r>
              <a:rPr lang="en-US" dirty="0" smtClean="0"/>
              <a:t>This is said to be where the magic happens. After which…</a:t>
            </a:r>
            <a:endParaRPr lang="en-US" sz="1200" dirty="0" smtClean="0"/>
          </a:p>
          <a:p>
            <a:pPr>
              <a:buNone/>
            </a:pPr>
            <a:r>
              <a:rPr lang="en-US" sz="1200" b="1" dirty="0" smtClean="0"/>
              <a:t>4.</a:t>
            </a:r>
            <a:r>
              <a:rPr lang="en-US" sz="1200" dirty="0" smtClean="0"/>
              <a:t> </a:t>
            </a:r>
            <a:r>
              <a:rPr lang="en-US" sz="1200" b="1" dirty="0" smtClean="0"/>
              <a:t>Affirm to Amplify the Feeling</a:t>
            </a:r>
            <a:r>
              <a:rPr lang="en-US" sz="1200" dirty="0" smtClean="0"/>
              <a:t>- summarize the things that will help the participant feel more confident. </a:t>
            </a:r>
            <a:r>
              <a:rPr lang="en-US" sz="1200" b="0" i="1" dirty="0" smtClean="0"/>
              <a:t>for example "That</a:t>
            </a:r>
            <a:r>
              <a:rPr lang="en-US" sz="1200" i="1" kern="1200" dirty="0" smtClean="0">
                <a:solidFill>
                  <a:schemeClr val="tx1"/>
                </a:solidFill>
                <a:latin typeface="+mn-lt"/>
                <a:ea typeface="+mn-ea"/>
                <a:cs typeface="+mn-cs"/>
              </a:rPr>
              <a:t> is a great idea!</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Staying active during pregnancy is good for your muscles and heart. It</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also helps you maintain the right amount of weight. </a:t>
            </a:r>
            <a:r>
              <a:rPr lang="en-US" sz="1200" i="1" dirty="0" smtClean="0"/>
              <a:t>How does it feel, knowing that you’re making these healthy choices for you and your baby?”   </a:t>
            </a:r>
            <a:r>
              <a:rPr lang="en-US" sz="1200" i="0" dirty="0" smtClean="0"/>
              <a:t>And Finally, staff can continue the assessment process</a:t>
            </a:r>
            <a:r>
              <a:rPr lang="en-US" sz="1200" i="0" baseline="0" dirty="0" smtClean="0"/>
              <a:t> or begin nutrition education if appropriate.</a:t>
            </a:r>
            <a:endParaRPr lang="en-US" sz="1200" i="0" dirty="0" smtClean="0"/>
          </a:p>
          <a:p>
            <a:pPr>
              <a:buNone/>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beauty about this approach is that it can be used in nearly all situations. Staff do not have to figure out the stage of change a participant is in, or if the participant is the right kind of participant to use this technique with. It</a:t>
            </a:r>
            <a:r>
              <a:rPr lang="en-US" sz="1200" baseline="0" dirty="0" smtClean="0"/>
              <a:t> can be used with anyone and is ideal to use at the beginning of an appointment</a:t>
            </a:r>
            <a:r>
              <a:rPr lang="en-US" sz="1200" b="0" baseline="0" dirty="0" smtClean="0"/>
              <a:t>, kind of like a warm. </a:t>
            </a:r>
            <a:r>
              <a:rPr lang="en-US" sz="1200" b="0" i="0" kern="1200" dirty="0" smtClean="0">
                <a:solidFill>
                  <a:srgbClr val="FF0000"/>
                </a:solidFill>
                <a:latin typeface="+mn-lt"/>
                <a:ea typeface="+mn-ea"/>
                <a:cs typeface="+mn-cs"/>
              </a:rPr>
              <a:t>AI is meant to enhance, rather than replace, the current assessment process.</a:t>
            </a:r>
            <a:endParaRPr lang="en-US" sz="1200"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exercises discussed during the training </a:t>
            </a:r>
            <a:r>
              <a:rPr lang="en-US" baseline="0" dirty="0" smtClean="0"/>
              <a:t> and continued afterwards was for staff to  look at the nutrition interview questions and reframe the questions to be more AI focused. </a:t>
            </a:r>
          </a:p>
          <a:p>
            <a:endParaRPr lang="en-US" baseline="0" dirty="0" smtClean="0"/>
          </a:p>
          <a:p>
            <a:r>
              <a:rPr lang="en-US" baseline="0" dirty="0" smtClean="0"/>
              <a:t>For example a nutrition interview question staff may ask is…  </a:t>
            </a:r>
            <a:r>
              <a:rPr lang="en-US" sz="900" i="1" baseline="0" dirty="0" smtClean="0"/>
              <a:t>(see slide)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nutrition interview</a:t>
            </a:r>
            <a:r>
              <a:rPr lang="en-US" dirty="0" smtClean="0"/>
              <a:t> question uses positive framing. </a:t>
            </a:r>
            <a:r>
              <a:rPr lang="en-US" baseline="0" dirty="0" smtClean="0"/>
              <a:t>However, t</a:t>
            </a:r>
            <a:r>
              <a:rPr lang="en-US" dirty="0" smtClean="0"/>
              <a:t>he question does not take it that one extra step to ask mom to reflect on her own success. A more AI focus question that may achieve this is…. </a:t>
            </a:r>
            <a:r>
              <a:rPr lang="en-US" sz="900" i="1" dirty="0" smtClean="0"/>
              <a:t>(see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allows mom to acknowledge her impact on her child</a:t>
            </a:r>
            <a:r>
              <a:rPr lang="en-US" baseline="0" dirty="0" smtClean="0"/>
              <a:t> and gets her in touch with a positive moment.</a:t>
            </a:r>
            <a:r>
              <a:rPr lang="en-US" dirty="0" smtClean="0"/>
              <a:t> It may help mom feel more confident in her ability to change or encourage her</a:t>
            </a:r>
            <a:r>
              <a:rPr lang="en-US" baseline="0" dirty="0" smtClean="0"/>
              <a:t> </a:t>
            </a:r>
            <a:r>
              <a:rPr lang="en-US" dirty="0" smtClean="0"/>
              <a:t>to continue the healthy behavior. </a:t>
            </a: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It</a:t>
            </a:r>
            <a:r>
              <a:rPr lang="en-US" baseline="0" dirty="0" smtClean="0"/>
              <a:t> is normal for people to not notice the good stuff as much and instead focus on problems. This was an anticipated challenge when using AI. </a:t>
            </a:r>
            <a:r>
              <a:rPr lang="en-US" sz="1200" kern="1200" dirty="0" smtClean="0">
                <a:solidFill>
                  <a:schemeClr val="tx1"/>
                </a:solidFill>
                <a:latin typeface="+mn-lt"/>
                <a:ea typeface="+mn-ea"/>
                <a:cs typeface="+mn-cs"/>
              </a:rPr>
              <a:t>Anytime the participant is talking about something she</a:t>
            </a:r>
            <a:r>
              <a:rPr lang="en-US" sz="1200" kern="1200" baseline="0" dirty="0" smtClean="0">
                <a:solidFill>
                  <a:schemeClr val="tx1"/>
                </a:solidFill>
                <a:latin typeface="+mn-lt"/>
                <a:ea typeface="+mn-ea"/>
                <a:cs typeface="+mn-cs"/>
              </a:rPr>
              <a:t> or </a:t>
            </a:r>
            <a:r>
              <a:rPr lang="en-US" sz="1200" kern="1200" dirty="0" smtClean="0">
                <a:solidFill>
                  <a:schemeClr val="tx1"/>
                </a:solidFill>
                <a:latin typeface="+mn-lt"/>
                <a:ea typeface="+mn-ea"/>
                <a:cs typeface="+mn-cs"/>
              </a:rPr>
              <a:t>he doesn’t like (in</a:t>
            </a:r>
            <a:r>
              <a:rPr lang="en-US" sz="1200" kern="1200" baseline="0" dirty="0" smtClean="0">
                <a:solidFill>
                  <a:schemeClr val="tx1"/>
                </a:solidFill>
                <a:latin typeface="+mn-lt"/>
                <a:ea typeface="+mn-ea"/>
                <a:cs typeface="+mn-cs"/>
              </a:rPr>
              <a:t> other words, </a:t>
            </a:r>
            <a:r>
              <a:rPr lang="en-US" sz="1200" kern="1200" dirty="0" smtClean="0">
                <a:solidFill>
                  <a:schemeClr val="tx1"/>
                </a:solidFill>
                <a:latin typeface="+mn-lt"/>
                <a:ea typeface="+mn-ea"/>
                <a:cs typeface="+mn-cs"/>
              </a:rPr>
              <a:t>not focused on a success) staff</a:t>
            </a:r>
            <a:r>
              <a:rPr lang="en-US" sz="1200" kern="1200" baseline="0" dirty="0" smtClean="0">
                <a:solidFill>
                  <a:schemeClr val="tx1"/>
                </a:solidFill>
                <a:latin typeface="+mn-lt"/>
                <a:ea typeface="+mn-ea"/>
                <a:cs typeface="+mn-cs"/>
              </a:rPr>
              <a:t> were directed to </a:t>
            </a:r>
            <a:r>
              <a:rPr lang="en-US" sz="1200" kern="1200" dirty="0" smtClean="0">
                <a:solidFill>
                  <a:schemeClr val="tx1"/>
                </a:solidFill>
                <a:latin typeface="+mn-lt"/>
                <a:ea typeface="+mn-ea"/>
                <a:cs typeface="+mn-cs"/>
              </a:rPr>
              <a:t>“flip it over”</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participant might know what they don’t want to happen (for example, </a:t>
            </a:r>
            <a:r>
              <a:rPr lang="en-US" sz="1200" u="none" kern="1200" dirty="0" smtClean="0">
                <a:solidFill>
                  <a:schemeClr val="tx1"/>
                </a:solidFill>
                <a:latin typeface="+mn-lt"/>
                <a:ea typeface="+mn-ea"/>
                <a:cs typeface="+mn-cs"/>
              </a:rPr>
              <a:t>a participant might say: </a:t>
            </a:r>
            <a:r>
              <a:rPr lang="en-US" sz="1200" i="1" kern="1200" dirty="0" smtClean="0">
                <a:solidFill>
                  <a:schemeClr val="tx1"/>
                </a:solidFill>
                <a:latin typeface="+mn-lt"/>
                <a:ea typeface="+mn-ea"/>
                <a:cs typeface="+mn-cs"/>
              </a:rPr>
              <a:t>“”My</a:t>
            </a:r>
            <a:r>
              <a:rPr lang="en-US" sz="1200" i="1" kern="1200" baseline="0" dirty="0" smtClean="0">
                <a:solidFill>
                  <a:schemeClr val="tx1"/>
                </a:solidFill>
                <a:latin typeface="+mn-lt"/>
                <a:ea typeface="+mn-ea"/>
                <a:cs typeface="+mn-cs"/>
              </a:rPr>
              <a:t> little girl</a:t>
            </a:r>
            <a:r>
              <a:rPr lang="en-US" sz="1200" i="1" kern="1200" dirty="0" smtClean="0">
                <a:solidFill>
                  <a:schemeClr val="tx1"/>
                </a:solidFill>
                <a:latin typeface="+mn-lt"/>
                <a:ea typeface="+mn-ea"/>
                <a:cs typeface="+mn-cs"/>
              </a:rPr>
              <a:t> never sits down to eat, so I feel like I have to follow her around with food in order for her to eat something.</a:t>
            </a:r>
            <a:r>
              <a:rPr lang="en-US" sz="1200" kern="1200" dirty="0" smtClean="0">
                <a:solidFill>
                  <a:schemeClr val="tx1"/>
                </a:solidFill>
                <a:latin typeface="+mn-lt"/>
                <a:ea typeface="+mn-ea"/>
                <a:cs typeface="+mn-cs"/>
              </a:rPr>
              <a:t>”)</a:t>
            </a:r>
          </a:p>
          <a:p>
            <a:pPr lvl="0"/>
            <a:r>
              <a:rPr lang="en-US" sz="1200" kern="1200" dirty="0" smtClean="0">
                <a:solidFill>
                  <a:schemeClr val="tx1"/>
                </a:solidFill>
                <a:latin typeface="+mn-lt"/>
                <a:ea typeface="+mn-ea"/>
                <a:cs typeface="+mn-cs"/>
              </a:rPr>
              <a:t>In this case we want  mom to talk about what she wants to happen instead (for example, </a:t>
            </a:r>
            <a:r>
              <a:rPr lang="en-US" sz="1200" u="none" kern="1200" dirty="0" smtClean="0">
                <a:solidFill>
                  <a:schemeClr val="tx1"/>
                </a:solidFill>
                <a:latin typeface="+mn-lt"/>
                <a:ea typeface="+mn-ea"/>
                <a:cs typeface="+mn-cs"/>
              </a:rPr>
              <a:t>staff may reply: </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So it sounds like meal time isn’t going the way you like. Tell me how you want meal time to be like.”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Then the mom can talk about a future success. The key is to not take no for an answer. Everyone</a:t>
            </a:r>
            <a:r>
              <a:rPr lang="en-US" sz="1200" kern="1200" baseline="0" dirty="0" smtClean="0">
                <a:solidFill>
                  <a:schemeClr val="tx1"/>
                </a:solidFill>
                <a:latin typeface="+mn-lt"/>
                <a:ea typeface="+mn-ea"/>
                <a:cs typeface="+mn-cs"/>
              </a:rPr>
              <a:t> has a success whether from the present, past or future.</a:t>
            </a:r>
            <a:r>
              <a:rPr lang="en-US" baseline="0" dirty="0" smtClean="0"/>
              <a:t>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anticipated challenge 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participants bring up unhealthy practices has a success? In this type of situation it is important to affirm the feeling and not the behavior.</a:t>
            </a:r>
          </a:p>
          <a:p>
            <a:r>
              <a:rPr lang="en-US" sz="1200" kern="1200" dirty="0" smtClean="0">
                <a:solidFill>
                  <a:schemeClr val="tx1"/>
                </a:solidFill>
                <a:latin typeface="+mn-lt"/>
                <a:ea typeface="+mn-ea"/>
                <a:cs typeface="+mn-cs"/>
              </a:rPr>
              <a:t> For example, </a:t>
            </a:r>
            <a:r>
              <a:rPr lang="en-US" sz="1200" i="1" kern="1200" dirty="0" smtClean="0">
                <a:solidFill>
                  <a:schemeClr val="tx1"/>
                </a:solidFill>
                <a:latin typeface="+mn-lt"/>
                <a:ea typeface="+mn-ea"/>
                <a:cs typeface="+mn-cs"/>
              </a:rPr>
              <a:t>“I give my son 2 cookies to</a:t>
            </a:r>
            <a:r>
              <a:rPr lang="en-US" sz="1200" i="1" kern="1200" baseline="0" dirty="0" smtClean="0">
                <a:solidFill>
                  <a:schemeClr val="tx1"/>
                </a:solidFill>
                <a:latin typeface="+mn-lt"/>
                <a:ea typeface="+mn-ea"/>
                <a:cs typeface="+mn-cs"/>
              </a:rPr>
              <a:t> get him to</a:t>
            </a:r>
            <a:r>
              <a:rPr lang="en-US" sz="1200" i="1" kern="1200" dirty="0" smtClean="0">
                <a:solidFill>
                  <a:schemeClr val="tx1"/>
                </a:solidFill>
                <a:latin typeface="+mn-lt"/>
                <a:ea typeface="+mn-ea"/>
                <a:cs typeface="+mn-cs"/>
              </a:rPr>
              <a:t> eats his vegetables”).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Staff can respond by saying:</a:t>
            </a:r>
            <a:r>
              <a:rPr lang="en-US" sz="1200" i="1" kern="1200" dirty="0" smtClean="0">
                <a:solidFill>
                  <a:schemeClr val="tx1"/>
                </a:solidFill>
                <a:latin typeface="+mn-lt"/>
                <a:ea typeface="+mn-ea"/>
                <a:cs typeface="+mn-cs"/>
              </a:rPr>
              <a:t> “I can see you really care about your</a:t>
            </a:r>
            <a:r>
              <a:rPr lang="en-US" sz="1200" i="1" kern="1200" baseline="0" dirty="0" smtClean="0">
                <a:solidFill>
                  <a:schemeClr val="tx1"/>
                </a:solidFill>
                <a:latin typeface="+mn-lt"/>
                <a:ea typeface="+mn-ea"/>
                <a:cs typeface="+mn-cs"/>
              </a:rPr>
              <a:t> son</a:t>
            </a:r>
            <a:r>
              <a:rPr lang="en-US" sz="1200" i="1" kern="1200" dirty="0" smtClean="0">
                <a:solidFill>
                  <a:schemeClr val="tx1"/>
                </a:solidFill>
                <a:latin typeface="+mn-lt"/>
                <a:ea typeface="+mn-ea"/>
                <a:cs typeface="+mn-cs"/>
              </a:rPr>
              <a:t> eating his vegetables. That is what is important to you.”).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Then staff can re-phrase the question: such</a:t>
            </a:r>
            <a:r>
              <a:rPr lang="en-US" sz="1200" kern="1200" baseline="0" dirty="0" smtClean="0">
                <a:solidFill>
                  <a:schemeClr val="tx1"/>
                </a:solidFill>
                <a:latin typeface="+mn-lt"/>
                <a:ea typeface="+mn-ea"/>
                <a:cs typeface="+mn-cs"/>
              </a:rPr>
              <a:t> as</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 Can you think of a time when you</a:t>
            </a:r>
            <a:r>
              <a:rPr lang="en-US" sz="1200" i="1" kern="1200" baseline="0" dirty="0" smtClean="0">
                <a:solidFill>
                  <a:schemeClr val="tx1"/>
                </a:solidFill>
                <a:latin typeface="+mn-lt"/>
                <a:ea typeface="+mn-ea"/>
                <a:cs typeface="+mn-cs"/>
              </a:rPr>
              <a:t>r son</a:t>
            </a:r>
            <a:r>
              <a:rPr lang="en-US" sz="1200" i="1" kern="1200" dirty="0" smtClean="0">
                <a:solidFill>
                  <a:schemeClr val="tx1"/>
                </a:solidFill>
                <a:latin typeface="+mn-lt"/>
                <a:ea typeface="+mn-ea"/>
                <a:cs typeface="+mn-cs"/>
              </a:rPr>
              <a:t> ate his vegetables without you giving him a cookie”?)</a:t>
            </a:r>
          </a:p>
          <a:p>
            <a:pPr lvl="0"/>
            <a:r>
              <a:rPr lang="en-US" sz="1200" i="0" kern="1200" dirty="0" smtClean="0">
                <a:solidFill>
                  <a:schemeClr val="tx1"/>
                </a:solidFill>
                <a:latin typeface="+mn-lt"/>
                <a:ea typeface="+mn-ea"/>
                <a:cs typeface="+mn-cs"/>
              </a:rPr>
              <a:t>Again,</a:t>
            </a:r>
            <a:r>
              <a:rPr lang="en-US" sz="1200" i="0" kern="1200" baseline="0" dirty="0" smtClean="0">
                <a:solidFill>
                  <a:schemeClr val="tx1"/>
                </a:solidFill>
                <a:latin typeface="+mn-lt"/>
                <a:ea typeface="+mn-ea"/>
                <a:cs typeface="+mn-cs"/>
              </a:rPr>
              <a:t> this invites the participants to think about a past success. It also provides a platform for staff to later brainstorm with the mom workable solutions at some point during the visit.  </a:t>
            </a:r>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During the training staff were provided with</a:t>
            </a:r>
            <a:r>
              <a:rPr lang="en-US" sz="1200" b="0" baseline="0" dirty="0" smtClean="0"/>
              <a:t> several cards that gave examples of each new counseling technique. In addition to being trained on AI, other concepts were also discussed such as Change Talk, which is a MI technique, and Turbo Goal Setting. Cards included simple phrases and tips to assist with implementing these new techniques and examples of counseling conversations to piece all these concepts together.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To help staff use these new tools an easel was printed on card stock to cut out. Staff could then place one card on the easel and have it next to their workstation, by doing this staff had a readily available reference tool of the technique they were practicing to help build their confidence as they became more comfortable. </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1337AEFD-CE53-4F5D-99BE-22B57EA09BA5}"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will share a couple of quotes from our post-training</a:t>
            </a:r>
            <a:r>
              <a:rPr lang="en-US" baseline="0" dirty="0" smtClean="0"/>
              <a:t> survey</a:t>
            </a:r>
            <a:r>
              <a:rPr lang="en-US" dirty="0" smtClean="0"/>
              <a:t> to give you an overall feeling of how  some staff received the AI training.</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any training there are always challenges and we experienced several.</a:t>
            </a:r>
          </a:p>
          <a:p>
            <a:r>
              <a:rPr lang="en-US" baseline="0" dirty="0" smtClean="0"/>
              <a:t>Historically , Colorado  has provided Regional Trainings face-to-face. Where presenters and  state office staff traveled to about 8 different sites throughout the state and agencies would convene at a site most convenient for them. However, it is a challenge to line up presenters who could commit to multiple dates, the logistics of organizing trainings at multiple sites and travel costs for state staff, presenters, and agencies.</a:t>
            </a:r>
          </a:p>
          <a:p>
            <a:endParaRPr lang="en-US" baseline="0" dirty="0" smtClean="0"/>
          </a:p>
          <a:p>
            <a:r>
              <a:rPr lang="en-US" baseline="0" dirty="0" smtClean="0"/>
              <a:t>For this training, distance learning technology was used. Trainings were held at two sites, with only state office staff traveling to provide support and lead training activities to the broadcasted sites. Concerns that emerged at some of the distance sites, was the unanticipated failure of the technology, the</a:t>
            </a:r>
          </a:p>
          <a:p>
            <a:r>
              <a:rPr lang="en-US" baseline="0" dirty="0" smtClean="0"/>
              <a:t>lack of interaction with the presenter, which lead to disconnection with the training. </a:t>
            </a:r>
          </a:p>
          <a:p>
            <a:endParaRPr lang="en-US" baseline="0" dirty="0" smtClean="0"/>
          </a:p>
          <a:p>
            <a:r>
              <a:rPr lang="en-US" baseline="0" dirty="0" smtClean="0"/>
              <a:t>Due to theses short-comings it was determined that a different approach to further training reinforcement was needed, which took additional time to roll-out. </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There was a varied level of comfort and willingness to experiment. Some s</a:t>
            </a:r>
            <a:r>
              <a:rPr lang="en-US" sz="1200" b="0" i="0" kern="1200" dirty="0" smtClean="0">
                <a:solidFill>
                  <a:schemeClr val="tx1"/>
                </a:solidFill>
                <a:latin typeface="+mn-lt"/>
                <a:ea typeface="+mn-ea"/>
                <a:cs typeface="+mn-cs"/>
              </a:rPr>
              <a:t>taff exposed</a:t>
            </a:r>
            <a:r>
              <a:rPr lang="en-US" sz="1200" b="0" i="0" kern="1200" baseline="0" dirty="0" smtClean="0">
                <a:solidFill>
                  <a:schemeClr val="tx1"/>
                </a:solidFill>
                <a:latin typeface="+mn-lt"/>
                <a:ea typeface="+mn-ea"/>
                <a:cs typeface="+mn-cs"/>
              </a:rPr>
              <a:t> to MI techniques</a:t>
            </a:r>
            <a:r>
              <a:rPr lang="en-US" sz="1200" b="0" i="0" kern="1200" dirty="0" smtClean="0">
                <a:solidFill>
                  <a:schemeClr val="tx1"/>
                </a:solidFill>
                <a:latin typeface="+mn-lt"/>
                <a:ea typeface="+mn-ea"/>
                <a:cs typeface="+mn-cs"/>
              </a:rPr>
              <a:t>  felt the information was a review of what they already knew </a:t>
            </a:r>
            <a:r>
              <a:rPr lang="en-US" sz="1200" b="0" i="0" kern="1200" baseline="0" dirty="0" smtClean="0">
                <a:solidFill>
                  <a:schemeClr val="tx1"/>
                </a:solidFill>
                <a:latin typeface="+mn-lt"/>
                <a:ea typeface="+mn-ea"/>
                <a:cs typeface="+mn-cs"/>
              </a:rPr>
              <a:t>and may not have seen the value of the training. </a:t>
            </a:r>
          </a:p>
          <a:p>
            <a:r>
              <a:rPr lang="en-US" dirty="0" smtClean="0"/>
              <a:t> </a:t>
            </a:r>
          </a:p>
          <a:p>
            <a:pPr>
              <a:buFont typeface="Arial" pitchFamily="34" charset="0"/>
              <a:buNone/>
            </a:pPr>
            <a:endParaRPr lang="en-US"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337AEFD-CE53-4F5D-99BE-22B57EA09BA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technica</a:t>
            </a:r>
            <a:r>
              <a:rPr lang="en-US" sz="1200" kern="1200" baseline="0" dirty="0" smtClean="0">
                <a:solidFill>
                  <a:schemeClr val="tx1"/>
                </a:solidFill>
                <a:latin typeface="+mn-lt"/>
                <a:ea typeface="+mn-ea"/>
                <a:cs typeface="+mn-cs"/>
              </a:rPr>
              <a:t>l difficulty </a:t>
            </a:r>
            <a:r>
              <a:rPr lang="en-US" sz="1200" kern="1200" dirty="0" smtClean="0">
                <a:solidFill>
                  <a:schemeClr val="tx1"/>
                </a:solidFill>
                <a:latin typeface="+mn-lt"/>
                <a:ea typeface="+mn-ea"/>
                <a:cs typeface="+mn-cs"/>
              </a:rPr>
              <a:t>experienced</a:t>
            </a:r>
            <a:r>
              <a:rPr lang="en-US" sz="1200" kern="1200" baseline="0" dirty="0" smtClean="0">
                <a:solidFill>
                  <a:schemeClr val="tx1"/>
                </a:solidFill>
                <a:latin typeface="+mn-lt"/>
                <a:ea typeface="+mn-ea"/>
                <a:cs typeface="+mn-cs"/>
              </a:rPr>
              <a:t> during the training led to the development of a tool called the </a:t>
            </a:r>
            <a:r>
              <a:rPr lang="en-US" sz="1200" kern="1200" dirty="0" smtClean="0">
                <a:solidFill>
                  <a:schemeClr val="tx1"/>
                </a:solidFill>
                <a:latin typeface="+mn-lt"/>
                <a:ea typeface="+mn-ea"/>
                <a:cs typeface="+mn-cs"/>
              </a:rPr>
              <a:t>Facilitator’s toolbox, which  was created to help clinic supervisors reinforce the Appreciative Inquiry concepts</a:t>
            </a:r>
            <a:r>
              <a:rPr lang="en-US" sz="1200" kern="1200" baseline="0" dirty="0" smtClean="0">
                <a:solidFill>
                  <a:schemeClr val="tx1"/>
                </a:solidFill>
                <a:latin typeface="+mn-lt"/>
                <a:ea typeface="+mn-ea"/>
                <a:cs typeface="+mn-cs"/>
              </a:rPr>
              <a:t> as a refresher training. The toolbox included strategies to keep the momentum going, tips for success, and practice activities. </a:t>
            </a:r>
          </a:p>
          <a:p>
            <a:endParaRPr lang="en-US" sz="2600" dirty="0" smtClean="0"/>
          </a:p>
          <a:p>
            <a:r>
              <a:rPr lang="en-US" sz="1200" dirty="0" smtClean="0"/>
              <a:t>Through feedback gathered from</a:t>
            </a:r>
            <a:r>
              <a:rPr lang="en-US" sz="1200" baseline="0" dirty="0" smtClean="0"/>
              <a:t> </a:t>
            </a:r>
            <a:r>
              <a:rPr lang="en-US" sz="1200" dirty="0" smtClean="0"/>
              <a:t>LA</a:t>
            </a:r>
            <a:r>
              <a:rPr lang="en-US" sz="1200" baseline="0" dirty="0" smtClean="0"/>
              <a:t> committees additional easel cards were developed.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I would like to take</a:t>
            </a:r>
            <a:r>
              <a:rPr lang="en-US" baseline="0" dirty="0" smtClean="0"/>
              <a:t> </a:t>
            </a:r>
            <a:r>
              <a:rPr lang="en-US" dirty="0" smtClean="0"/>
              <a:t>a moment to briefly discuss our new employee</a:t>
            </a:r>
            <a:r>
              <a:rPr lang="en-US" baseline="0" dirty="0" smtClean="0"/>
              <a:t> training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Training and staff development for local agency staff is key to maintaining quality services. </a:t>
            </a:r>
            <a:r>
              <a:rPr lang="en-US" sz="1200" b="0" i="0" kern="1200" baseline="0" dirty="0" smtClean="0">
                <a:solidFill>
                  <a:schemeClr val="tx1"/>
                </a:solidFill>
                <a:latin typeface="+mn-lt"/>
                <a:ea typeface="+mn-ea"/>
                <a:cs typeface="+mn-cs"/>
              </a:rPr>
              <a:t>Our new employee</a:t>
            </a:r>
            <a:r>
              <a:rPr lang="en-US" sz="1200" kern="1200" baseline="0" dirty="0" smtClean="0">
                <a:solidFill>
                  <a:schemeClr val="tx1"/>
                </a:solidFill>
                <a:latin typeface="+mn-lt"/>
                <a:ea typeface="+mn-ea"/>
                <a:cs typeface="+mn-cs"/>
              </a:rPr>
              <a:t> training is </a:t>
            </a:r>
            <a:r>
              <a:rPr lang="en-US" sz="1200" kern="1200" dirty="0" smtClean="0">
                <a:solidFill>
                  <a:schemeClr val="tx1"/>
                </a:solidFill>
                <a:latin typeface="+mn-lt"/>
                <a:ea typeface="+mn-ea"/>
                <a:cs typeface="+mn-cs"/>
              </a:rPr>
              <a:t>comprised of three levels of competency. Each level</a:t>
            </a:r>
            <a:r>
              <a:rPr lang="en-US" sz="1200" kern="1200" baseline="0" dirty="0" smtClean="0">
                <a:solidFill>
                  <a:schemeClr val="tx1"/>
                </a:solidFill>
                <a:latin typeface="+mn-lt"/>
                <a:ea typeface="+mn-ea"/>
                <a:cs typeface="+mn-cs"/>
              </a:rPr>
              <a:t> of training is designed </a:t>
            </a:r>
            <a:r>
              <a:rPr lang="en-US" sz="1200" kern="1200" dirty="0" smtClean="0">
                <a:solidFill>
                  <a:schemeClr val="tx1"/>
                </a:solidFill>
                <a:latin typeface="+mn-lt"/>
                <a:ea typeface="+mn-ea"/>
                <a:cs typeface="+mn-cs"/>
              </a:rPr>
              <a:t>for self-paced learning </a:t>
            </a:r>
            <a:r>
              <a:rPr lang="en-US" baseline="0" dirty="0" smtClean="0"/>
              <a:t>along side on-the-job training with oversight of the local agency supervisor with timeline requirements for completion. Each level may include paper modules, online courses, and assessment and evaluation tools. </a:t>
            </a:r>
            <a:r>
              <a:rPr lang="en-US" sz="1200" b="0" i="0" kern="1200" dirty="0" smtClean="0">
                <a:solidFill>
                  <a:schemeClr val="tx1"/>
                </a:solidFill>
                <a:latin typeface="+mn-lt"/>
                <a:ea typeface="+mn-ea"/>
                <a:cs typeface="+mn-cs"/>
              </a:rPr>
              <a:t>New</a:t>
            </a:r>
            <a:r>
              <a:rPr lang="en-US" sz="1200" b="0" i="0" kern="1200" baseline="0" dirty="0" smtClean="0">
                <a:solidFill>
                  <a:schemeClr val="tx1"/>
                </a:solidFill>
                <a:latin typeface="+mn-lt"/>
                <a:ea typeface="+mn-ea"/>
                <a:cs typeface="+mn-cs"/>
              </a:rPr>
              <a:t> employees</a:t>
            </a:r>
            <a:r>
              <a:rPr lang="en-US" sz="1200" b="0" i="0" kern="1200" dirty="0" smtClean="0">
                <a:solidFill>
                  <a:schemeClr val="tx1"/>
                </a:solidFill>
                <a:latin typeface="+mn-lt"/>
                <a:ea typeface="+mn-ea"/>
                <a:cs typeface="+mn-cs"/>
              </a:rPr>
              <a:t> often find certain skills more difficult than others. This method allows a new employee to learn skills they find challenging at their own pace, practicing and reviewing as much as they like. Then, they can move quickly through other skills to which they are more proficient in.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337AEFD-CE53-4F5D-99BE-22B57EA09BA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Interpreting and implementing VENA </a:t>
            </a:r>
          </a:p>
          <a:p>
            <a:endParaRPr lang="en-US" dirty="0" smtClean="0"/>
          </a:p>
          <a:p>
            <a:r>
              <a:rPr lang="en-US" dirty="0" smtClean="0"/>
              <a:t>My</a:t>
            </a:r>
            <a:r>
              <a:rPr lang="en-US" baseline="0" dirty="0" smtClean="0"/>
              <a:t> presentation describes:</a:t>
            </a:r>
          </a:p>
          <a:p>
            <a:endParaRPr lang="en-US" baseline="0" dirty="0" smtClean="0"/>
          </a:p>
          <a:p>
            <a:pPr marL="228600" indent="-228600">
              <a:buAutoNum type="arabicPeriod"/>
            </a:pPr>
            <a:r>
              <a:rPr lang="en-US" baseline="0" dirty="0" smtClean="0"/>
              <a:t>CO WIC staffing model</a:t>
            </a:r>
          </a:p>
          <a:p>
            <a:pPr marL="228600" indent="-228600">
              <a:buAutoNum type="arabicPeriod"/>
            </a:pPr>
            <a:r>
              <a:rPr lang="en-US" baseline="0" dirty="0" smtClean="0"/>
              <a:t>Interpreting VENA guidance for our local staff;</a:t>
            </a:r>
          </a:p>
          <a:p>
            <a:pPr marL="228600" indent="-228600">
              <a:buAutoNum type="arabicPeriod"/>
            </a:pPr>
            <a:r>
              <a:rPr lang="en-US" baseline="0" dirty="0" smtClean="0"/>
              <a:t>VENA-related approaches that survived the test of time and;</a:t>
            </a:r>
          </a:p>
          <a:p>
            <a:pPr marL="228600" indent="-228600">
              <a:buAutoNum type="arabicPeriod"/>
            </a:pPr>
            <a:r>
              <a:rPr lang="en-US" baseline="0" dirty="0" smtClean="0"/>
              <a:t>Ways we continue to incorporate VENA into everyday activities</a:t>
            </a:r>
          </a:p>
          <a:p>
            <a:pPr marL="228600" indent="-228600">
              <a:buAutoNum type="arabicPeriod"/>
            </a:pPr>
            <a:endParaRPr lang="en-US" baseline="0" dirty="0" smtClean="0"/>
          </a:p>
          <a:p>
            <a:pPr marL="228600" indent="-228600">
              <a:buNone/>
            </a:pPr>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baseline="0" dirty="0" smtClean="0">
                <a:solidFill>
                  <a:schemeClr val="tx1"/>
                </a:solidFill>
                <a:latin typeface="+mn-lt"/>
                <a:ea typeface="+mn-ea"/>
                <a:cs typeface="+mn-cs"/>
              </a:rPr>
              <a:t>Here is a list of the modules in each level. All modules include self-assessment activities so new employees can identify strengths as well as areas needing additional review. Also online post‐tests are required to assess comprehension and knowledge obtained.</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Level I </a:t>
            </a:r>
            <a:r>
              <a:rPr lang="en-US" sz="1200" kern="1200" baseline="0" dirty="0" smtClean="0">
                <a:solidFill>
                  <a:schemeClr val="tx1"/>
                </a:solidFill>
                <a:latin typeface="+mn-lt"/>
                <a:ea typeface="+mn-ea"/>
                <a:cs typeface="+mn-cs"/>
              </a:rPr>
              <a:t>focuses on policies and b</a:t>
            </a:r>
            <a:r>
              <a:rPr lang="en-US" sz="1200" kern="1200" dirty="0" smtClean="0">
                <a:solidFill>
                  <a:schemeClr val="tx1"/>
                </a:solidFill>
                <a:latin typeface="+mn-lt"/>
                <a:ea typeface="+mn-ea"/>
                <a:cs typeface="+mn-cs"/>
              </a:rPr>
              <a:t>asic background requirements and procedures to certify and provide benefits to participants. Emphasis</a:t>
            </a:r>
            <a:r>
              <a:rPr lang="en-US" sz="1200" kern="1200" baseline="0" dirty="0" smtClean="0">
                <a:solidFill>
                  <a:schemeClr val="tx1"/>
                </a:solidFill>
                <a:latin typeface="+mn-lt"/>
                <a:ea typeface="+mn-ea"/>
                <a:cs typeface="+mn-cs"/>
              </a:rPr>
              <a:t> is placed on the observation and record review evaluation tools, which are used to monitor the new employee against established criteria to ensure </a:t>
            </a:r>
            <a:r>
              <a:rPr lang="en-US" baseline="0" dirty="0" smtClean="0"/>
              <a:t>demonstration of</a:t>
            </a:r>
            <a:r>
              <a:rPr lang="en-US" dirty="0" smtClean="0"/>
              <a:t> performance skill</a:t>
            </a:r>
            <a:r>
              <a:rPr lang="en-US" sz="1200" kern="1200" dirty="0" smtClean="0">
                <a:solidFill>
                  <a:schemeClr val="tx1"/>
                </a:solidFill>
                <a:latin typeface="+mn-lt"/>
                <a:ea typeface="+mn-ea"/>
                <a:cs typeface="+mn-cs"/>
              </a:rPr>
              <a:t>.  As a new employee works through</a:t>
            </a:r>
            <a:r>
              <a:rPr lang="en-US" sz="1200" kern="1200" baseline="0" dirty="0" smtClean="0">
                <a:solidFill>
                  <a:schemeClr val="tx1"/>
                </a:solidFill>
                <a:latin typeface="+mn-lt"/>
                <a:ea typeface="+mn-ea"/>
                <a:cs typeface="+mn-cs"/>
              </a:rPr>
              <a:t> level 1 each cert and recert record is reviewed by the supervisor or designated qualified staff member to allow an opportunity for guidance and additional oversight. </a:t>
            </a:r>
            <a:r>
              <a:rPr lang="en-US" sz="1200" b="0" kern="1200" baseline="0" dirty="0" smtClean="0">
                <a:solidFill>
                  <a:srgbClr val="FF0000"/>
                </a:solidFill>
                <a:latin typeface="+mn-lt"/>
                <a:ea typeface="+mn-ea"/>
                <a:cs typeface="+mn-cs"/>
              </a:rPr>
              <a:t>This is a key strategy </a:t>
            </a:r>
            <a:r>
              <a:rPr lang="en-US" dirty="0" smtClean="0"/>
              <a:t>to ensure, quality assessment and education are being provided to the participant. </a:t>
            </a:r>
            <a:r>
              <a:rPr lang="en-US" sz="1200" kern="1200" baseline="0" dirty="0" smtClean="0">
                <a:solidFill>
                  <a:schemeClr val="tx1"/>
                </a:solidFill>
                <a:latin typeface="+mn-lt"/>
                <a:ea typeface="+mn-ea"/>
                <a:cs typeface="+mn-cs"/>
              </a:rPr>
              <a:t>We view the evaluation tools as an on-going training effort, not a one-time occurrence. It offers LA the opportunity to use the evaluation tools as part of their regular performance review of staff. </a:t>
            </a:r>
            <a:r>
              <a:rPr lang="en-US" sz="1200" kern="1200" dirty="0" smtClean="0">
                <a:solidFill>
                  <a:schemeClr val="tx1"/>
                </a:solidFill>
                <a:latin typeface="+mn-lt"/>
                <a:ea typeface="+mn-ea"/>
                <a:cs typeface="+mn-cs"/>
              </a:rPr>
              <a:t> Once a new employee has completed all Level I</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requirements they are considered a Certified WIC Authority (CWA) (a</a:t>
            </a:r>
            <a:r>
              <a:rPr lang="en-US" sz="1200" kern="1200" baseline="0" dirty="0" smtClean="0">
                <a:solidFill>
                  <a:schemeClr val="tx1"/>
                </a:solidFill>
                <a:latin typeface="+mn-lt"/>
                <a:ea typeface="+mn-ea"/>
                <a:cs typeface="+mn-cs"/>
              </a:rPr>
              <a:t> CO term) or a CPA</a:t>
            </a:r>
            <a:r>
              <a:rPr lang="en-US" sz="1200" kern="1200" dirty="0" smtClean="0">
                <a:solidFill>
                  <a:schemeClr val="tx1"/>
                </a:solidFill>
                <a:latin typeface="+mn-lt"/>
                <a:ea typeface="+mn-ea"/>
                <a:cs typeface="+mn-cs"/>
              </a:rPr>
              <a:t> and can assign risk factors for participants and create care plans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Level II </a:t>
            </a:r>
            <a:r>
              <a:rPr lang="en-US" sz="1200" kern="1200" dirty="0" smtClean="0">
                <a:solidFill>
                  <a:schemeClr val="tx1"/>
                </a:solidFill>
                <a:latin typeface="+mn-lt"/>
                <a:ea typeface="+mn-ea"/>
                <a:cs typeface="+mn-cs"/>
              </a:rPr>
              <a:t>consists of information and learning experiences to develop and reinforce new employee understanding, confidence and ability to work with participants on nutritional issues.</a:t>
            </a:r>
            <a:r>
              <a:rPr lang="en-US" sz="120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This also provides the background knowledge staff need in order to conduct a thorough nutrition assessment.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Level III </a:t>
            </a:r>
            <a:r>
              <a:rPr lang="en-US" sz="1200" kern="1200" dirty="0" smtClean="0">
                <a:solidFill>
                  <a:schemeClr val="tx1"/>
                </a:solidFill>
                <a:latin typeface="+mn-lt"/>
                <a:ea typeface="+mn-ea"/>
                <a:cs typeface="+mn-cs"/>
              </a:rPr>
              <a:t>currently comprises the WIC</a:t>
            </a:r>
            <a:r>
              <a:rPr lang="en-US" sz="1200" kern="1200" baseline="0" dirty="0" smtClean="0">
                <a:solidFill>
                  <a:schemeClr val="tx1"/>
                </a:solidFill>
                <a:latin typeface="+mn-lt"/>
                <a:ea typeface="+mn-ea"/>
                <a:cs typeface="+mn-cs"/>
              </a:rPr>
              <a:t> works VENA online module, but in late winter we will be incorporating an online course titled PCE developed by the Western Region WIC programs.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addition, we offer an</a:t>
            </a:r>
            <a:r>
              <a:rPr lang="en-US" sz="1200" kern="1200" baseline="0" dirty="0" smtClean="0">
                <a:solidFill>
                  <a:schemeClr val="tx1"/>
                </a:solidFill>
                <a:latin typeface="+mn-lt"/>
                <a:ea typeface="+mn-ea"/>
                <a:cs typeface="+mn-cs"/>
              </a:rPr>
              <a:t> in-person training on our  </a:t>
            </a:r>
            <a:r>
              <a:rPr lang="en-US" sz="1200" kern="1200" dirty="0" smtClean="0">
                <a:solidFill>
                  <a:schemeClr val="tx1"/>
                </a:solidFill>
                <a:latin typeface="+mn-lt"/>
                <a:ea typeface="+mn-ea"/>
                <a:cs typeface="+mn-cs"/>
              </a:rPr>
              <a:t>MIS system all new employees. Eventually, our MIS system </a:t>
            </a:r>
            <a:r>
              <a:rPr lang="en-US" sz="1200" kern="1200" baseline="0" dirty="0" smtClean="0">
                <a:solidFill>
                  <a:schemeClr val="tx1"/>
                </a:solidFill>
                <a:latin typeface="+mn-lt"/>
                <a:ea typeface="+mn-ea"/>
                <a:cs typeface="+mn-cs"/>
              </a:rPr>
              <a:t>training will transition to a web-based learning management system in early Spring of this year and consist of 11-13 individual interactive modules.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For each level  of new employee</a:t>
            </a:r>
            <a:r>
              <a:rPr lang="en-US" sz="1200" b="0" i="0" kern="1200" baseline="0" dirty="0" smtClean="0">
                <a:solidFill>
                  <a:schemeClr val="tx1"/>
                </a:solidFill>
                <a:latin typeface="+mn-lt"/>
                <a:ea typeface="+mn-ea"/>
                <a:cs typeface="+mn-cs"/>
              </a:rPr>
              <a:t> training an o</a:t>
            </a:r>
            <a:r>
              <a:rPr lang="en-US" sz="1200" b="0" i="0" kern="1200" dirty="0" smtClean="0">
                <a:solidFill>
                  <a:schemeClr val="tx1"/>
                </a:solidFill>
                <a:latin typeface="+mn-lt"/>
                <a:ea typeface="+mn-ea"/>
                <a:cs typeface="+mn-cs"/>
              </a:rPr>
              <a:t>rientation</a:t>
            </a:r>
            <a:r>
              <a:rPr lang="en-US" sz="1200" b="0" i="0" kern="1200" baseline="0" dirty="0" smtClean="0">
                <a:solidFill>
                  <a:schemeClr val="tx1"/>
                </a:solidFill>
                <a:latin typeface="+mn-lt"/>
                <a:ea typeface="+mn-ea"/>
                <a:cs typeface="+mn-cs"/>
              </a:rPr>
              <a:t> checklist has been created. It includes required and recommended activities. This is a tool agencies can use to individualize the training  based on the new employees learning needs and help keep the learning process on track for timely completion.</a:t>
            </a: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modules are</a:t>
            </a:r>
            <a:r>
              <a:rPr lang="en-US" baseline="0" dirty="0" smtClean="0"/>
              <a:t> available on the Colorado WIC website using the web address shown on your screen and navigating to the section title LA then to WIC certification training.  </a:t>
            </a:r>
            <a:r>
              <a:rPr lang="en-US" dirty="0" smtClean="0"/>
              <a:t>Currently our training</a:t>
            </a:r>
            <a:r>
              <a:rPr lang="en-US" baseline="0" dirty="0" smtClean="0"/>
              <a:t> modules are being revised and updated for 2015. The most current materials will be located on our website. Eventually the updated modules will be posted to the WIC works resource center. The AI materials can also be found on our website  under LA&gt; Regional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final slide provides contact information. If you would like more</a:t>
            </a:r>
            <a:r>
              <a:rPr lang="en-US" baseline="0" dirty="0" smtClean="0"/>
              <a:t> information or have additional questions after the presentation you may contact myself or Lynn Ireland. At this time we would like turn it back over to open the Question &amp; Answer session. Thank you.</a:t>
            </a:r>
          </a:p>
          <a:p>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a:t>
            </a:r>
            <a:r>
              <a:rPr lang="en-US" baseline="0" dirty="0" smtClean="0"/>
              <a:t>k you for joining us on today’s webinar. Also, thank you for your hard work.</a:t>
            </a:r>
          </a:p>
          <a:p>
            <a:r>
              <a:rPr lang="en-US" baseline="0" dirty="0" smtClean="0"/>
              <a:t>Please stay tuned for the next VENA webinar scheduled for April 29, 2015.</a:t>
            </a:r>
            <a:endParaRPr lang="en-US" dirty="0"/>
          </a:p>
        </p:txBody>
      </p:sp>
      <p:sp>
        <p:nvSpPr>
          <p:cNvPr id="4" name="Slide Number Placeholder 3"/>
          <p:cNvSpPr>
            <a:spLocks noGrp="1"/>
          </p:cNvSpPr>
          <p:nvPr>
            <p:ph type="sldNum" sz="quarter" idx="10"/>
          </p:nvPr>
        </p:nvSpPr>
        <p:spPr/>
        <p:txBody>
          <a:bodyPr/>
          <a:lstStyle/>
          <a:p>
            <a:fld id="{58681F13-AAA4-4B17-B8DF-AFC7F7BD9AB4}"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give you an idea of our size:</a:t>
            </a:r>
            <a:r>
              <a:rPr lang="en-US" baseline="0" dirty="0" smtClean="0"/>
              <a:t>  </a:t>
            </a:r>
          </a:p>
          <a:p>
            <a:r>
              <a:rPr lang="en-US" baseline="0" dirty="0" smtClean="0"/>
              <a:t>CO WIC serves an average of 92,000 participants each month.</a:t>
            </a:r>
          </a:p>
          <a:p>
            <a:endParaRPr lang="en-US" baseline="0" dirty="0" smtClean="0"/>
          </a:p>
          <a:p>
            <a:r>
              <a:rPr lang="en-US" baseline="0" dirty="0" smtClean="0"/>
              <a:t>The state contracts with 38 local agencies, who operate a total of 94 WIC clinics. </a:t>
            </a:r>
          </a:p>
          <a:p>
            <a:endParaRPr lang="en-US" baseline="0" dirty="0" smtClean="0"/>
          </a:p>
          <a:p>
            <a:endParaRPr lang="en-US" baseline="0" dirty="0" smtClean="0"/>
          </a:p>
          <a:p>
            <a:r>
              <a:rPr lang="en-US" baseline="0" dirty="0" smtClean="0"/>
              <a:t>22 people work at the CO WIC State Office.  Five Nutritionists comprise the State Office Nutrition Unit.</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general types of local agency WIC staff:  Paraprofessionals (or WIC Educators) and Professionals (WIC</a:t>
            </a:r>
            <a:r>
              <a:rPr lang="en-US" baseline="0" dirty="0" smtClean="0"/>
              <a:t> High Risk Counselors)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2/3 of the all staff employed by local agencies are paraprofessionals and 1/3 are professionals.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minimum qualification for a WIC Educator is a GED.  WIC High Risk Counselors can possess any one of a variety of credentials.  </a:t>
            </a:r>
          </a:p>
          <a:p>
            <a:endParaRPr lang="en-US" dirty="0" smtClean="0"/>
          </a:p>
          <a:p>
            <a:r>
              <a:rPr lang="en-US" dirty="0" smtClean="0"/>
              <a:t>Because many local</a:t>
            </a:r>
            <a:r>
              <a:rPr lang="en-US" baseline="0" dirty="0" smtClean="0"/>
              <a:t> agency staff are hired with little or no formal nutrition training, State Office maintains a robust new employee orientation platform and offers ongoing staff training opportunities.</a:t>
            </a:r>
            <a:endParaRPr lang="en-US" dirty="0" smtClean="0"/>
          </a:p>
        </p:txBody>
      </p:sp>
      <p:sp>
        <p:nvSpPr>
          <p:cNvPr id="4" name="Slide Number Placeholder 3"/>
          <p:cNvSpPr>
            <a:spLocks noGrp="1"/>
          </p:cNvSpPr>
          <p:nvPr>
            <p:ph type="sldNum" sz="quarter" idx="10"/>
          </p:nvPr>
        </p:nvSpPr>
        <p:spPr/>
        <p:txBody>
          <a:bodyPr/>
          <a:lstStyle/>
          <a:p>
            <a:fld id="{1337AEFD-CE53-4F5D-99BE-22B57EA09B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a:t>
            </a:r>
            <a:r>
              <a:rPr lang="en-US" baseline="0" dirty="0" smtClean="0"/>
              <a:t> states use CPA or Competent Professional Authority to describe the local staff person who is qualified to determine eligibility and issue food benefits.  </a:t>
            </a:r>
            <a:r>
              <a:rPr lang="en-US" dirty="0" smtClean="0"/>
              <a:t>In Colorado, we use the term Certified WIC Authority (or CWA).  </a:t>
            </a:r>
          </a:p>
          <a:p>
            <a:endParaRPr lang="en-US" dirty="0" smtClean="0"/>
          </a:p>
          <a:p>
            <a:r>
              <a:rPr lang="en-US" dirty="0" smtClean="0"/>
              <a:t>Both paraprofessionals and professionals can become a CWA, after successfully completing a rigorous competency-based training program.  While they are in training, other experienced CWAs in that local agency provide extensive oversight</a:t>
            </a:r>
            <a:r>
              <a:rPr lang="en-US" baseline="0" dirty="0" smtClean="0"/>
              <a:t>.  </a:t>
            </a:r>
          </a:p>
          <a:p>
            <a:endParaRPr lang="en-US" baseline="0" dirty="0" smtClean="0"/>
          </a:p>
          <a:p>
            <a:r>
              <a:rPr lang="en-US" baseline="0" dirty="0" smtClean="0"/>
              <a:t>Read slide</a:t>
            </a:r>
          </a:p>
          <a:p>
            <a:endParaRPr lang="en-US" baseline="0" dirty="0" smtClean="0"/>
          </a:p>
          <a:p>
            <a:r>
              <a:rPr lang="en-US" baseline="0" dirty="0" smtClean="0"/>
              <a:t>Brigitte will provide more detail about our new employee training program in her presentation.</a:t>
            </a:r>
          </a:p>
          <a:p>
            <a:endParaRPr lang="en-US" baseline="0" dirty="0" smtClean="0"/>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1337AEFD-CE53-4F5D-99BE-22B57EA09B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Once the WIC Educator passes all the requirements</a:t>
            </a:r>
            <a:r>
              <a:rPr lang="en-US" baseline="0" dirty="0" smtClean="0"/>
              <a:t> and qualifies as a CWA, she performs all these duties during a certification/recertification visit –</a:t>
            </a:r>
          </a:p>
          <a:p>
            <a:endParaRPr lang="en-US" baseline="0" dirty="0" smtClean="0"/>
          </a:p>
          <a:p>
            <a:r>
              <a:rPr lang="en-US" baseline="0" dirty="0" smtClean="0"/>
              <a:t>Determines eligibility</a:t>
            </a:r>
          </a:p>
          <a:p>
            <a:r>
              <a:rPr lang="en-US" baseline="0" dirty="0" smtClean="0"/>
              <a:t>Performs nutrition assessment and assigns nutrition risk factors (or NRFs)</a:t>
            </a:r>
          </a:p>
          <a:p>
            <a:r>
              <a:rPr lang="en-US" baseline="0" dirty="0" smtClean="0"/>
              <a:t>Provides “low risk” nutrition education</a:t>
            </a:r>
          </a:p>
          <a:p>
            <a:r>
              <a:rPr lang="en-US" baseline="0" dirty="0" smtClean="0"/>
              <a:t>Issues food benefits</a:t>
            </a:r>
          </a:p>
          <a:p>
            <a:endParaRPr lang="en-US" baseline="0" dirty="0" smtClean="0"/>
          </a:p>
          <a:p>
            <a:r>
              <a:rPr lang="en-US" baseline="0" dirty="0" smtClean="0"/>
              <a:t>As you know, each WIC state agency designates which nutrition risk factors are low risk and which are high risk. Generally speaking, Colorado designates NRFs as low risk when the education or counseling around that NRF can be performed by a trained paraprofessional.  Low risk NRFs in Colorado are, for example, </a:t>
            </a:r>
          </a:p>
          <a:p>
            <a:pPr>
              <a:buFont typeface="Arial" pitchFamily="34" charset="0"/>
              <a:buChar char="•"/>
            </a:pPr>
            <a:r>
              <a:rPr lang="en-US" baseline="0" dirty="0" smtClean="0"/>
              <a:t>  dietary-related NRFs, </a:t>
            </a:r>
          </a:p>
          <a:p>
            <a:pPr>
              <a:buFont typeface="Arial" pitchFamily="34" charset="0"/>
              <a:buChar char="•"/>
            </a:pPr>
            <a:r>
              <a:rPr lang="en-US" baseline="0" dirty="0" smtClean="0"/>
              <a:t>  borderline low hemoglobin </a:t>
            </a:r>
          </a:p>
          <a:p>
            <a:pPr>
              <a:buFont typeface="Arial" pitchFamily="34" charset="0"/>
              <a:buChar char="•"/>
            </a:pPr>
            <a:r>
              <a:rPr lang="en-US" baseline="0" dirty="0" smtClean="0"/>
              <a:t> “had a specific complication during a previous pregnancy.”  </a:t>
            </a:r>
          </a:p>
          <a:p>
            <a:pPr>
              <a:buFont typeface="Arial" pitchFamily="34" charset="0"/>
              <a:buChar char="•"/>
            </a:pPr>
            <a:endParaRPr lang="en-US" baseline="0" dirty="0" smtClean="0"/>
          </a:p>
          <a:p>
            <a:pPr>
              <a:buFont typeface="Arial" pitchFamily="34" charset="0"/>
              <a:buNone/>
            </a:pPr>
            <a:r>
              <a:rPr lang="en-US" baseline="0" dirty="0" smtClean="0"/>
              <a:t>Colorado considers NRFs high risk when a health outcome could be affected and counseling from a person with clinical expertise is needed.  Examples of high risk NRFs are:</a:t>
            </a:r>
          </a:p>
          <a:p>
            <a:pPr>
              <a:buFont typeface="Arial" pitchFamily="34" charset="0"/>
              <a:buChar char="•"/>
            </a:pPr>
            <a:r>
              <a:rPr lang="en-US" baseline="0" dirty="0" smtClean="0"/>
              <a:t> Most medical conditions;</a:t>
            </a:r>
          </a:p>
          <a:p>
            <a:pPr>
              <a:buFont typeface="Arial" pitchFamily="34" charset="0"/>
              <a:buChar char="•"/>
            </a:pPr>
            <a:r>
              <a:rPr lang="en-US" baseline="0" dirty="0" smtClean="0"/>
              <a:t> Growth-related situations;</a:t>
            </a:r>
          </a:p>
          <a:p>
            <a:pPr>
              <a:buFont typeface="Arial" pitchFamily="34" charset="0"/>
              <a:buChar char="•"/>
            </a:pPr>
            <a:r>
              <a:rPr lang="en-US" baseline="0" dirty="0" smtClean="0"/>
              <a:t> Very low hemoglobin</a:t>
            </a:r>
          </a:p>
          <a:p>
            <a:r>
              <a:rPr lang="en-US" baseline="0" dirty="0" smtClean="0"/>
              <a:t> </a:t>
            </a:r>
          </a:p>
        </p:txBody>
      </p:sp>
      <p:sp>
        <p:nvSpPr>
          <p:cNvPr id="4" name="Slide Number Placeholder 3"/>
          <p:cNvSpPr>
            <a:spLocks noGrp="1"/>
          </p:cNvSpPr>
          <p:nvPr>
            <p:ph type="sldNum" sz="quarter" idx="10"/>
          </p:nvPr>
        </p:nvSpPr>
        <p:spPr/>
        <p:txBody>
          <a:bodyPr/>
          <a:lstStyle/>
          <a:p>
            <a:fld id="{1337AEFD-CE53-4F5D-99BE-22B57EA09B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Besides cost-related advantages, paraprofessionals bring significant value to the WIC Program</a:t>
            </a:r>
            <a:r>
              <a:rPr lang="en-US" baseline="0" dirty="0" smtClean="0">
                <a:solidFill>
                  <a:schemeClr val="tx1"/>
                </a:solidFill>
              </a:rPr>
              <a:t> and to participant’s WIC experience.  They easily understand the participant’s perspective.  Participants feel more at ease and are more apt to confide in someone of a similar cultural background – and thus be successful at a core tenant of VENA – that of building rapport and fostering open communication.</a:t>
            </a:r>
          </a:p>
          <a:p>
            <a:endParaRPr lang="en-US" baseline="0" dirty="0" smtClean="0">
              <a:solidFill>
                <a:schemeClr val="tx1"/>
              </a:solidFill>
            </a:endParaRPr>
          </a:p>
          <a:p>
            <a:r>
              <a:rPr lang="en-US" baseline="0" dirty="0" smtClean="0">
                <a:solidFill>
                  <a:schemeClr val="tx1"/>
                </a:solidFill>
              </a:rPr>
              <a:t>Here is a photo of our fabulous WIC staff from Pueblo, Colorado.</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1337AEFD-CE53-4F5D-99BE-22B57EA09B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3108" name="Rectangle 36"/>
          <p:cNvSpPr>
            <a:spLocks noGrp="1" noChangeArrowheads="1"/>
          </p:cNvSpPr>
          <p:nvPr>
            <p:ph type="dt" sz="half" idx="2"/>
          </p:nvPr>
        </p:nvSpPr>
        <p:spPr/>
        <p:txBody>
          <a:bodyPr/>
          <a:lstStyle>
            <a:lvl1pPr>
              <a:defRPr/>
            </a:lvl1pPr>
          </a:lstStyle>
          <a:p>
            <a:endParaRPr lang="en-US"/>
          </a:p>
        </p:txBody>
      </p:sp>
      <p:sp>
        <p:nvSpPr>
          <p:cNvPr id="3109" name="Rectangle 37"/>
          <p:cNvSpPr>
            <a:spLocks noGrp="1" noChangeArrowheads="1"/>
          </p:cNvSpPr>
          <p:nvPr>
            <p:ph type="ftr" sz="quarter" idx="3"/>
          </p:nvPr>
        </p:nvSpPr>
        <p:spPr/>
        <p:txBody>
          <a:bodyPr/>
          <a:lstStyle>
            <a:lvl1pPr>
              <a:defRPr/>
            </a:lvl1pPr>
          </a:lstStyle>
          <a:p>
            <a:endParaRPr lang="en-US"/>
          </a:p>
        </p:txBody>
      </p:sp>
      <p:sp>
        <p:nvSpPr>
          <p:cNvPr id="3110" name="Rectangle 38"/>
          <p:cNvSpPr>
            <a:spLocks noGrp="1" noChangeArrowheads="1"/>
          </p:cNvSpPr>
          <p:nvPr>
            <p:ph type="sldNum" sz="quarter" idx="4"/>
          </p:nvPr>
        </p:nvSpPr>
        <p:spPr/>
        <p:txBody>
          <a:bodyPr/>
          <a:lstStyle>
            <a:lvl1pPr>
              <a:defRPr/>
            </a:lvl1pPr>
          </a:lstStyle>
          <a:p>
            <a:fld id="{E5B2C208-990F-4EA1-878F-453528B547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F34429-E2D3-4FDA-A997-254AE3AFF0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A75554-ECAE-4EAA-A444-33C79264EAD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39CFFF-A7FA-4511-B7A6-20E7070CBFC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5AFBCD-597F-44AD-B1C2-C0218E1E66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C390E2-F32B-41FA-8832-3A632E7172B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E814E3-BCF1-494E-8840-E5476329CED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2B0056-9157-43B7-A924-06BCCEA7218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3A6B2C7-3709-4A08-8072-EF530BC26DD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C06A51-11A2-4055-AB84-DF26369EF2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B9BC39-0ED8-4784-BFD4-6ECABC9E91F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59ED6F6-89AB-4094-9CD9-45F9805EC8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omesticpeace.ca/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oloradowic.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lynn.ireland@state.co.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brigitte.boyd@state.co.u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AWebinarTitleSlide.jpg"/>
          <p:cNvPicPr>
            <a:picLocks noChangeAspect="1"/>
          </p:cNvPicPr>
          <p:nvPr/>
        </p:nvPicPr>
        <p:blipFill>
          <a:blip r:embed="rId3" cstate="print"/>
          <a:stretch>
            <a:fillRect/>
          </a:stretch>
        </p:blipFill>
        <p:spPr>
          <a:xfrm>
            <a:off x="0" y="0"/>
            <a:ext cx="9144000" cy="6858000"/>
          </a:xfrm>
          <a:prstGeom prst="rect">
            <a:avLst/>
          </a:prstGeom>
        </p:spPr>
      </p:pic>
      <p:sp>
        <p:nvSpPr>
          <p:cNvPr id="13" name="Title 12"/>
          <p:cNvSpPr>
            <a:spLocks noGrp="1"/>
          </p:cNvSpPr>
          <p:nvPr>
            <p:ph type="ctrTitle"/>
          </p:nvPr>
        </p:nvSpPr>
        <p:spPr/>
        <p:txBody>
          <a:bodyPr/>
          <a:lstStyle/>
          <a:p>
            <a:endParaRPr lang="en-US"/>
          </a:p>
        </p:txBody>
      </p:sp>
      <p:sp>
        <p:nvSpPr>
          <p:cNvPr id="14" name="Subtitle 13"/>
          <p:cNvSpPr>
            <a:spLocks noGrp="1"/>
          </p:cNvSpPr>
          <p:nvPr>
            <p:ph type="subTitle" idx="1"/>
          </p:nvPr>
        </p:nvSpPr>
        <p:spPr/>
        <p:txBody>
          <a:bodyPr/>
          <a:lstStyle/>
          <a:p>
            <a:endParaRPr lang="en-US"/>
          </a:p>
        </p:txBody>
      </p:sp>
      <p:pic>
        <p:nvPicPr>
          <p:cNvPr id="4" name="Picture 3" descr="VENAWebinarTitleSlide.jpg"/>
          <p:cNvPicPr>
            <a:picLocks noChangeAspect="1"/>
          </p:cNvPicPr>
          <p:nvPr/>
        </p:nvPicPr>
        <p:blipFill>
          <a:blip r:embed="rId3" cstate="print"/>
          <a:stretch>
            <a:fillRect/>
          </a:stretch>
        </p:blipFill>
        <p:spPr>
          <a:xfrm>
            <a:off x="0" y="0"/>
            <a:ext cx="9144000" cy="6858000"/>
          </a:xfrm>
          <a:prstGeom prst="rect">
            <a:avLst/>
          </a:prstGeom>
        </p:spPr>
      </p:pic>
      <p:sp>
        <p:nvSpPr>
          <p:cNvPr id="15" name="TextBox 14"/>
          <p:cNvSpPr txBox="1"/>
          <p:nvPr/>
        </p:nvSpPr>
        <p:spPr>
          <a:xfrm>
            <a:off x="1143000" y="4038600"/>
            <a:ext cx="7391400" cy="1569660"/>
          </a:xfrm>
          <a:prstGeom prst="rect">
            <a:avLst/>
          </a:prstGeom>
          <a:noFill/>
          <a:ln>
            <a:solidFill>
              <a:schemeClr val="accent5"/>
            </a:solidFill>
          </a:ln>
        </p:spPr>
        <p:txBody>
          <a:bodyPr wrap="square" rtlCol="0">
            <a:spAutoFit/>
          </a:bodyPr>
          <a:lstStyle/>
          <a:p>
            <a:r>
              <a:rPr lang="en-US" sz="3200" dirty="0" smtClean="0"/>
              <a:t>Wednesday, January 28, 2015</a:t>
            </a:r>
          </a:p>
          <a:p>
            <a:r>
              <a:rPr lang="en-US" sz="3200" dirty="0" smtClean="0"/>
              <a:t>2:00-3:00 PM ET</a:t>
            </a:r>
          </a:p>
          <a:p>
            <a:r>
              <a:rPr lang="en-US" sz="3200" dirty="0" smtClean="0"/>
              <a:t>Audience: All WIC Agencies</a:t>
            </a:r>
            <a:endParaRPr lang="en-US" sz="3200" dirty="0"/>
          </a:p>
        </p:txBody>
      </p:sp>
    </p:spTree>
    <p:extLst>
      <p:ext uri="{BB962C8B-B14F-4D97-AF65-F5344CB8AC3E}">
        <p14:creationId xmlns:p14="http://schemas.microsoft.com/office/powerpoint/2010/main" val="254884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Interpreting FNS VENA Guidance</a:t>
            </a:r>
            <a:endParaRPr lang="en-US" b="1" dirty="0">
              <a:solidFill>
                <a:schemeClr val="bg1"/>
              </a:solidFill>
            </a:endParaRPr>
          </a:p>
        </p:txBody>
      </p:sp>
      <p:sp>
        <p:nvSpPr>
          <p:cNvPr id="3" name="Content Placeholder 2"/>
          <p:cNvSpPr>
            <a:spLocks noGrp="1"/>
          </p:cNvSpPr>
          <p:nvPr>
            <p:ph idx="1"/>
          </p:nvPr>
        </p:nvSpPr>
        <p:spPr/>
        <p:txBody>
          <a:bodyPr/>
          <a:lstStyle/>
          <a:p>
            <a:pPr>
              <a:buNone/>
            </a:pPr>
            <a:r>
              <a:rPr lang="en-US" b="1" dirty="0" smtClean="0"/>
              <a:t>Collaborative Planning – </a:t>
            </a:r>
          </a:p>
          <a:p>
            <a:pPr algn="ctr">
              <a:buNone/>
            </a:pPr>
            <a:r>
              <a:rPr lang="en-US" sz="2800" dirty="0" smtClean="0"/>
              <a:t>Summer 2006 – Spring 2008</a:t>
            </a:r>
          </a:p>
          <a:p>
            <a:pPr algn="ctr">
              <a:buNone/>
            </a:pPr>
            <a:endParaRPr lang="en-US" sz="2800" dirty="0" smtClean="0"/>
          </a:p>
          <a:p>
            <a:pPr marL="514350" indent="-514350">
              <a:buFont typeface="+mj-lt"/>
              <a:buAutoNum type="arabicPeriod"/>
            </a:pPr>
            <a:r>
              <a:rPr lang="en-US" b="1" i="1" dirty="0" smtClean="0"/>
              <a:t>Local Agency and State WIC VENA Advisory Group</a:t>
            </a:r>
            <a:endParaRPr lang="en-US" dirty="0" smtClean="0"/>
          </a:p>
          <a:p>
            <a:pPr marL="514350" indent="-514350"/>
            <a:r>
              <a:rPr lang="en-US" dirty="0" smtClean="0"/>
              <a:t>Coined the term “Participant-Centered Care” (PCC) instead of “VENA”</a:t>
            </a:r>
          </a:p>
          <a:p>
            <a:pPr marL="514350" indent="-514350"/>
            <a:r>
              <a:rPr lang="en-US" dirty="0" smtClean="0"/>
              <a:t>Training consultants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chemeClr val="bg1"/>
                </a:solidFill>
              </a:rPr>
              <a:t>Our Mission</a:t>
            </a:r>
            <a:endParaRPr lang="en-US" sz="4000" b="1" dirty="0">
              <a:solidFill>
                <a:schemeClr val="bg1"/>
              </a:solidFill>
            </a:endParaRPr>
          </a:p>
        </p:txBody>
      </p:sp>
      <p:sp>
        <p:nvSpPr>
          <p:cNvPr id="3" name="Content Placeholder 2"/>
          <p:cNvSpPr>
            <a:spLocks noGrp="1"/>
          </p:cNvSpPr>
          <p:nvPr>
            <p:ph idx="1"/>
          </p:nvPr>
        </p:nvSpPr>
        <p:spPr/>
        <p:txBody>
          <a:bodyPr/>
          <a:lstStyle/>
          <a:p>
            <a:pPr algn="ctr">
              <a:buNone/>
            </a:pPr>
            <a:endParaRPr lang="en-US" dirty="0" smtClean="0"/>
          </a:p>
          <a:p>
            <a:pPr algn="ctr">
              <a:buNone/>
            </a:pPr>
            <a:r>
              <a:rPr lang="en-US" sz="3600" dirty="0" smtClean="0"/>
              <a:t>Ensure local agency staff have the tools and guidance in order to establish trust and maintain credibility with participants in order to affect positive behavior change. </a:t>
            </a:r>
            <a:endParaRPr lang="en-US" sz="3600" dirty="0"/>
          </a:p>
        </p:txBody>
      </p:sp>
      <p:pic>
        <p:nvPicPr>
          <p:cNvPr id="1027" name="Picture 3" descr="C:\Users\lireland\AppData\Local\Microsoft\Windows\Temporary Internet Files\Content.IE5\OH6NTPBW\nutshell[1].gif"/>
          <p:cNvPicPr>
            <a:picLocks noChangeAspect="1" noChangeArrowheads="1"/>
          </p:cNvPicPr>
          <p:nvPr/>
        </p:nvPicPr>
        <p:blipFill>
          <a:blip r:embed="rId3" cstate="print"/>
          <a:srcRect/>
          <a:stretch>
            <a:fillRect/>
          </a:stretch>
        </p:blipFill>
        <p:spPr bwMode="auto">
          <a:xfrm>
            <a:off x="3810000" y="4876800"/>
            <a:ext cx="2057400" cy="17505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39200" cy="914400"/>
          </a:xfrm>
        </p:spPr>
        <p:txBody>
          <a:bodyPr/>
          <a:lstStyle/>
          <a:p>
            <a:pPr algn="ctr"/>
            <a:r>
              <a:rPr lang="en-US" b="1" dirty="0" smtClean="0">
                <a:solidFill>
                  <a:schemeClr val="bg1"/>
                </a:solidFill>
              </a:rPr>
              <a:t>PCC Implementation</a:t>
            </a:r>
            <a:endParaRPr lang="en-US" dirty="0"/>
          </a:p>
        </p:txBody>
      </p:sp>
      <p:sp>
        <p:nvSpPr>
          <p:cNvPr id="3" name="Content Placeholder 2"/>
          <p:cNvSpPr>
            <a:spLocks noGrp="1"/>
          </p:cNvSpPr>
          <p:nvPr>
            <p:ph idx="1"/>
          </p:nvPr>
        </p:nvSpPr>
        <p:spPr>
          <a:xfrm>
            <a:off x="1143000" y="1676400"/>
            <a:ext cx="8001000" cy="4572000"/>
          </a:xfrm>
        </p:spPr>
        <p:txBody>
          <a:bodyPr/>
          <a:lstStyle/>
          <a:p>
            <a:r>
              <a:rPr lang="en-US" sz="4000" dirty="0" smtClean="0"/>
              <a:t>  Effective counseling approaches </a:t>
            </a:r>
          </a:p>
          <a:p>
            <a:r>
              <a:rPr lang="en-US" sz="4000" dirty="0" smtClean="0"/>
              <a:t>  Improved subject matter expertise</a:t>
            </a:r>
          </a:p>
          <a:p>
            <a:r>
              <a:rPr lang="en-US" sz="4000" dirty="0" smtClean="0"/>
              <a:t> Evaluation method to measure performance when delivering PCC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Concepts that Survived </a:t>
            </a:r>
            <a:br>
              <a:rPr lang="en-US" b="1" dirty="0" smtClean="0">
                <a:solidFill>
                  <a:schemeClr val="bg1"/>
                </a:solidFill>
              </a:rPr>
            </a:br>
            <a:r>
              <a:rPr lang="en-US" b="1" dirty="0" smtClean="0">
                <a:solidFill>
                  <a:schemeClr val="bg1"/>
                </a:solidFill>
              </a:rPr>
              <a:t>the Test of Time</a:t>
            </a:r>
            <a:endParaRPr lang="en-US" b="1" dirty="0">
              <a:solidFill>
                <a:schemeClr val="bg1"/>
              </a:solidFill>
            </a:endParaRPr>
          </a:p>
        </p:txBody>
      </p:sp>
      <p:sp>
        <p:nvSpPr>
          <p:cNvPr id="3" name="Content Placeholder 2"/>
          <p:cNvSpPr>
            <a:spLocks noGrp="1"/>
          </p:cNvSpPr>
          <p:nvPr>
            <p:ph idx="1"/>
          </p:nvPr>
        </p:nvSpPr>
        <p:spPr/>
        <p:txBody>
          <a:bodyPr/>
          <a:lstStyle/>
          <a:p>
            <a:pPr>
              <a:buNone/>
            </a:pPr>
            <a:r>
              <a:rPr lang="en-US" dirty="0" smtClean="0"/>
              <a:t>During the WIC visit:  </a:t>
            </a:r>
          </a:p>
          <a:p>
            <a:pPr algn="ctr">
              <a:buNone/>
            </a:pPr>
            <a:endParaRPr lang="en-US" dirty="0" smtClean="0"/>
          </a:p>
          <a:p>
            <a:pPr algn="ctr">
              <a:buNone/>
            </a:pPr>
            <a:r>
              <a:rPr lang="en-US" dirty="0" smtClean="0"/>
              <a:t>Linking Assessment to Nutrition Education/Counseling</a:t>
            </a:r>
          </a:p>
          <a:p>
            <a:pPr algn="ctr">
              <a:buNone/>
            </a:pPr>
            <a:endParaRPr lang="en-US" dirty="0" smtClean="0"/>
          </a:p>
        </p:txBody>
      </p:sp>
      <p:pic>
        <p:nvPicPr>
          <p:cNvPr id="4" name="Picture 5" descr="Support for Women">
            <a:hlinkClick r:id="rId3"/>
          </p:cNvPr>
          <p:cNvPicPr>
            <a:picLocks noChangeAspect="1" noChangeArrowheads="1"/>
          </p:cNvPicPr>
          <p:nvPr/>
        </p:nvPicPr>
        <p:blipFill>
          <a:blip r:embed="rId4" cstate="print"/>
          <a:srcRect/>
          <a:stretch>
            <a:fillRect/>
          </a:stretch>
        </p:blipFill>
        <p:spPr bwMode="auto">
          <a:xfrm>
            <a:off x="4038600" y="4114800"/>
            <a:ext cx="1752600" cy="1673225"/>
          </a:xfrm>
          <a:prstGeom prst="rect">
            <a:avLst/>
          </a:prstGeom>
          <a:noFill/>
        </p:spPr>
      </p:pic>
      <p:sp>
        <p:nvSpPr>
          <p:cNvPr id="5" name="TextBox 4"/>
          <p:cNvSpPr txBox="1"/>
          <p:nvPr/>
        </p:nvSpPr>
        <p:spPr>
          <a:xfrm rot="20869652">
            <a:off x="5791200" y="4953000"/>
            <a:ext cx="2362200" cy="646331"/>
          </a:xfrm>
          <a:prstGeom prst="rect">
            <a:avLst/>
          </a:prstGeom>
          <a:noFill/>
        </p:spPr>
        <p:txBody>
          <a:bodyPr wrap="square" rtlCol="0">
            <a:spAutoFit/>
          </a:bodyPr>
          <a:lstStyle/>
          <a:p>
            <a:pPr algn="ctr"/>
            <a:r>
              <a:rPr lang="en-US" dirty="0" smtClean="0">
                <a:latin typeface="Comic Sans MS" pitchFamily="66" charset="0"/>
              </a:rPr>
              <a:t>Putting the puzzle pieces together</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Assessment  </a:t>
            </a:r>
            <a:r>
              <a:rPr lang="en-US" dirty="0" smtClean="0">
                <a:solidFill>
                  <a:schemeClr val="bg1"/>
                </a:solidFill>
                <a:sym typeface="Wingdings"/>
              </a:rPr>
              <a:t> </a:t>
            </a:r>
            <a:r>
              <a:rPr lang="en-US" b="1" dirty="0" smtClean="0">
                <a:solidFill>
                  <a:schemeClr val="bg1"/>
                </a:solidFill>
              </a:rPr>
              <a:t>Counseling </a:t>
            </a:r>
            <a:r>
              <a:rPr lang="en-US" dirty="0" smtClean="0">
                <a:solidFill>
                  <a:schemeClr val="bg1"/>
                </a:solidFill>
              </a:rPr>
              <a:t/>
            </a:r>
            <a:br>
              <a:rPr lang="en-US"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p:txBody>
          <a:bodyPr/>
          <a:lstStyle/>
          <a:p>
            <a:pPr marL="514350" indent="-514350">
              <a:buNone/>
            </a:pPr>
            <a:r>
              <a:rPr lang="en-US" sz="3600" b="1" dirty="0" smtClean="0"/>
              <a:t>Dealing with all this information and deciding what to talk about:</a:t>
            </a:r>
          </a:p>
          <a:p>
            <a:pPr marL="514350" indent="-514350">
              <a:buNone/>
            </a:pPr>
            <a:endParaRPr lang="en-US" sz="3600" b="1" dirty="0" smtClean="0"/>
          </a:p>
          <a:p>
            <a:pPr marL="514350" indent="-514350">
              <a:buAutoNum type="arabicPeriod"/>
            </a:pPr>
            <a:r>
              <a:rPr lang="en-US" sz="3600" b="1" dirty="0" smtClean="0"/>
              <a:t>Prioritize the information </a:t>
            </a:r>
          </a:p>
          <a:p>
            <a:pPr marL="514350" indent="-514350">
              <a:buNone/>
            </a:pPr>
            <a:r>
              <a:rPr lang="en-US" sz="3600" dirty="0" smtClean="0"/>
              <a:t>    by identifying areas of most concern and of most interest to the participant</a:t>
            </a:r>
          </a:p>
          <a:p>
            <a:pPr marL="514350" lvl="1" indent="-514350"/>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Assessment  </a:t>
            </a:r>
            <a:r>
              <a:rPr lang="en-US" dirty="0" smtClean="0">
                <a:solidFill>
                  <a:schemeClr val="bg1"/>
                </a:solidFill>
                <a:sym typeface="Wingdings"/>
              </a:rPr>
              <a:t> </a:t>
            </a:r>
            <a:r>
              <a:rPr lang="en-US" b="1" dirty="0" smtClean="0">
                <a:solidFill>
                  <a:schemeClr val="bg1"/>
                </a:solidFill>
              </a:rPr>
              <a:t>Counseling </a:t>
            </a:r>
            <a:r>
              <a:rPr lang="en-US" dirty="0" smtClean="0">
                <a:solidFill>
                  <a:schemeClr val="bg1"/>
                </a:solidFill>
              </a:rPr>
              <a:t/>
            </a:r>
            <a:br>
              <a:rPr lang="en-US" dirty="0" smtClean="0">
                <a:solidFill>
                  <a:schemeClr val="bg1"/>
                </a:solidFill>
              </a:rPr>
            </a:br>
            <a:endParaRPr lang="en-US" dirty="0"/>
          </a:p>
        </p:txBody>
      </p:sp>
      <p:sp>
        <p:nvSpPr>
          <p:cNvPr id="3" name="Content Placeholder 2"/>
          <p:cNvSpPr>
            <a:spLocks noGrp="1"/>
          </p:cNvSpPr>
          <p:nvPr>
            <p:ph idx="1"/>
          </p:nvPr>
        </p:nvSpPr>
        <p:spPr>
          <a:xfrm>
            <a:off x="990600" y="1600200"/>
            <a:ext cx="8001000" cy="4953000"/>
          </a:xfrm>
        </p:spPr>
        <p:txBody>
          <a:bodyPr/>
          <a:lstStyle/>
          <a:p>
            <a:pPr marL="514350" indent="-514350">
              <a:buNone/>
            </a:pPr>
            <a:r>
              <a:rPr lang="en-US" sz="3600" dirty="0" smtClean="0"/>
              <a:t>2. N</a:t>
            </a:r>
            <a:r>
              <a:rPr lang="en-US" sz="3600" b="1" dirty="0" smtClean="0"/>
              <a:t>egotiat</a:t>
            </a:r>
            <a:r>
              <a:rPr lang="en-US" sz="3600" i="1" dirty="0" smtClean="0"/>
              <a:t>e</a:t>
            </a:r>
            <a:r>
              <a:rPr lang="en-US" sz="3600" dirty="0" smtClean="0"/>
              <a:t> the agenda together:</a:t>
            </a:r>
          </a:p>
          <a:p>
            <a:pPr marL="514350" indent="-514350"/>
            <a:r>
              <a:rPr lang="en-US" sz="3600" dirty="0" smtClean="0"/>
              <a:t> Ask if participant has questions or concerns</a:t>
            </a:r>
          </a:p>
          <a:p>
            <a:pPr marL="514350" lvl="1" indent="-514350">
              <a:buFont typeface="Arial" pitchFamily="34" charset="0"/>
              <a:buChar char="•"/>
            </a:pPr>
            <a:r>
              <a:rPr lang="en-US" sz="3600" dirty="0" smtClean="0"/>
              <a:t>Choose 1-2 topics to discuss at this visit  </a:t>
            </a:r>
          </a:p>
          <a:p>
            <a:pPr marL="514350" lvl="1" indent="-514350">
              <a:buFont typeface="Arial" pitchFamily="34" charset="0"/>
              <a:buChar char="•"/>
            </a:pPr>
            <a:r>
              <a:rPr lang="en-US" sz="3600" dirty="0" smtClean="0"/>
              <a:t>Affirm/ask permission to discuss topics you think should be discussed</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Assessment  </a:t>
            </a:r>
            <a:r>
              <a:rPr lang="en-US" dirty="0" smtClean="0">
                <a:solidFill>
                  <a:schemeClr val="bg1"/>
                </a:solidFill>
                <a:sym typeface="Wingdings"/>
              </a:rPr>
              <a:t> </a:t>
            </a:r>
            <a:r>
              <a:rPr lang="en-US" b="1" dirty="0" smtClean="0">
                <a:solidFill>
                  <a:schemeClr val="bg1"/>
                </a:solidFill>
              </a:rPr>
              <a:t>Counseling </a:t>
            </a:r>
            <a:r>
              <a:rPr lang="en-US" dirty="0" smtClean="0">
                <a:solidFill>
                  <a:schemeClr val="bg1"/>
                </a:solidFill>
              </a:rPr>
              <a:t/>
            </a:r>
            <a:br>
              <a:rPr lang="en-US" dirty="0" smtClean="0">
                <a:solidFill>
                  <a:schemeClr val="bg1"/>
                </a:solidFill>
              </a:rPr>
            </a:br>
            <a:endParaRPr lang="en-US" dirty="0"/>
          </a:p>
        </p:txBody>
      </p:sp>
      <p:sp>
        <p:nvSpPr>
          <p:cNvPr id="3" name="Content Placeholder 2"/>
          <p:cNvSpPr>
            <a:spLocks noGrp="1"/>
          </p:cNvSpPr>
          <p:nvPr>
            <p:ph idx="1"/>
          </p:nvPr>
        </p:nvSpPr>
        <p:spPr/>
        <p:txBody>
          <a:bodyPr/>
          <a:lstStyle/>
          <a:p>
            <a:pPr>
              <a:buNone/>
            </a:pPr>
            <a:r>
              <a:rPr lang="en-US" sz="3600" dirty="0" smtClean="0"/>
              <a:t>3. </a:t>
            </a:r>
            <a:r>
              <a:rPr lang="en-US" sz="3600" b="1" dirty="0" smtClean="0"/>
              <a:t>Document</a:t>
            </a:r>
            <a:r>
              <a:rPr lang="en-US" sz="3600" dirty="0" smtClean="0"/>
              <a:t> other topics for a future visit </a:t>
            </a:r>
          </a:p>
          <a:p>
            <a:pPr>
              <a:buNone/>
            </a:pPr>
            <a:endParaRPr lang="en-US" sz="3600" dirty="0" smtClean="0"/>
          </a:p>
          <a:p>
            <a:pPr>
              <a:buNone/>
            </a:pPr>
            <a:endParaRPr lang="en-US" sz="3600" dirty="0" smtClean="0"/>
          </a:p>
          <a:p>
            <a:pPr>
              <a:buNone/>
            </a:pPr>
            <a:r>
              <a:rPr lang="en-US" sz="3600" dirty="0" smtClean="0"/>
              <a:t>4. </a:t>
            </a:r>
            <a:r>
              <a:rPr lang="en-US" sz="3600" b="1" dirty="0" smtClean="0"/>
              <a:t>Refer</a:t>
            </a:r>
            <a:r>
              <a:rPr lang="en-US" sz="3600" dirty="0" smtClean="0"/>
              <a:t> participant to the WIC High Risk Counselor when warranted</a:t>
            </a:r>
          </a:p>
          <a:p>
            <a:pPr marL="514350" indent="-51435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Nutrition Education / Counseling</a:t>
            </a:r>
            <a:endParaRPr lang="en-US" dirty="0"/>
          </a:p>
        </p:txBody>
      </p:sp>
      <p:sp>
        <p:nvSpPr>
          <p:cNvPr id="3" name="Content Placeholder 2"/>
          <p:cNvSpPr>
            <a:spLocks noGrp="1"/>
          </p:cNvSpPr>
          <p:nvPr>
            <p:ph idx="1"/>
          </p:nvPr>
        </p:nvSpPr>
        <p:spPr/>
        <p:txBody>
          <a:bodyPr/>
          <a:lstStyle/>
          <a:p>
            <a:pPr>
              <a:buNone/>
            </a:pPr>
            <a:r>
              <a:rPr lang="en-US" b="1" dirty="0" smtClean="0"/>
              <a:t>Pointers when providing education:</a:t>
            </a:r>
          </a:p>
          <a:p>
            <a:r>
              <a:rPr lang="en-US" u="sng" dirty="0" smtClean="0"/>
              <a:t>Dialogue</a:t>
            </a:r>
            <a:r>
              <a:rPr lang="en-US" dirty="0" smtClean="0"/>
              <a:t>: talk “with”, not “at”</a:t>
            </a:r>
          </a:p>
          <a:p>
            <a:r>
              <a:rPr lang="en-US" dirty="0" smtClean="0"/>
              <a:t>Connect from something said during assessment</a:t>
            </a:r>
          </a:p>
          <a:p>
            <a:r>
              <a:rPr lang="en-US" dirty="0" smtClean="0"/>
              <a:t>Find out what the participant already knows about a topic and fill in the gaps</a:t>
            </a:r>
          </a:p>
          <a:p>
            <a:r>
              <a:rPr lang="en-US" dirty="0" smtClean="0"/>
              <a:t>Personalize learning (exp: handouts)</a:t>
            </a:r>
          </a:p>
          <a:p>
            <a:r>
              <a:rPr lang="en-US" dirty="0" smtClean="0"/>
              <a:t>   Be non-judgmental and affirming</a:t>
            </a:r>
          </a:p>
          <a:p>
            <a:endParaRPr lang="en-US" dirty="0"/>
          </a:p>
        </p:txBody>
      </p:sp>
      <p:sp>
        <p:nvSpPr>
          <p:cNvPr id="4" name="5-Point Star 3"/>
          <p:cNvSpPr/>
          <p:nvPr/>
        </p:nvSpPr>
        <p:spPr bwMode="auto">
          <a:xfrm>
            <a:off x="1295400" y="5638800"/>
            <a:ext cx="381000" cy="2286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p:txBody>
      </p:sp>
      <p:sp>
        <p:nvSpPr>
          <p:cNvPr id="5" name="5-Point Star 4"/>
          <p:cNvSpPr/>
          <p:nvPr/>
        </p:nvSpPr>
        <p:spPr bwMode="auto">
          <a:xfrm>
            <a:off x="7696200" y="5715000"/>
            <a:ext cx="381000" cy="2286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rPr>
              <a:t>Incorporating VENA into MIS System Design</a:t>
            </a:r>
            <a:endParaRPr lang="en-US" sz="2800" b="1" dirty="0">
              <a:solidFill>
                <a:schemeClr val="bg1"/>
              </a:solidFill>
            </a:endParaRPr>
          </a:p>
        </p:txBody>
      </p:sp>
      <p:sp>
        <p:nvSpPr>
          <p:cNvPr id="3" name="Content Placeholder 2"/>
          <p:cNvSpPr>
            <a:spLocks noGrp="1"/>
          </p:cNvSpPr>
          <p:nvPr>
            <p:ph idx="1"/>
          </p:nvPr>
        </p:nvSpPr>
        <p:spPr/>
        <p:txBody>
          <a:bodyPr/>
          <a:lstStyle/>
          <a:p>
            <a:pPr>
              <a:buNone/>
            </a:pPr>
            <a:r>
              <a:rPr lang="en-US" dirty="0" smtClean="0"/>
              <a:t>Concurrent to launching PCC, CO was designing our new WIC MIS system, together with WY, UT, USDA and Ciber – MPSC system</a:t>
            </a:r>
          </a:p>
          <a:p>
            <a:pPr>
              <a:buNone/>
            </a:pPr>
            <a:endParaRPr lang="en-US" dirty="0" smtClean="0"/>
          </a:p>
          <a:p>
            <a:pPr>
              <a:buNone/>
            </a:pPr>
            <a:r>
              <a:rPr lang="en-US" dirty="0" smtClean="0"/>
              <a:t>Goal: Create a computer system that promotes dialogue exchange between WIC staff and participant – (</a:t>
            </a:r>
            <a:r>
              <a:rPr lang="en-US" u="sng" dirty="0" smtClean="0"/>
              <a:t>not</a:t>
            </a:r>
            <a:r>
              <a:rPr lang="en-US" dirty="0" smtClean="0"/>
              <a:t> one that drives the visit)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rPr>
              <a:t>Incorporating VENA in MIS System Design</a:t>
            </a:r>
            <a:endParaRPr lang="en-US" sz="2800" b="1" dirty="0"/>
          </a:p>
        </p:txBody>
      </p:sp>
      <p:sp>
        <p:nvSpPr>
          <p:cNvPr id="3" name="Content Placeholder 2"/>
          <p:cNvSpPr>
            <a:spLocks noGrp="1"/>
          </p:cNvSpPr>
          <p:nvPr>
            <p:ph idx="1"/>
          </p:nvPr>
        </p:nvSpPr>
        <p:spPr>
          <a:xfrm>
            <a:off x="990600" y="1600200"/>
            <a:ext cx="8001000" cy="4876800"/>
          </a:xfrm>
        </p:spPr>
        <p:txBody>
          <a:bodyPr/>
          <a:lstStyle/>
          <a:p>
            <a:pPr>
              <a:buNone/>
            </a:pPr>
            <a:r>
              <a:rPr lang="en-US" sz="3600" dirty="0" smtClean="0"/>
              <a:t>Created a Nutrition Interview for:</a:t>
            </a:r>
          </a:p>
          <a:p>
            <a:pPr lvl="2"/>
            <a:r>
              <a:rPr lang="en-US" sz="2800" dirty="0" smtClean="0"/>
              <a:t>Pregnant</a:t>
            </a:r>
          </a:p>
          <a:p>
            <a:pPr lvl="2"/>
            <a:r>
              <a:rPr lang="en-US" sz="2800" dirty="0" smtClean="0"/>
              <a:t>Postpartum</a:t>
            </a:r>
          </a:p>
          <a:p>
            <a:pPr lvl="2"/>
            <a:r>
              <a:rPr lang="en-US" sz="2800" dirty="0" smtClean="0"/>
              <a:t>Breastfeeding</a:t>
            </a:r>
          </a:p>
          <a:p>
            <a:pPr lvl="2"/>
            <a:r>
              <a:rPr lang="en-US" sz="2800" dirty="0" smtClean="0"/>
              <a:t>Not Breastfeeding</a:t>
            </a:r>
          </a:p>
          <a:p>
            <a:pPr lvl="2"/>
            <a:r>
              <a:rPr lang="en-US" sz="2800" dirty="0" smtClean="0"/>
              <a:t>Infants</a:t>
            </a:r>
          </a:p>
          <a:p>
            <a:pPr lvl="3">
              <a:buNone/>
            </a:pPr>
            <a:r>
              <a:rPr lang="en-US" sz="2800" dirty="0" smtClean="0"/>
              <a:t>Breastfeeding</a:t>
            </a:r>
          </a:p>
          <a:p>
            <a:pPr lvl="3">
              <a:buNone/>
            </a:pPr>
            <a:r>
              <a:rPr lang="en-US" sz="2800" dirty="0" smtClean="0"/>
              <a:t>Non-breastfeeding</a:t>
            </a:r>
          </a:p>
          <a:p>
            <a:pPr lvl="2"/>
            <a:r>
              <a:rPr lang="en-US" sz="2800" dirty="0" smtClean="0"/>
              <a:t>Children</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Equipping Paraprofessional Staff</a:t>
            </a:r>
            <a:endParaRPr lang="en-US" sz="4000" dirty="0"/>
          </a:p>
        </p:txBody>
      </p:sp>
      <p:sp>
        <p:nvSpPr>
          <p:cNvPr id="4" name="Subtitle 3"/>
          <p:cNvSpPr>
            <a:spLocks noGrp="1"/>
          </p:cNvSpPr>
          <p:nvPr>
            <p:ph type="subTitle" idx="1"/>
          </p:nvPr>
        </p:nvSpPr>
        <p:spPr/>
        <p:txBody>
          <a:bodyPr/>
          <a:lstStyle/>
          <a:p>
            <a:r>
              <a:rPr lang="en-US" sz="4000" dirty="0" smtClean="0"/>
              <a:t>To Deliver VENA</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rPr>
              <a:t>Incorporating VENA in MIS System Design</a:t>
            </a:r>
            <a:endParaRPr lang="en-US" sz="2800" b="1" dirty="0"/>
          </a:p>
        </p:txBody>
      </p:sp>
      <p:sp>
        <p:nvSpPr>
          <p:cNvPr id="3" name="Content Placeholder 2"/>
          <p:cNvSpPr>
            <a:spLocks noGrp="1"/>
          </p:cNvSpPr>
          <p:nvPr>
            <p:ph idx="1"/>
          </p:nvPr>
        </p:nvSpPr>
        <p:spPr>
          <a:xfrm>
            <a:off x="1066800" y="1219200"/>
            <a:ext cx="8077200" cy="5334000"/>
          </a:xfrm>
        </p:spPr>
        <p:txBody>
          <a:bodyPr/>
          <a:lstStyle/>
          <a:p>
            <a:pPr>
              <a:buNone/>
            </a:pPr>
            <a:r>
              <a:rPr lang="en-US" dirty="0" smtClean="0"/>
              <a:t>The Nutrition Interview includes components specific to that participant category.</a:t>
            </a:r>
          </a:p>
          <a:p>
            <a:pPr>
              <a:buNone/>
            </a:pPr>
            <a:r>
              <a:rPr lang="en-US" sz="2800" dirty="0" smtClean="0"/>
              <a:t>		Child Interview:</a:t>
            </a:r>
          </a:p>
          <a:p>
            <a:pPr lvl="3"/>
            <a:r>
              <a:rPr lang="en-US" sz="2800" dirty="0" smtClean="0"/>
              <a:t>Health/Medical</a:t>
            </a:r>
          </a:p>
          <a:p>
            <a:pPr lvl="3"/>
            <a:r>
              <a:rPr lang="en-US" sz="2800" dirty="0" smtClean="0"/>
              <a:t>Immunizations</a:t>
            </a:r>
          </a:p>
          <a:p>
            <a:pPr lvl="3"/>
            <a:r>
              <a:rPr lang="en-US" sz="2800" dirty="0" smtClean="0"/>
              <a:t>Oral Health</a:t>
            </a:r>
          </a:p>
          <a:p>
            <a:pPr lvl="3"/>
            <a:r>
              <a:rPr lang="en-US" sz="2800" dirty="0" smtClean="0"/>
              <a:t>Lifestyle</a:t>
            </a:r>
          </a:p>
          <a:p>
            <a:pPr lvl="3"/>
            <a:r>
              <a:rPr lang="en-US" sz="2800" dirty="0" smtClean="0"/>
              <a:t>Nutrition Practices</a:t>
            </a:r>
          </a:p>
          <a:p>
            <a:pPr lvl="3"/>
            <a:r>
              <a:rPr lang="en-US" sz="2800" dirty="0" smtClean="0"/>
              <a:t>Social Environment</a:t>
            </a:r>
          </a:p>
          <a:p>
            <a:pPr lvl="3">
              <a:buNone/>
            </a:pP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t="8599" r="26108" b="29936"/>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Child Nutrition Interview</a:t>
            </a:r>
            <a:endParaRPr lang="en-US" b="1" dirty="0">
              <a:solidFill>
                <a:schemeClr val="bg1"/>
              </a:solidFill>
            </a:endParaRPr>
          </a:p>
        </p:txBody>
      </p:sp>
      <p:sp>
        <p:nvSpPr>
          <p:cNvPr id="16" name="TextBox 15"/>
          <p:cNvSpPr txBox="1"/>
          <p:nvPr/>
        </p:nvSpPr>
        <p:spPr>
          <a:xfrm>
            <a:off x="3124200" y="3733800"/>
            <a:ext cx="4953000" cy="381000"/>
          </a:xfrm>
          <a:prstGeom prst="rect">
            <a:avLst/>
          </a:prstGeom>
          <a:noFill/>
        </p:spPr>
        <p:txBody>
          <a:bodyPr wrap="square" rtlCol="0">
            <a:spAutoFit/>
          </a:bodyPr>
          <a:lstStyle/>
          <a:p>
            <a:endParaRPr lang="en-US" dirty="0"/>
          </a:p>
        </p:txBody>
      </p:sp>
      <p:pic>
        <p:nvPicPr>
          <p:cNvPr id="5" name="Picture 4"/>
          <p:cNvPicPr/>
          <p:nvPr/>
        </p:nvPicPr>
        <p:blipFill>
          <a:blip r:embed="rId3" cstate="print"/>
          <a:srcRect t="8917" r="25393" b="30840"/>
          <a:stretch>
            <a:fillRect/>
          </a:stretch>
        </p:blipFill>
        <p:spPr bwMode="auto">
          <a:xfrm>
            <a:off x="0" y="1066800"/>
            <a:ext cx="9144000" cy="579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bg1"/>
                </a:solidFill>
              </a:rPr>
              <a:t>Assessment and Counseling Evaluation </a:t>
            </a:r>
            <a:endParaRPr lang="en-US" sz="3200" b="1" dirty="0">
              <a:solidFill>
                <a:schemeClr val="bg1"/>
              </a:solidFill>
            </a:endParaRPr>
          </a:p>
        </p:txBody>
      </p:sp>
      <p:sp>
        <p:nvSpPr>
          <p:cNvPr id="3" name="Content Placeholder 2"/>
          <p:cNvSpPr>
            <a:spLocks noGrp="1"/>
          </p:cNvSpPr>
          <p:nvPr>
            <p:ph idx="1"/>
          </p:nvPr>
        </p:nvSpPr>
        <p:spPr/>
        <p:txBody>
          <a:bodyPr/>
          <a:lstStyle/>
          <a:p>
            <a:pPr>
              <a:buNone/>
            </a:pPr>
            <a:r>
              <a:rPr lang="en-US" dirty="0" smtClean="0"/>
              <a:t>An evaluation form used to evaluate how well a staff person practices Participant Centered Care.  </a:t>
            </a:r>
          </a:p>
          <a:p>
            <a:r>
              <a:rPr lang="en-US" dirty="0" smtClean="0"/>
              <a:t>Can be used person to person, for new employee training, and for employee performance evaluations</a:t>
            </a:r>
          </a:p>
          <a:p>
            <a:r>
              <a:rPr lang="en-US" dirty="0" smtClean="0"/>
              <a:t>Is available on the CO WIC Program web site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l="20131" t="18814" r="23810" b="11340"/>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800" dirty="0" smtClean="0"/>
          </a:p>
          <a:p>
            <a:r>
              <a:rPr lang="en-US" sz="2800" dirty="0" smtClean="0"/>
              <a:t>Update Program Monitoring criteria</a:t>
            </a:r>
          </a:p>
          <a:p>
            <a:r>
              <a:rPr lang="en-US" sz="2800" i="1" dirty="0" smtClean="0"/>
              <a:t>Colorado WIC News (</a:t>
            </a:r>
            <a:r>
              <a:rPr lang="en-US" sz="2800" dirty="0" smtClean="0"/>
              <a:t>WIC LA Newsletter)</a:t>
            </a:r>
          </a:p>
          <a:p>
            <a:r>
              <a:rPr lang="en-US" sz="2800" dirty="0" smtClean="0"/>
              <a:t>Participant Satisfaction Survey</a:t>
            </a:r>
          </a:p>
          <a:p>
            <a:r>
              <a:rPr lang="en-US" sz="2800" dirty="0" smtClean="0"/>
              <a:t>Local Agency Nutrition Education Plans</a:t>
            </a:r>
          </a:p>
          <a:p>
            <a:pPr>
              <a:buNone/>
            </a:pPr>
            <a:endParaRPr lang="en-US" sz="2800" dirty="0" smtClean="0"/>
          </a:p>
          <a:p>
            <a:pPr algn="ctr">
              <a:buNone/>
            </a:pPr>
            <a:r>
              <a:rPr lang="en-US" sz="2800" dirty="0" smtClean="0"/>
              <a:t>	</a:t>
            </a:r>
          </a:p>
          <a:p>
            <a:pPr>
              <a:buNone/>
            </a:pPr>
            <a:endParaRPr lang="en-US" dirty="0" smtClean="0"/>
          </a:p>
          <a:p>
            <a:pPr>
              <a:buNone/>
            </a:pPr>
            <a:endParaRPr lang="en-US" dirty="0"/>
          </a:p>
        </p:txBody>
      </p:sp>
      <p:sp>
        <p:nvSpPr>
          <p:cNvPr id="4" name="Title 3"/>
          <p:cNvSpPr>
            <a:spLocks noGrp="1"/>
          </p:cNvSpPr>
          <p:nvPr>
            <p:ph type="title"/>
          </p:nvPr>
        </p:nvSpPr>
        <p:spPr/>
        <p:txBody>
          <a:bodyPr/>
          <a:lstStyle/>
          <a:p>
            <a:r>
              <a:rPr lang="en-US" b="1" dirty="0" smtClean="0">
                <a:solidFill>
                  <a:schemeClr val="bg1"/>
                </a:solidFill>
              </a:rPr>
              <a:t>Ongoing PCC-related Activities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t>Keeping VENA Alive and Thriving</a:t>
            </a:r>
            <a:br>
              <a:rPr lang="en-US" sz="3600" dirty="0" smtClean="0"/>
            </a:br>
            <a:r>
              <a:rPr lang="en-US" sz="3600" dirty="0" smtClean="0"/>
              <a:t/>
            </a:r>
            <a:br>
              <a:rPr lang="en-US" sz="3600" dirty="0" smtClean="0"/>
            </a:br>
            <a:r>
              <a:rPr lang="en-US" sz="2400" b="1" dirty="0" smtClean="0"/>
              <a:t/>
            </a:r>
            <a:br>
              <a:rPr lang="en-US" sz="2400" b="1" dirty="0" smtClean="0"/>
            </a:br>
            <a:endParaRPr lang="en-US" sz="2800" dirty="0"/>
          </a:p>
        </p:txBody>
      </p:sp>
      <p:sp>
        <p:nvSpPr>
          <p:cNvPr id="5" name="Subtitle 4"/>
          <p:cNvSpPr>
            <a:spLocks noGrp="1"/>
          </p:cNvSpPr>
          <p:nvPr>
            <p:ph type="body" idx="1"/>
          </p:nvPr>
        </p:nvSpPr>
        <p:spPr>
          <a:xfrm>
            <a:off x="722313" y="2057401"/>
            <a:ext cx="7772400" cy="1142999"/>
          </a:xfrm>
        </p:spPr>
        <p:txBody>
          <a:bodyPr/>
          <a:lstStyle/>
          <a:p>
            <a:pPr algn="ctr"/>
            <a:r>
              <a:rPr lang="en-US" sz="2800" dirty="0" smtClean="0"/>
              <a:t>Brigitte Boyd, RD</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276600"/>
            <a:ext cx="7772399" cy="3200400"/>
          </a:xfrm>
        </p:spPr>
        <p:txBody>
          <a:bodyPr/>
          <a:lstStyle/>
          <a:p>
            <a:pPr algn="ctr"/>
            <a:r>
              <a:rPr lang="en-US" dirty="0" smtClean="0"/>
              <a:t>Using </a:t>
            </a:r>
            <a:br>
              <a:rPr lang="en-US" dirty="0" smtClean="0"/>
            </a:br>
            <a:r>
              <a:rPr lang="en-US" i="1" dirty="0" smtClean="0"/>
              <a:t>Appreciative Inquiry </a:t>
            </a:r>
            <a:br>
              <a:rPr lang="en-US" i="1" dirty="0" smtClean="0"/>
            </a:br>
            <a:r>
              <a:rPr lang="en-US" dirty="0" smtClean="0"/>
              <a:t>to Improve WIC Participant Engagement and Confidence</a:t>
            </a:r>
            <a:br>
              <a:rPr lang="en-US" dirty="0" smtClean="0"/>
            </a:br>
            <a:endParaRPr lang="en-US" b="1" dirty="0">
              <a:solidFill>
                <a:schemeClr val="bg1"/>
              </a:solidFill>
            </a:endParaRPr>
          </a:p>
        </p:txBody>
      </p:sp>
      <p:sp>
        <p:nvSpPr>
          <p:cNvPr id="3" name="Content Placeholder 2"/>
          <p:cNvSpPr>
            <a:spLocks noGrp="1"/>
          </p:cNvSpPr>
          <p:nvPr>
            <p:ph type="body" idx="1"/>
          </p:nvPr>
        </p:nvSpPr>
        <p:spPr>
          <a:xfrm>
            <a:off x="990600" y="1752601"/>
            <a:ext cx="7848600" cy="1066800"/>
          </a:xfrm>
        </p:spPr>
        <p:txBody>
          <a:bodyPr/>
          <a:lstStyle/>
          <a:p>
            <a:pPr algn="ctr">
              <a:buNone/>
            </a:pPr>
            <a:r>
              <a:rPr lang="en-US" sz="2800" b="1" dirty="0" smtClean="0"/>
              <a:t>Keeping VENA Alive and Thriving</a:t>
            </a:r>
          </a:p>
          <a:p>
            <a:pPr>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3" name="Content Placeholder 2"/>
          <p:cNvSpPr>
            <a:spLocks noGrp="1"/>
          </p:cNvSpPr>
          <p:nvPr>
            <p:ph sz="half" idx="1"/>
          </p:nvPr>
        </p:nvSpPr>
        <p:spPr>
          <a:xfrm>
            <a:off x="990600" y="2286000"/>
            <a:ext cx="3924300" cy="4191000"/>
          </a:xfrm>
        </p:spPr>
        <p:txBody>
          <a:bodyPr/>
          <a:lstStyle/>
          <a:p>
            <a:r>
              <a:rPr lang="en-US" dirty="0" smtClean="0"/>
              <a:t>Simplify Motivational Interviewing techniques for the WIC environment</a:t>
            </a:r>
          </a:p>
          <a:p>
            <a:pPr lvl="1"/>
            <a:r>
              <a:rPr lang="en-US" sz="2600" dirty="0" smtClean="0"/>
              <a:t>Boost participant confidence</a:t>
            </a:r>
          </a:p>
          <a:p>
            <a:pPr lvl="1"/>
            <a:r>
              <a:rPr lang="en-US" sz="2600" dirty="0" smtClean="0"/>
              <a:t>Effectively engage participants</a:t>
            </a:r>
          </a:p>
          <a:p>
            <a:pPr>
              <a:buNone/>
            </a:pPr>
            <a:endParaRPr lang="en-US" dirty="0" smtClean="0"/>
          </a:p>
          <a:p>
            <a:pPr>
              <a:buNone/>
            </a:pPr>
            <a:endParaRPr lang="en-US" dirty="0" smtClean="0"/>
          </a:p>
          <a:p>
            <a:endParaRPr lang="en-US" dirty="0"/>
          </a:p>
        </p:txBody>
      </p:sp>
      <p:pic>
        <p:nvPicPr>
          <p:cNvPr id="4" name="Picture 3" descr="IMGP0326.JPG"/>
          <p:cNvPicPr>
            <a:picLocks noGrp="1" noChangeAspect="1"/>
          </p:cNvPicPr>
          <p:nvPr isPhoto="1"/>
        </p:nvPicPr>
        <p:blipFill>
          <a:blip r:embed="rId3" cstate="print">
            <a:lum/>
          </a:blip>
          <a:stretch>
            <a:fillRect/>
          </a:stretch>
        </p:blipFill>
        <p:spPr>
          <a:xfrm>
            <a:off x="5067300" y="2590800"/>
            <a:ext cx="3886200" cy="2590800"/>
          </a:xfrm>
          <a:prstGeom prst="rect">
            <a:avLst/>
          </a:prstGeom>
          <a:noFill/>
          <a:ln>
            <a:noFill/>
          </a:ln>
        </p:spPr>
      </p:pic>
      <p:sp>
        <p:nvSpPr>
          <p:cNvPr id="8" name="TextBox 7"/>
          <p:cNvSpPr txBox="1"/>
          <p:nvPr/>
        </p:nvSpPr>
        <p:spPr>
          <a:xfrm>
            <a:off x="1066800" y="1524000"/>
            <a:ext cx="5486400" cy="861774"/>
          </a:xfrm>
          <a:prstGeom prst="rect">
            <a:avLst/>
          </a:prstGeom>
          <a:noFill/>
        </p:spPr>
        <p:txBody>
          <a:bodyPr wrap="square" rtlCol="0">
            <a:spAutoFit/>
          </a:bodyPr>
          <a:lstStyle/>
          <a:p>
            <a:pPr algn="l"/>
            <a:r>
              <a:rPr lang="en-US" sz="3200" dirty="0" smtClean="0"/>
              <a:t>Training conducted in 2013:</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3" name="Content Placeholder 2"/>
          <p:cNvSpPr>
            <a:spLocks noGrp="1"/>
          </p:cNvSpPr>
          <p:nvPr>
            <p:ph idx="1"/>
          </p:nvPr>
        </p:nvSpPr>
        <p:spPr>
          <a:xfrm>
            <a:off x="1143000" y="1219200"/>
            <a:ext cx="7696200" cy="5410200"/>
          </a:xfrm>
        </p:spPr>
        <p:txBody>
          <a:bodyPr/>
          <a:lstStyle/>
          <a:p>
            <a:pPr>
              <a:buNone/>
            </a:pPr>
            <a:endParaRPr lang="en-US" sz="1800" dirty="0" smtClean="0"/>
          </a:p>
          <a:p>
            <a:pPr>
              <a:buNone/>
            </a:pPr>
            <a:r>
              <a:rPr lang="en-US" sz="2800" i="1" dirty="0" smtClean="0"/>
              <a:t>A conversational approach that focuses on acknowledging successes and determining desired changes so participants can:</a:t>
            </a:r>
          </a:p>
          <a:p>
            <a:pPr>
              <a:buNone/>
            </a:pPr>
            <a:endParaRPr lang="en-US" sz="1800" i="1" dirty="0" smtClean="0"/>
          </a:p>
          <a:p>
            <a:r>
              <a:rPr lang="en-US" sz="2800" dirty="0" smtClean="0"/>
              <a:t>Feel more confident and energized by focusing on what is going well</a:t>
            </a:r>
          </a:p>
          <a:p>
            <a:r>
              <a:rPr lang="en-US" sz="2800" dirty="0" smtClean="0"/>
              <a:t>Connect actions to health outcomes</a:t>
            </a:r>
          </a:p>
          <a:p>
            <a:r>
              <a:rPr lang="en-US" sz="2800" dirty="0" smtClean="0"/>
              <a:t>Be more likely to be successful with behavior change</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bg1"/>
                </a:solidFill>
              </a:rPr>
              <a:t>Presenters</a:t>
            </a:r>
            <a:endParaRPr lang="en-US" sz="4800" b="1" dirty="0">
              <a:solidFill>
                <a:schemeClr val="bg1"/>
              </a:solidFill>
            </a:endParaRPr>
          </a:p>
        </p:txBody>
      </p:sp>
      <p:sp>
        <p:nvSpPr>
          <p:cNvPr id="3" name="Content Placeholder 2"/>
          <p:cNvSpPr>
            <a:spLocks noGrp="1"/>
          </p:cNvSpPr>
          <p:nvPr>
            <p:ph idx="1"/>
          </p:nvPr>
        </p:nvSpPr>
        <p:spPr>
          <a:xfrm>
            <a:off x="990600" y="1295400"/>
            <a:ext cx="8001000" cy="5334000"/>
          </a:xfrm>
        </p:spPr>
        <p:txBody>
          <a:bodyPr/>
          <a:lstStyle/>
          <a:p>
            <a:pPr>
              <a:buNone/>
            </a:pPr>
            <a:r>
              <a:rPr lang="en-US" dirty="0" smtClean="0"/>
              <a:t>From the Colorado WIC Program: </a:t>
            </a:r>
          </a:p>
          <a:p>
            <a:pPr>
              <a:buNone/>
            </a:pPr>
            <a:r>
              <a:rPr lang="en-US" dirty="0"/>
              <a:t>	</a:t>
            </a:r>
            <a:r>
              <a:rPr lang="en-US" dirty="0" smtClean="0"/>
              <a:t>	1. </a:t>
            </a:r>
            <a:r>
              <a:rPr lang="en-US" sz="2800" b="1" i="1" dirty="0" smtClean="0"/>
              <a:t>Interpreting and Implementing VENA</a:t>
            </a:r>
          </a:p>
          <a:p>
            <a:pPr lvl="2">
              <a:buNone/>
            </a:pPr>
            <a:r>
              <a:rPr lang="en-US" dirty="0" smtClean="0"/>
              <a:t>		Lynn Ireland, MS, RD</a:t>
            </a:r>
          </a:p>
          <a:p>
            <a:pPr lvl="2">
              <a:buNone/>
            </a:pPr>
            <a:r>
              <a:rPr lang="en-US" dirty="0"/>
              <a:t>	</a:t>
            </a:r>
            <a:r>
              <a:rPr lang="en-US" dirty="0" smtClean="0"/>
              <a:t>	Nutrition Coordinator		</a:t>
            </a:r>
          </a:p>
          <a:p>
            <a:pPr>
              <a:buNone/>
            </a:pPr>
            <a:r>
              <a:rPr lang="en-US" dirty="0" smtClean="0"/>
              <a:t>		</a:t>
            </a:r>
          </a:p>
          <a:p>
            <a:pPr>
              <a:buNone/>
            </a:pPr>
            <a:r>
              <a:rPr lang="en-US" dirty="0" smtClean="0"/>
              <a:t>		2. </a:t>
            </a:r>
            <a:r>
              <a:rPr lang="en-US" sz="2800" b="1" i="1" dirty="0" smtClean="0"/>
              <a:t>Keeping VENA Alive and Thriving</a:t>
            </a:r>
            <a:endParaRPr lang="en-US" sz="2800" b="1" i="1" dirty="0"/>
          </a:p>
          <a:p>
            <a:pPr lvl="2">
              <a:buNone/>
            </a:pPr>
            <a:r>
              <a:rPr lang="en-US" sz="2000" dirty="0" smtClean="0"/>
              <a:t>		</a:t>
            </a:r>
            <a:r>
              <a:rPr lang="en-US" dirty="0" smtClean="0"/>
              <a:t>Brigitte Boyd, RD</a:t>
            </a:r>
          </a:p>
          <a:p>
            <a:pPr lvl="2">
              <a:buNone/>
            </a:pPr>
            <a:r>
              <a:rPr lang="en-US" dirty="0"/>
              <a:t>	</a:t>
            </a:r>
            <a:r>
              <a:rPr lang="en-US" dirty="0" smtClean="0"/>
              <a:t>	Nutrition Consultant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8001000" cy="5334000"/>
          </a:xfrm>
        </p:spPr>
        <p:txBody>
          <a:bodyPr/>
          <a:lstStyle/>
          <a:p>
            <a:pPr>
              <a:buNone/>
            </a:pPr>
            <a:endParaRPr lang="en-US" sz="1200" dirty="0" smtClean="0"/>
          </a:p>
          <a:p>
            <a:pPr>
              <a:buNone/>
            </a:pPr>
            <a:r>
              <a:rPr lang="en-US" b="1" dirty="0" smtClean="0"/>
              <a:t>Appreciative Inquiry (AI)</a:t>
            </a:r>
          </a:p>
          <a:p>
            <a:pPr>
              <a:buNone/>
            </a:pPr>
            <a:endParaRPr lang="en-US" sz="2200" dirty="0" smtClean="0"/>
          </a:p>
          <a:p>
            <a:pPr marL="514350" indent="-514350">
              <a:buFont typeface="+mj-lt"/>
              <a:buAutoNum type="arabicPeriod"/>
            </a:pPr>
            <a:r>
              <a:rPr lang="en-US" sz="2800" b="1" i="1" dirty="0" smtClean="0"/>
              <a:t>Ask</a:t>
            </a:r>
            <a:r>
              <a:rPr lang="en-US" sz="2800" dirty="0" smtClean="0"/>
              <a:t> an AI question</a:t>
            </a:r>
          </a:p>
          <a:p>
            <a:pPr marL="514350" indent="-514350">
              <a:buFont typeface="+mj-lt"/>
              <a:buAutoNum type="arabicPeriod"/>
            </a:pPr>
            <a:r>
              <a:rPr lang="en-US" sz="2800" b="1" i="1" dirty="0" smtClean="0"/>
              <a:t>Look</a:t>
            </a:r>
            <a:r>
              <a:rPr lang="en-US" sz="2800" dirty="0" smtClean="0"/>
              <a:t> or scout for positive feelings</a:t>
            </a:r>
          </a:p>
          <a:p>
            <a:pPr marL="514350" indent="-514350">
              <a:buFont typeface="+mj-lt"/>
              <a:buAutoNum type="arabicPeriod"/>
            </a:pPr>
            <a:r>
              <a:rPr lang="en-US" sz="2800" b="1" i="1" dirty="0" smtClean="0"/>
              <a:t>Pause</a:t>
            </a:r>
          </a:p>
          <a:p>
            <a:pPr marL="514350" indent="-514350">
              <a:buFont typeface="+mj-lt"/>
              <a:buAutoNum type="arabicPeriod"/>
            </a:pPr>
            <a:r>
              <a:rPr lang="en-US" sz="2800" b="1" i="1" dirty="0" smtClean="0"/>
              <a:t>Affirm</a:t>
            </a:r>
            <a:r>
              <a:rPr lang="en-US" sz="2800" dirty="0" smtClean="0"/>
              <a:t> to Amplify the Feeling</a:t>
            </a:r>
          </a:p>
          <a:p>
            <a:pPr marL="514350" indent="-514350" algn="ctr">
              <a:buNone/>
            </a:pPr>
            <a:endParaRPr lang="en-US" sz="2800" dirty="0" smtClean="0"/>
          </a:p>
          <a:p>
            <a:pPr marL="514350" indent="-514350">
              <a:buAutoNum type="arabicPeriod" startAt="5"/>
            </a:pPr>
            <a:r>
              <a:rPr lang="en-US" sz="2800" i="1" dirty="0" smtClean="0"/>
              <a:t>Further Assessment/Nutrition Education  </a:t>
            </a:r>
          </a:p>
          <a:p>
            <a:pPr>
              <a:buNone/>
            </a:pPr>
            <a:endParaRPr lang="en-US" sz="2800" dirty="0" smtClean="0"/>
          </a:p>
          <a:p>
            <a:endParaRPr lang="en-US" sz="1800" dirty="0"/>
          </a:p>
        </p:txBody>
      </p:sp>
      <p:sp>
        <p:nvSpPr>
          <p:cNvPr id="4" name="Title 3"/>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5" name="Down Arrow 4"/>
          <p:cNvSpPr/>
          <p:nvPr/>
        </p:nvSpPr>
        <p:spPr bwMode="auto">
          <a:xfrm>
            <a:off x="3352800" y="4724400"/>
            <a:ext cx="3048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4" name="Content Placeholder 3"/>
          <p:cNvSpPr txBox="1">
            <a:spLocks noGrp="1"/>
          </p:cNvSpPr>
          <p:nvPr>
            <p:ph idx="1"/>
          </p:nvPr>
        </p:nvSpPr>
        <p:spPr>
          <a:xfrm>
            <a:off x="990600" y="1295400"/>
            <a:ext cx="8001000" cy="1292662"/>
          </a:xfrm>
          <a:prstGeom prst="rect">
            <a:avLst/>
          </a:prstGeom>
          <a:noFill/>
        </p:spPr>
        <p:txBody>
          <a:bodyPr wrap="square" rtlCol="0">
            <a:spAutoFit/>
          </a:bodyPr>
          <a:lstStyle/>
          <a:p>
            <a:pPr algn="ctr">
              <a:buNone/>
            </a:pPr>
            <a:r>
              <a:rPr lang="en-US" sz="2600" b="1" dirty="0" smtClean="0"/>
              <a:t>Questions from the Nutrition Assessment: How do they compare with Appreciative Inquiry Questions?</a:t>
            </a:r>
            <a:endParaRPr lang="en-US" sz="2600" b="1" dirty="0"/>
          </a:p>
        </p:txBody>
      </p:sp>
      <p:sp>
        <p:nvSpPr>
          <p:cNvPr id="5" name="Rounded Rectangle 4"/>
          <p:cNvSpPr/>
          <p:nvPr/>
        </p:nvSpPr>
        <p:spPr>
          <a:xfrm>
            <a:off x="1295400" y="3124200"/>
            <a:ext cx="6945185" cy="914400"/>
          </a:xfrm>
          <a:prstGeom prst="roundRect">
            <a:avLst/>
          </a:prstGeom>
          <a:solidFill>
            <a:srgbClr val="65ABFF"/>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“What types of activities does &lt;child’s name&gt; enjoy?”</a:t>
            </a:r>
            <a:endParaRPr lang="en-US" sz="2400" b="1" dirty="0">
              <a:effectLst>
                <a:outerShdw blurRad="38100" dist="38100" dir="2700000" algn="tl">
                  <a:srgbClr val="000000">
                    <a:alpha val="43137"/>
                  </a:srgbClr>
                </a:outerShdw>
              </a:effectLst>
            </a:endParaRPr>
          </a:p>
        </p:txBody>
      </p:sp>
      <p:sp>
        <p:nvSpPr>
          <p:cNvPr id="6" name="Rounded Rectangle 5"/>
          <p:cNvSpPr/>
          <p:nvPr/>
        </p:nvSpPr>
        <p:spPr>
          <a:xfrm>
            <a:off x="1371600" y="5029200"/>
            <a:ext cx="6945185" cy="914400"/>
          </a:xfrm>
          <a:prstGeom prst="roundRect">
            <a:avLst/>
          </a:prstGeom>
          <a:solidFill>
            <a:srgbClr val="65ABFF"/>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“Tell me one you’re doing so &lt;child’s name&gt; engages in active play every day?”</a:t>
            </a:r>
            <a:endParaRPr lang="en-US" sz="2400" b="1" dirty="0">
              <a:effectLst>
                <a:outerShdw blurRad="38100" dist="38100" dir="2700000" algn="tl">
                  <a:srgbClr val="000000">
                    <a:alpha val="43137"/>
                  </a:srgbClr>
                </a:outerShdw>
              </a:effectLst>
            </a:endParaRPr>
          </a:p>
        </p:txBody>
      </p:sp>
      <p:sp>
        <p:nvSpPr>
          <p:cNvPr id="9" name="TextBox 8"/>
          <p:cNvSpPr txBox="1"/>
          <p:nvPr/>
        </p:nvSpPr>
        <p:spPr>
          <a:xfrm>
            <a:off x="990600" y="2667000"/>
            <a:ext cx="3810000" cy="415498"/>
          </a:xfrm>
          <a:prstGeom prst="rect">
            <a:avLst/>
          </a:prstGeom>
          <a:noFill/>
        </p:spPr>
        <p:txBody>
          <a:bodyPr wrap="square" rtlCol="0">
            <a:spAutoFit/>
          </a:bodyPr>
          <a:lstStyle/>
          <a:p>
            <a:r>
              <a:rPr lang="en-US" sz="2100" dirty="0" smtClean="0"/>
              <a:t>Nutrition Interview Question</a:t>
            </a:r>
            <a:endParaRPr lang="en-US" sz="2100" dirty="0"/>
          </a:p>
        </p:txBody>
      </p:sp>
      <p:sp>
        <p:nvSpPr>
          <p:cNvPr id="10" name="TextBox 9"/>
          <p:cNvSpPr txBox="1"/>
          <p:nvPr/>
        </p:nvSpPr>
        <p:spPr>
          <a:xfrm>
            <a:off x="914400" y="4572000"/>
            <a:ext cx="2743200" cy="415498"/>
          </a:xfrm>
          <a:prstGeom prst="rect">
            <a:avLst/>
          </a:prstGeom>
          <a:noFill/>
        </p:spPr>
        <p:txBody>
          <a:bodyPr wrap="square" rtlCol="0">
            <a:spAutoFit/>
          </a:bodyPr>
          <a:lstStyle/>
          <a:p>
            <a:r>
              <a:rPr lang="en-US" sz="2100" dirty="0" smtClean="0"/>
              <a:t>AI Type Question</a:t>
            </a:r>
            <a:endParaRPr lang="en-US" sz="2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371600"/>
            <a:ext cx="8001000" cy="5029200"/>
          </a:xfrm>
        </p:spPr>
        <p:txBody>
          <a:bodyPr/>
          <a:lstStyle/>
          <a:p>
            <a:pPr>
              <a:buNone/>
            </a:pPr>
            <a:r>
              <a:rPr lang="en-US" b="1" dirty="0" smtClean="0"/>
              <a:t>Redirecting: Flipping it over</a:t>
            </a:r>
          </a:p>
          <a:p>
            <a:pPr>
              <a:buNone/>
            </a:pPr>
            <a:endParaRPr lang="en-US" sz="1800" dirty="0" smtClean="0"/>
          </a:p>
          <a:p>
            <a:r>
              <a:rPr lang="en-US" sz="2800" dirty="0" smtClean="0"/>
              <a:t>What happens when a participant is not focused on a success?</a:t>
            </a:r>
          </a:p>
          <a:p>
            <a:endParaRPr lang="en-US" sz="1200" dirty="0" smtClean="0"/>
          </a:p>
          <a:p>
            <a:r>
              <a:rPr lang="en-US" sz="2800" dirty="0" smtClean="0"/>
              <a:t>What if a participant can’t think of a success?</a:t>
            </a:r>
          </a:p>
          <a:p>
            <a:pPr>
              <a:buNone/>
            </a:pPr>
            <a:endParaRPr lang="en-US" sz="1800" dirty="0" smtClean="0"/>
          </a:p>
          <a:p>
            <a:pPr algn="ctr">
              <a:buNone/>
            </a:pPr>
            <a:r>
              <a:rPr lang="en-US" b="1" dirty="0" smtClean="0">
                <a:solidFill>
                  <a:srgbClr val="479AFF"/>
                </a:solidFill>
              </a:rPr>
              <a:t>Don’t take </a:t>
            </a:r>
            <a:r>
              <a:rPr lang="en-US" b="1" i="1" dirty="0" smtClean="0">
                <a:solidFill>
                  <a:srgbClr val="479AFF"/>
                </a:solidFill>
              </a:rPr>
              <a:t>NO</a:t>
            </a:r>
            <a:r>
              <a:rPr lang="en-US" b="1" dirty="0" smtClean="0">
                <a:solidFill>
                  <a:srgbClr val="479AFF"/>
                </a:solidFill>
              </a:rPr>
              <a:t> for an answer!</a:t>
            </a:r>
          </a:p>
          <a:p>
            <a:pPr>
              <a:buNone/>
            </a:pPr>
            <a:endParaRPr lang="en-US" sz="1800" dirty="0" smtClean="0"/>
          </a:p>
          <a:p>
            <a:r>
              <a:rPr lang="en-US" sz="2800" dirty="0" smtClean="0"/>
              <a:t>What happens when an unhealthy practice is brought up as a success?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Easel Cards</a:t>
            </a:r>
            <a:endParaRPr lang="en-US" dirty="0">
              <a:solidFill>
                <a:schemeClr val="bg1"/>
              </a:solidFill>
            </a:endParaRPr>
          </a:p>
        </p:txBody>
      </p:sp>
      <p:pic>
        <p:nvPicPr>
          <p:cNvPr id="5" name="Content Placeholder 4" descr="Cards in Printers' setup_Page_1.jpg"/>
          <p:cNvPicPr>
            <a:picLocks noGrp="1" noChangeAspect="1"/>
          </p:cNvPicPr>
          <p:nvPr>
            <p:ph idx="1"/>
          </p:nvPr>
        </p:nvPicPr>
        <p:blipFill>
          <a:blip r:embed="rId3" cstate="print"/>
          <a:stretch>
            <a:fillRect/>
          </a:stretch>
        </p:blipFill>
        <p:spPr>
          <a:xfrm>
            <a:off x="1" y="941294"/>
            <a:ext cx="9143999" cy="591670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3" name="Content Placeholder 2"/>
          <p:cNvSpPr>
            <a:spLocks noGrp="1"/>
          </p:cNvSpPr>
          <p:nvPr>
            <p:ph idx="1"/>
          </p:nvPr>
        </p:nvSpPr>
        <p:spPr>
          <a:xfrm>
            <a:off x="990600" y="1295400"/>
            <a:ext cx="8001000" cy="5105400"/>
          </a:xfrm>
        </p:spPr>
        <p:txBody>
          <a:bodyPr/>
          <a:lstStyle/>
          <a:p>
            <a:pPr>
              <a:buNone/>
            </a:pPr>
            <a:r>
              <a:rPr lang="en-US" b="1" dirty="0" smtClean="0"/>
              <a:t>Staff response to training:</a:t>
            </a:r>
          </a:p>
          <a:p>
            <a:pPr>
              <a:buNone/>
            </a:pPr>
            <a:endParaRPr lang="en-US" sz="1800" dirty="0" smtClean="0"/>
          </a:p>
          <a:p>
            <a:pPr>
              <a:buNone/>
            </a:pPr>
            <a:r>
              <a:rPr lang="en-US" sz="2700" dirty="0" smtClean="0"/>
              <a:t>“I have had feed back from clients that some have felt criticized and I too have recognized we are problem focused. However I like the Success Detective [Appreciative Inquiry] because it starts out the counseling visit so positive.”</a:t>
            </a:r>
          </a:p>
          <a:p>
            <a:pPr>
              <a:buNone/>
            </a:pPr>
            <a:endParaRPr lang="en-US" sz="2700" dirty="0" smtClean="0"/>
          </a:p>
          <a:p>
            <a:pPr>
              <a:buNone/>
            </a:pPr>
            <a:r>
              <a:rPr lang="en-US" sz="2700" dirty="0" smtClean="0"/>
              <a:t>“Like the concepts. Really good ideas, fresh perspective. I think I can use these in my supervision of staff as well as clients.”</a:t>
            </a:r>
            <a:endParaRPr lang="en-US" sz="27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3" name="Content Placeholder 2"/>
          <p:cNvSpPr>
            <a:spLocks noGrp="1"/>
          </p:cNvSpPr>
          <p:nvPr>
            <p:ph idx="1"/>
          </p:nvPr>
        </p:nvSpPr>
        <p:spPr>
          <a:xfrm>
            <a:off x="990600" y="1524000"/>
            <a:ext cx="8001000" cy="4343400"/>
          </a:xfrm>
        </p:spPr>
        <p:txBody>
          <a:bodyPr/>
          <a:lstStyle/>
          <a:p>
            <a:pPr>
              <a:buNone/>
            </a:pPr>
            <a:r>
              <a:rPr lang="en-US" b="1" dirty="0" smtClean="0"/>
              <a:t>Challenges</a:t>
            </a:r>
          </a:p>
          <a:p>
            <a:pPr>
              <a:buNone/>
            </a:pPr>
            <a:endParaRPr lang="en-US" dirty="0" smtClean="0"/>
          </a:p>
          <a:p>
            <a:r>
              <a:rPr lang="en-US" dirty="0" smtClean="0"/>
              <a:t>Method of training</a:t>
            </a:r>
          </a:p>
          <a:p>
            <a:r>
              <a:rPr lang="en-US" dirty="0" smtClean="0"/>
              <a:t>Delay between training and further follow up activities</a:t>
            </a:r>
          </a:p>
          <a:p>
            <a:r>
              <a:rPr lang="en-US" kern="1200" dirty="0" smtClean="0"/>
              <a:t>Varied level of comfort and willingness to experiment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3" name="Content Placeholder 2"/>
          <p:cNvSpPr>
            <a:spLocks noGrp="1"/>
          </p:cNvSpPr>
          <p:nvPr>
            <p:ph idx="1"/>
          </p:nvPr>
        </p:nvSpPr>
        <p:spPr>
          <a:xfrm>
            <a:off x="914400" y="1524000"/>
            <a:ext cx="8001000" cy="4419600"/>
          </a:xfrm>
        </p:spPr>
        <p:txBody>
          <a:bodyPr/>
          <a:lstStyle/>
          <a:p>
            <a:pPr>
              <a:buNone/>
            </a:pPr>
            <a:r>
              <a:rPr lang="en-US" b="1" dirty="0" smtClean="0"/>
              <a:t>Lessons Learned</a:t>
            </a:r>
          </a:p>
          <a:p>
            <a:pPr>
              <a:buNone/>
            </a:pPr>
            <a:endParaRPr lang="en-US" sz="1800" dirty="0" smtClean="0"/>
          </a:p>
          <a:p>
            <a:r>
              <a:rPr lang="en-US" sz="2800" dirty="0" smtClean="0"/>
              <a:t>Staff need ample practice and support from peers and supervisor</a:t>
            </a:r>
          </a:p>
          <a:p>
            <a:r>
              <a:rPr lang="en-US" sz="2800" dirty="0" smtClean="0"/>
              <a:t>Identify a Success Detective super star</a:t>
            </a:r>
          </a:p>
          <a:p>
            <a:r>
              <a:rPr lang="en-US" sz="2800" dirty="0" smtClean="0"/>
              <a:t>Start slow. Pick one technique: Appreciative Inquiry questions, affirming, change talk, pausing</a:t>
            </a:r>
          </a:p>
          <a:p>
            <a:r>
              <a:rPr lang="en-US" sz="2800" dirty="0" smtClean="0"/>
              <a:t>Not all questions need to be AI questions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Appreciative Inquiry</a:t>
            </a:r>
            <a:endParaRPr lang="en-US" dirty="0"/>
          </a:p>
        </p:txBody>
      </p:sp>
      <p:sp>
        <p:nvSpPr>
          <p:cNvPr id="3" name="Content Placeholder 2"/>
          <p:cNvSpPr>
            <a:spLocks noGrp="1"/>
          </p:cNvSpPr>
          <p:nvPr>
            <p:ph idx="1"/>
          </p:nvPr>
        </p:nvSpPr>
        <p:spPr>
          <a:xfrm>
            <a:off x="990600" y="1447800"/>
            <a:ext cx="8001000" cy="5181600"/>
          </a:xfrm>
        </p:spPr>
        <p:txBody>
          <a:bodyPr/>
          <a:lstStyle/>
          <a:p>
            <a:pPr>
              <a:buNone/>
            </a:pPr>
            <a:r>
              <a:rPr lang="en-US" b="1" dirty="0" smtClean="0"/>
              <a:t>Moving Forward</a:t>
            </a:r>
          </a:p>
          <a:p>
            <a:pPr>
              <a:buNone/>
            </a:pPr>
            <a:endParaRPr lang="en-US" dirty="0" smtClean="0"/>
          </a:p>
          <a:p>
            <a:r>
              <a:rPr lang="en-US" sz="2800" dirty="0" smtClean="0"/>
              <a:t>Facilitator’s Toolbox</a:t>
            </a:r>
            <a:endParaRPr lang="en-US" sz="2400" dirty="0" smtClean="0"/>
          </a:p>
          <a:p>
            <a:pPr lvl="1"/>
            <a:r>
              <a:rPr lang="en-US" dirty="0" smtClean="0"/>
              <a:t>Ways to keep the momentum going</a:t>
            </a:r>
          </a:p>
          <a:p>
            <a:pPr lvl="1"/>
            <a:r>
              <a:rPr lang="en-US" dirty="0" smtClean="0"/>
              <a:t>Tips for success</a:t>
            </a:r>
          </a:p>
          <a:p>
            <a:pPr lvl="1"/>
            <a:r>
              <a:rPr lang="en-US" dirty="0" smtClean="0"/>
              <a:t>Refresher training</a:t>
            </a:r>
          </a:p>
          <a:p>
            <a:pPr lvl="1">
              <a:buNone/>
            </a:pPr>
            <a:endParaRPr lang="en-US" sz="1200" dirty="0" smtClean="0"/>
          </a:p>
          <a:p>
            <a:r>
              <a:rPr lang="en-US" sz="2800" dirty="0" smtClean="0"/>
              <a:t>Additional easel cards created</a:t>
            </a:r>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3810000"/>
            <a:ext cx="7467600" cy="1362075"/>
          </a:xfrm>
        </p:spPr>
        <p:txBody>
          <a:bodyPr/>
          <a:lstStyle/>
          <a:p>
            <a:pPr algn="ctr"/>
            <a:r>
              <a:rPr lang="en-US" dirty="0" smtClean="0"/>
              <a:t>New Employee Training</a:t>
            </a:r>
            <a:endParaRPr lang="en-US" dirty="0"/>
          </a:p>
        </p:txBody>
      </p:sp>
      <p:sp>
        <p:nvSpPr>
          <p:cNvPr id="3" name="Content Placeholder 2"/>
          <p:cNvSpPr>
            <a:spLocks noGrp="1"/>
          </p:cNvSpPr>
          <p:nvPr>
            <p:ph type="body" idx="1"/>
          </p:nvPr>
        </p:nvSpPr>
        <p:spPr>
          <a:xfrm>
            <a:off x="914400" y="1981200"/>
            <a:ext cx="7620000" cy="2044700"/>
          </a:xfrm>
        </p:spPr>
        <p:txBody>
          <a:bodyPr/>
          <a:lstStyle/>
          <a:p>
            <a:pPr algn="ctr">
              <a:buNone/>
            </a:pPr>
            <a:r>
              <a:rPr lang="en-US" sz="2800" b="1" dirty="0" smtClean="0"/>
              <a:t>Keeping VENA Alive and Thriving</a:t>
            </a:r>
          </a:p>
          <a:p>
            <a:pPr algn="ctr">
              <a:buNone/>
            </a:pPr>
            <a:endParaRPr lang="en-US" dirty="0" smtClean="0"/>
          </a:p>
          <a:p>
            <a:pPr algn="ct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New Employee Training</a:t>
            </a:r>
            <a:endParaRPr lang="en-US" b="1" dirty="0">
              <a:solidFill>
                <a:schemeClr val="bg1"/>
              </a:solidFill>
            </a:endParaRPr>
          </a:p>
        </p:txBody>
      </p:sp>
      <p:sp>
        <p:nvSpPr>
          <p:cNvPr id="3" name="Content Placeholder 2"/>
          <p:cNvSpPr>
            <a:spLocks noGrp="1"/>
          </p:cNvSpPr>
          <p:nvPr>
            <p:ph idx="1"/>
          </p:nvPr>
        </p:nvSpPr>
        <p:spPr/>
        <p:txBody>
          <a:bodyPr/>
          <a:lstStyle/>
          <a:p>
            <a:pPr>
              <a:buNone/>
            </a:pPr>
            <a:r>
              <a:rPr lang="en-US" b="1" dirty="0" smtClean="0"/>
              <a:t>Competency-based training program</a:t>
            </a:r>
          </a:p>
          <a:p>
            <a:pPr>
              <a:buNone/>
            </a:pPr>
            <a:endParaRPr lang="en-US" dirty="0" smtClean="0"/>
          </a:p>
          <a:p>
            <a:r>
              <a:rPr lang="en-US" dirty="0" smtClean="0"/>
              <a:t>Consistent training for paraprofessional staff</a:t>
            </a:r>
          </a:p>
          <a:p>
            <a:r>
              <a:rPr lang="en-US" dirty="0" smtClean="0"/>
              <a:t>Comprises 3 Levels</a:t>
            </a:r>
          </a:p>
          <a:p>
            <a:r>
              <a:rPr lang="en-US" dirty="0" smtClean="0"/>
              <a:t>Completed at own pace </a:t>
            </a:r>
          </a:p>
          <a:p>
            <a:r>
              <a:rPr lang="en-US" dirty="0" smtClean="0"/>
              <a:t>Features paper modules, online courses, and assessment/evaluation tools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Interpreting and implementing VENA </a:t>
            </a:r>
            <a:br>
              <a:rPr lang="en-US" dirty="0" smtClean="0"/>
            </a:br>
            <a:endParaRPr lang="en-US" dirty="0"/>
          </a:p>
        </p:txBody>
      </p:sp>
      <p:sp>
        <p:nvSpPr>
          <p:cNvPr id="3" name="Text Placeholder 2"/>
          <p:cNvSpPr>
            <a:spLocks noGrp="1"/>
          </p:cNvSpPr>
          <p:nvPr>
            <p:ph type="body" idx="1"/>
          </p:nvPr>
        </p:nvSpPr>
        <p:spPr>
          <a:xfrm>
            <a:off x="609600" y="2438400"/>
            <a:ext cx="7772400" cy="1143000"/>
          </a:xfrm>
        </p:spPr>
        <p:txBody>
          <a:bodyPr/>
          <a:lstStyle/>
          <a:p>
            <a:pPr algn="ctr"/>
            <a:r>
              <a:rPr lang="en-US" sz="2800" dirty="0" smtClean="0"/>
              <a:t>Lynn Ireland</a:t>
            </a:r>
          </a:p>
          <a:p>
            <a:pPr algn="ctr"/>
            <a:endParaRPr lang="en-US" sz="28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New Employee Training</a:t>
            </a:r>
            <a:endParaRPr lang="en-US" dirty="0"/>
          </a:p>
        </p:txBody>
      </p:sp>
      <p:sp>
        <p:nvSpPr>
          <p:cNvPr id="7" name="Rectangle 6"/>
          <p:cNvSpPr/>
          <p:nvPr/>
        </p:nvSpPr>
        <p:spPr bwMode="auto">
          <a:xfrm>
            <a:off x="0" y="1143000"/>
            <a:ext cx="9144000" cy="5715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5" name="Diagram 4"/>
          <p:cNvGraphicFramePr/>
          <p:nvPr/>
        </p:nvGraphicFramePr>
        <p:xfrm>
          <a:off x="0" y="12192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Colorado WIC Level I, II and III Orientation Checklists.(WIC Works)3.7.14_Page_1.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4"/>
          <p:cNvSpPr/>
          <p:nvPr/>
        </p:nvSpPr>
        <p:spPr bwMode="auto">
          <a:xfrm>
            <a:off x="685800" y="6096000"/>
            <a:ext cx="73152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Online Resources</a:t>
            </a:r>
            <a:endParaRPr lang="en-US" b="1" dirty="0">
              <a:solidFill>
                <a:schemeClr val="bg1"/>
              </a:solidFill>
            </a:endParaRPr>
          </a:p>
        </p:txBody>
      </p:sp>
      <p:sp>
        <p:nvSpPr>
          <p:cNvPr id="3" name="Content Placeholder 2"/>
          <p:cNvSpPr>
            <a:spLocks noGrp="1"/>
          </p:cNvSpPr>
          <p:nvPr>
            <p:ph idx="1"/>
          </p:nvPr>
        </p:nvSpPr>
        <p:spPr/>
        <p:txBody>
          <a:bodyPr/>
          <a:lstStyle/>
          <a:p>
            <a:pPr algn="ctr">
              <a:buNone/>
            </a:pPr>
            <a:endParaRPr lang="en-US" b="1" dirty="0" smtClean="0"/>
          </a:p>
          <a:p>
            <a:pPr algn="ctr">
              <a:buNone/>
            </a:pPr>
            <a:r>
              <a:rPr lang="en-US" dirty="0" smtClean="0">
                <a:solidFill>
                  <a:srgbClr val="0070C0"/>
                </a:solidFill>
                <a:hlinkClick r:id="rId3"/>
              </a:rPr>
              <a:t>www.ColoradoWIC.com</a:t>
            </a:r>
            <a:endParaRPr lang="en-US" dirty="0" smtClean="0">
              <a:solidFill>
                <a:srgbClr val="0070C0"/>
              </a:solidFill>
            </a:endParaRPr>
          </a:p>
          <a:p>
            <a:pPr algn="ctr">
              <a:buNone/>
            </a:pPr>
            <a:r>
              <a:rPr lang="en-US" sz="2800" i="1" dirty="0" smtClean="0">
                <a:solidFill>
                  <a:srgbClr val="0070C0"/>
                </a:solidFill>
              </a:rPr>
              <a:t>(Local Agencies &gt; WIC Certification Program)</a:t>
            </a:r>
          </a:p>
          <a:p>
            <a:pPr algn="ctr">
              <a:buNone/>
            </a:pPr>
            <a:endParaRPr lang="en-US" dirty="0" smtClean="0">
              <a:solidFill>
                <a:srgbClr val="0070C0"/>
              </a:solidFill>
            </a:endParaRPr>
          </a:p>
          <a:p>
            <a:pPr algn="ctr">
              <a:buNone/>
            </a:pPr>
            <a:r>
              <a:rPr lang="en-US" dirty="0" smtClean="0">
                <a:solidFill>
                  <a:srgbClr val="0070C0"/>
                </a:solidFill>
              </a:rPr>
              <a:t>WIC Works Resource Center</a:t>
            </a:r>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For more information</a:t>
            </a:r>
            <a:endParaRPr lang="en-US" b="1" dirty="0">
              <a:solidFill>
                <a:schemeClr val="bg1"/>
              </a:solidFill>
            </a:endParaRPr>
          </a:p>
        </p:txBody>
      </p:sp>
      <p:sp>
        <p:nvSpPr>
          <p:cNvPr id="3" name="Content Placeholder 2"/>
          <p:cNvSpPr>
            <a:spLocks noGrp="1"/>
          </p:cNvSpPr>
          <p:nvPr>
            <p:ph idx="1"/>
          </p:nvPr>
        </p:nvSpPr>
        <p:spPr>
          <a:xfrm>
            <a:off x="990600" y="1371600"/>
            <a:ext cx="8001000" cy="4800600"/>
          </a:xfrm>
        </p:spPr>
        <p:txBody>
          <a:bodyPr/>
          <a:lstStyle/>
          <a:p>
            <a:pPr>
              <a:buNone/>
            </a:pPr>
            <a:endParaRPr lang="en-US" sz="1800" dirty="0" smtClean="0"/>
          </a:p>
          <a:p>
            <a:pPr>
              <a:buNone/>
            </a:pPr>
            <a:r>
              <a:rPr lang="en-US" sz="2800" dirty="0" smtClean="0"/>
              <a:t>Lynn Ireland</a:t>
            </a:r>
          </a:p>
          <a:p>
            <a:pPr>
              <a:buNone/>
            </a:pPr>
            <a:r>
              <a:rPr lang="en-US" sz="2800" dirty="0" smtClean="0">
                <a:hlinkClick r:id="rId3"/>
              </a:rPr>
              <a:t>lynn.ireland@state.co.us</a:t>
            </a:r>
            <a:r>
              <a:rPr lang="en-US" sz="2800" dirty="0" smtClean="0"/>
              <a:t> or 303.692.2446</a:t>
            </a:r>
          </a:p>
          <a:p>
            <a:pPr>
              <a:buNone/>
            </a:pPr>
            <a:endParaRPr lang="en-US" sz="2800" dirty="0" smtClean="0"/>
          </a:p>
          <a:p>
            <a:pPr>
              <a:buNone/>
            </a:pPr>
            <a:endParaRPr lang="en-US" sz="2800" dirty="0" smtClean="0"/>
          </a:p>
          <a:p>
            <a:pPr>
              <a:buNone/>
            </a:pPr>
            <a:r>
              <a:rPr lang="en-US" sz="2800" dirty="0" smtClean="0"/>
              <a:t>Brigitte Boyd</a:t>
            </a:r>
          </a:p>
          <a:p>
            <a:pPr>
              <a:buNone/>
            </a:pPr>
            <a:r>
              <a:rPr lang="en-US" sz="2800" dirty="0" smtClean="0">
                <a:hlinkClick r:id="rId4"/>
              </a:rPr>
              <a:t>brigitte.boyd@state.co.us</a:t>
            </a:r>
            <a:r>
              <a:rPr lang="en-US" sz="2800" dirty="0" smtClean="0"/>
              <a:t> or 303.692.2380</a:t>
            </a:r>
          </a:p>
          <a:p>
            <a:pPr>
              <a:buNone/>
            </a:pP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2" cstate="print"/>
          <a:stretch>
            <a:fillRect/>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t>Additional Questions</a:t>
            </a:r>
            <a:endParaRPr lang="en-US" dirty="0"/>
          </a:p>
        </p:txBody>
      </p:sp>
      <p:sp>
        <p:nvSpPr>
          <p:cNvPr id="7" name="Content Placeholder 6"/>
          <p:cNvSpPr>
            <a:spLocks noGrp="1"/>
          </p:cNvSpPr>
          <p:nvPr>
            <p:ph idx="1"/>
          </p:nvPr>
        </p:nvSpPr>
        <p:spPr/>
        <p:txBody>
          <a:bodyPr>
            <a:normAutofit/>
          </a:bodyPr>
          <a:lstStyle/>
          <a:p>
            <a:r>
              <a:rPr lang="en-US" dirty="0" smtClean="0"/>
              <a:t>Please contact Lynn Ireland </a:t>
            </a:r>
            <a:r>
              <a:rPr lang="en-US" dirty="0"/>
              <a:t>i</a:t>
            </a:r>
            <a:r>
              <a:rPr lang="en-US" dirty="0" smtClean="0"/>
              <a:t>f you have additional questions about the Colorado WIC VENA project</a:t>
            </a:r>
            <a:r>
              <a:rPr lang="en-US" dirty="0"/>
              <a:t>.</a:t>
            </a:r>
            <a:endParaRPr lang="en-US" dirty="0" smtClean="0"/>
          </a:p>
          <a:p>
            <a:pPr lvl="2">
              <a:buNone/>
            </a:pPr>
            <a:endParaRPr lang="en-US" dirty="0" smtClean="0"/>
          </a:p>
          <a:p>
            <a:r>
              <a:rPr lang="en-US" dirty="0" smtClean="0"/>
              <a:t>If you have questions about VENA in general please contact your respective FNS Regional office.</a:t>
            </a:r>
          </a:p>
        </p:txBody>
      </p:sp>
    </p:spTree>
    <p:extLst>
      <p:ext uri="{BB962C8B-B14F-4D97-AF65-F5344CB8AC3E}">
        <p14:creationId xmlns:p14="http://schemas.microsoft.com/office/powerpoint/2010/main" val="1092035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AWebinar.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VENAWebinar.jpg"/>
          <p:cNvPicPr>
            <a:picLocks noChangeAspect="1"/>
          </p:cNvPicPr>
          <p:nvPr/>
        </p:nvPicPr>
        <p:blipFill>
          <a:blip r:embed="rId3" cstate="print"/>
          <a:stretch>
            <a:fillRect/>
          </a:stretch>
        </p:blipFill>
        <p:spPr>
          <a:xfrm>
            <a:off x="0" y="0"/>
            <a:ext cx="9144000" cy="6858000"/>
          </a:xfrm>
          <a:prstGeom prst="rect">
            <a:avLst/>
          </a:prstGeom>
        </p:spPr>
      </p:pic>
      <p:sp>
        <p:nvSpPr>
          <p:cNvPr id="6" name="Title 5"/>
          <p:cNvSpPr>
            <a:spLocks noGrp="1"/>
          </p:cNvSpPr>
          <p:nvPr>
            <p:ph type="title"/>
          </p:nvPr>
        </p:nvSpPr>
        <p:spPr/>
        <p:txBody>
          <a:bodyPr/>
          <a:lstStyle/>
          <a:p>
            <a:pPr algn="l"/>
            <a:r>
              <a:rPr lang="en-US" dirty="0" smtClean="0"/>
              <a:t>Thank you!</a:t>
            </a:r>
            <a:endParaRPr lang="en-US" dirty="0"/>
          </a:p>
        </p:txBody>
      </p:sp>
      <p:sp>
        <p:nvSpPr>
          <p:cNvPr id="7" name="Content Placeholder 6"/>
          <p:cNvSpPr>
            <a:spLocks noGrp="1"/>
          </p:cNvSpPr>
          <p:nvPr>
            <p:ph idx="1"/>
          </p:nvPr>
        </p:nvSpPr>
        <p:spPr/>
        <p:txBody>
          <a:bodyPr/>
          <a:lstStyle/>
          <a:p>
            <a:r>
              <a:rPr lang="en-US" dirty="0" smtClean="0"/>
              <a:t>Thank you for your participation. </a:t>
            </a:r>
          </a:p>
          <a:p>
            <a:r>
              <a:rPr lang="en-US" dirty="0" smtClean="0"/>
              <a:t>Thank you for your hard work.</a:t>
            </a:r>
          </a:p>
          <a:p>
            <a:r>
              <a:rPr lang="en-US" dirty="0" smtClean="0"/>
              <a:t>Stay tuned for the next webinar scheduled for: April 29, 2015!</a:t>
            </a:r>
            <a:endParaRPr lang="en-US" dirty="0"/>
          </a:p>
        </p:txBody>
      </p:sp>
    </p:spTree>
    <p:extLst>
      <p:ext uri="{BB962C8B-B14F-4D97-AF65-F5344CB8AC3E}">
        <p14:creationId xmlns:p14="http://schemas.microsoft.com/office/powerpoint/2010/main" val="73821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rPr>
              <a:t>Colorado WIC Program</a:t>
            </a:r>
            <a:endParaRPr lang="en-US" b="1" dirty="0">
              <a:solidFill>
                <a:schemeClr val="bg1"/>
              </a:solidFill>
            </a:endParaRPr>
          </a:p>
        </p:txBody>
      </p:sp>
      <p:sp>
        <p:nvSpPr>
          <p:cNvPr id="3" name="Content Placeholder 2"/>
          <p:cNvSpPr>
            <a:spLocks noGrp="1"/>
          </p:cNvSpPr>
          <p:nvPr>
            <p:ph idx="1"/>
          </p:nvPr>
        </p:nvSpPr>
        <p:spPr/>
        <p:txBody>
          <a:bodyPr/>
          <a:lstStyle/>
          <a:p>
            <a:pPr>
              <a:buNone/>
            </a:pPr>
            <a:r>
              <a:rPr lang="en-US" sz="2800" b="1" dirty="0" smtClean="0"/>
              <a:t>Caseload:</a:t>
            </a:r>
            <a:r>
              <a:rPr lang="en-US" sz="2800" dirty="0" smtClean="0"/>
              <a:t> </a:t>
            </a:r>
          </a:p>
          <a:p>
            <a:pPr>
              <a:buNone/>
            </a:pPr>
            <a:r>
              <a:rPr lang="en-US" sz="2800" dirty="0" smtClean="0"/>
              <a:t>	92,000 participants (monthly average)</a:t>
            </a:r>
          </a:p>
          <a:p>
            <a:pPr>
              <a:buNone/>
            </a:pPr>
            <a:endParaRPr lang="en-US" sz="2800" b="1" dirty="0" smtClean="0"/>
          </a:p>
          <a:p>
            <a:pPr>
              <a:buNone/>
            </a:pPr>
            <a:r>
              <a:rPr lang="en-US" sz="2800" b="1" dirty="0" smtClean="0"/>
              <a:t>WIC Local Agencies:</a:t>
            </a:r>
            <a:r>
              <a:rPr lang="en-US" sz="2800" dirty="0" smtClean="0"/>
              <a:t> 38 </a:t>
            </a:r>
          </a:p>
          <a:p>
            <a:pPr>
              <a:buNone/>
            </a:pPr>
            <a:r>
              <a:rPr lang="en-US" sz="2800" b="1" dirty="0" smtClean="0"/>
              <a:t>WIC Clinics:</a:t>
            </a:r>
            <a:r>
              <a:rPr lang="en-US" sz="2800" dirty="0" smtClean="0"/>
              <a:t> 94</a:t>
            </a:r>
          </a:p>
          <a:p>
            <a:pPr>
              <a:buNone/>
            </a:pPr>
            <a:endParaRPr lang="en-US" sz="2800" b="1" dirty="0" smtClean="0"/>
          </a:p>
          <a:p>
            <a:pPr>
              <a:buNone/>
            </a:pPr>
            <a:r>
              <a:rPr lang="en-US" sz="2800" b="1" dirty="0" smtClean="0"/>
              <a:t>State Office Staffing</a:t>
            </a:r>
            <a:r>
              <a:rPr lang="en-US" sz="2800" dirty="0" smtClean="0"/>
              <a:t>:</a:t>
            </a:r>
          </a:p>
          <a:p>
            <a:pPr>
              <a:buNone/>
            </a:pPr>
            <a:r>
              <a:rPr lang="en-US" sz="2800" dirty="0" smtClean="0"/>
              <a:t>	   Total number: 22 </a:t>
            </a:r>
          </a:p>
          <a:p>
            <a:pPr>
              <a:buNone/>
            </a:pPr>
            <a:r>
              <a:rPr lang="en-US" sz="2800" dirty="0" smtClean="0"/>
              <a:t>        Nutritionists: 5</a:t>
            </a:r>
          </a:p>
          <a:p>
            <a:pPr>
              <a:buNone/>
            </a:pP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primary levels of staff:</a:t>
            </a:r>
            <a:br>
              <a:rPr lang="en-US" dirty="0" smtClean="0"/>
            </a:br>
            <a:r>
              <a:rPr lang="en-US" sz="3200" b="1" dirty="0" smtClean="0">
                <a:solidFill>
                  <a:schemeClr val="bg1"/>
                </a:solidFill>
              </a:rPr>
              <a:t>Two types of Local Agency WIC staff:</a:t>
            </a:r>
            <a:r>
              <a:rPr lang="en-US" sz="3200" b="1" dirty="0" smtClean="0"/>
              <a:t/>
            </a:r>
            <a:br>
              <a:rPr lang="en-US" sz="3200" b="1" dirty="0" smtClean="0"/>
            </a:br>
            <a:endParaRPr lang="en-US" sz="3200" b="1" dirty="0">
              <a:solidFill>
                <a:schemeClr val="bg1"/>
              </a:solidFill>
            </a:endParaRPr>
          </a:p>
        </p:txBody>
      </p:sp>
      <p:sp>
        <p:nvSpPr>
          <p:cNvPr id="3" name="Content Placeholder 2"/>
          <p:cNvSpPr>
            <a:spLocks noGrp="1"/>
          </p:cNvSpPr>
          <p:nvPr>
            <p:ph idx="1"/>
          </p:nvPr>
        </p:nvSpPr>
        <p:spPr/>
        <p:txBody>
          <a:bodyPr/>
          <a:lstStyle/>
          <a:p>
            <a:pPr>
              <a:buNone/>
            </a:pPr>
            <a:r>
              <a:rPr lang="en-US" b="1" dirty="0" smtClean="0"/>
              <a:t>WIC Educator / paraprofessional</a:t>
            </a:r>
          </a:p>
          <a:p>
            <a:r>
              <a:rPr lang="en-US" dirty="0" smtClean="0"/>
              <a:t>Total number: 241 (2/3)</a:t>
            </a:r>
          </a:p>
          <a:p>
            <a:r>
              <a:rPr lang="en-US" dirty="0" smtClean="0"/>
              <a:t>Qualification: GED</a:t>
            </a:r>
          </a:p>
          <a:p>
            <a:pPr>
              <a:buNone/>
            </a:pPr>
            <a:endParaRPr lang="en-US" dirty="0" smtClean="0"/>
          </a:p>
          <a:p>
            <a:pPr>
              <a:buNone/>
            </a:pPr>
            <a:r>
              <a:rPr lang="en-US" b="1" dirty="0" smtClean="0"/>
              <a:t>WIC High Risk Counselor/professional</a:t>
            </a:r>
          </a:p>
          <a:p>
            <a:r>
              <a:rPr lang="en-US" dirty="0" smtClean="0"/>
              <a:t>Total number: 124 (1/3)</a:t>
            </a:r>
          </a:p>
          <a:p>
            <a:r>
              <a:rPr lang="en-US" dirty="0" smtClean="0"/>
              <a:t>Qualification: RD, RN, BSN, MD, or PA</a:t>
            </a:r>
          </a:p>
          <a:p>
            <a:pPr>
              <a:buNone/>
            </a:pPr>
            <a:endParaRPr lang="en-US" dirty="0" smtClean="0"/>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Certified WIC Authority</a:t>
            </a:r>
            <a:endParaRPr lang="en-US" b="1" dirty="0">
              <a:solidFill>
                <a:schemeClr val="bg1"/>
              </a:solidFill>
            </a:endParaRPr>
          </a:p>
        </p:txBody>
      </p:sp>
      <p:sp>
        <p:nvSpPr>
          <p:cNvPr id="3" name="Content Placeholder 2"/>
          <p:cNvSpPr>
            <a:spLocks noGrp="1"/>
          </p:cNvSpPr>
          <p:nvPr>
            <p:ph idx="1"/>
          </p:nvPr>
        </p:nvSpPr>
        <p:spPr/>
        <p:txBody>
          <a:bodyPr/>
          <a:lstStyle/>
          <a:p>
            <a:pPr>
              <a:buNone/>
            </a:pPr>
            <a:r>
              <a:rPr lang="en-US" dirty="0" smtClean="0"/>
              <a:t>To become a CWA, the local staff person:</a:t>
            </a:r>
          </a:p>
          <a:p>
            <a:pPr>
              <a:buNone/>
            </a:pPr>
            <a:endParaRPr lang="en-US" dirty="0" smtClean="0"/>
          </a:p>
          <a:p>
            <a:r>
              <a:rPr lang="en-US" dirty="0" smtClean="0"/>
              <a:t>Scores 90% or greater on </a:t>
            </a:r>
            <a:r>
              <a:rPr lang="en-US" b="1" dirty="0" smtClean="0"/>
              <a:t>all Level I modules;</a:t>
            </a:r>
          </a:p>
          <a:p>
            <a:r>
              <a:rPr lang="en-US" dirty="0" smtClean="0"/>
              <a:t>Passes </a:t>
            </a:r>
            <a:r>
              <a:rPr lang="en-US" b="1" dirty="0" smtClean="0"/>
              <a:t>WIC computer system training</a:t>
            </a:r>
            <a:r>
              <a:rPr lang="en-US" dirty="0" smtClean="0"/>
              <a:t>;</a:t>
            </a:r>
          </a:p>
          <a:p>
            <a:r>
              <a:rPr lang="en-US" dirty="0" smtClean="0"/>
              <a:t>Demonstrates competency through a  formalized </a:t>
            </a:r>
            <a:r>
              <a:rPr lang="en-US" b="1" dirty="0" smtClean="0"/>
              <a:t>evaluation of a participant visit and  record review.</a:t>
            </a:r>
          </a:p>
          <a:p>
            <a:endParaRPr lang="en-US" dirty="0" smtClean="0"/>
          </a:p>
          <a:p>
            <a:pPr>
              <a:buNone/>
            </a:pP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839200" cy="914400"/>
          </a:xfrm>
        </p:spPr>
        <p:txBody>
          <a:bodyPr/>
          <a:lstStyle/>
          <a:p>
            <a:r>
              <a:rPr lang="en-US" b="1" dirty="0" smtClean="0">
                <a:solidFill>
                  <a:schemeClr val="bg1"/>
                </a:solidFill>
              </a:rPr>
              <a:t>Certified WIC Authority</a:t>
            </a:r>
            <a:br>
              <a:rPr lang="en-US" b="1" dirty="0" smtClean="0">
                <a:solidFill>
                  <a:schemeClr val="bg1"/>
                </a:solidFill>
              </a:rPr>
            </a:br>
            <a:endParaRPr lang="en-US" b="1" dirty="0">
              <a:solidFill>
                <a:schemeClr val="bg1"/>
              </a:solidFill>
            </a:endParaRPr>
          </a:p>
        </p:txBody>
      </p:sp>
      <p:sp>
        <p:nvSpPr>
          <p:cNvPr id="3" name="Content Placeholder 2"/>
          <p:cNvSpPr>
            <a:spLocks noGrp="1"/>
          </p:cNvSpPr>
          <p:nvPr>
            <p:ph idx="1"/>
          </p:nvPr>
        </p:nvSpPr>
        <p:spPr/>
        <p:txBody>
          <a:bodyPr/>
          <a:lstStyle/>
          <a:p>
            <a:pPr algn="ctr">
              <a:buNone/>
            </a:pPr>
            <a:r>
              <a:rPr lang="en-US" b="1" dirty="0" smtClean="0"/>
              <a:t>WIC Educator </a:t>
            </a:r>
          </a:p>
          <a:p>
            <a:pPr algn="ctr">
              <a:buNone/>
            </a:pPr>
            <a:r>
              <a:rPr lang="en-US" b="1" dirty="0" smtClean="0"/>
              <a:t>Certified WIC Authority (CWA)</a:t>
            </a:r>
            <a:endParaRPr lang="en-US" dirty="0" smtClean="0"/>
          </a:p>
          <a:p>
            <a:r>
              <a:rPr lang="en-US" dirty="0" smtClean="0"/>
              <a:t>Determines eligibility</a:t>
            </a:r>
          </a:p>
          <a:p>
            <a:r>
              <a:rPr lang="en-US" dirty="0" smtClean="0"/>
              <a:t>Assigns nutrition risk factors</a:t>
            </a:r>
          </a:p>
          <a:p>
            <a:pPr>
              <a:buNone/>
            </a:pPr>
            <a:r>
              <a:rPr lang="en-US" dirty="0" smtClean="0"/>
              <a:t>	 </a:t>
            </a:r>
            <a:r>
              <a:rPr lang="en-US" sz="2400" dirty="0" smtClean="0"/>
              <a:t>Low Risk	  </a:t>
            </a:r>
            <a:r>
              <a:rPr lang="en-US" sz="2400" dirty="0" smtClean="0">
                <a:solidFill>
                  <a:srgbClr val="FF0000"/>
                </a:solidFill>
              </a:rPr>
              <a:t>  High Risk </a:t>
            </a:r>
            <a:r>
              <a:rPr lang="en-US" dirty="0" smtClean="0">
                <a:solidFill>
                  <a:srgbClr val="FF0000"/>
                </a:solidFill>
              </a:rPr>
              <a:t>– </a:t>
            </a:r>
            <a:r>
              <a:rPr lang="en-US" sz="2000" dirty="0" smtClean="0">
                <a:solidFill>
                  <a:srgbClr val="FF0000"/>
                </a:solidFill>
              </a:rPr>
              <a:t>refers to WIC High Risk Counselor</a:t>
            </a:r>
          </a:p>
          <a:p>
            <a:r>
              <a:rPr lang="en-US" sz="2800" dirty="0" smtClean="0"/>
              <a:t>Provides low risk nutrition education</a:t>
            </a:r>
          </a:p>
          <a:p>
            <a:r>
              <a:rPr lang="en-US" sz="2800" dirty="0" smtClean="0"/>
              <a:t>Issues food benefits</a:t>
            </a:r>
          </a:p>
          <a:p>
            <a:pPr>
              <a:buNone/>
            </a:pPr>
            <a:endParaRPr 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bg1"/>
                </a:solidFill>
              </a:rPr>
              <a:t>Advantages of the</a:t>
            </a:r>
            <a:br>
              <a:rPr lang="en-US" sz="3200" b="1" dirty="0" smtClean="0">
                <a:solidFill>
                  <a:schemeClr val="bg1"/>
                </a:solidFill>
              </a:rPr>
            </a:br>
            <a:r>
              <a:rPr lang="en-US" sz="3200" b="1" dirty="0" smtClean="0">
                <a:solidFill>
                  <a:schemeClr val="bg1"/>
                </a:solidFill>
              </a:rPr>
              <a:t>paraprofessional staffing model</a:t>
            </a:r>
            <a:endParaRPr lang="en-US" sz="3200" dirty="0">
              <a:solidFill>
                <a:schemeClr val="bg1"/>
              </a:solidFill>
            </a:endParaRPr>
          </a:p>
        </p:txBody>
      </p:sp>
      <p:sp>
        <p:nvSpPr>
          <p:cNvPr id="3" name="Content Placeholder 2"/>
          <p:cNvSpPr>
            <a:spLocks noGrp="1"/>
          </p:cNvSpPr>
          <p:nvPr>
            <p:ph idx="1"/>
          </p:nvPr>
        </p:nvSpPr>
        <p:spPr>
          <a:xfrm>
            <a:off x="990600" y="1295400"/>
            <a:ext cx="8001000" cy="4876800"/>
          </a:xfrm>
        </p:spPr>
        <p:txBody>
          <a:bodyPr/>
          <a:lstStyle/>
          <a:p>
            <a:pPr algn="ctr">
              <a:buNone/>
            </a:pPr>
            <a:endParaRPr lang="en-US" b="1" dirty="0" smtClean="0"/>
          </a:p>
          <a:p>
            <a:endParaRPr lang="en-US" sz="4000" dirty="0" smtClean="0"/>
          </a:p>
          <a:p>
            <a:r>
              <a:rPr lang="en-US" sz="4000" dirty="0" smtClean="0"/>
              <a:t>Cost-effective</a:t>
            </a:r>
          </a:p>
          <a:p>
            <a:r>
              <a:rPr lang="en-US" sz="4000" dirty="0" smtClean="0"/>
              <a:t>Peer support</a:t>
            </a:r>
          </a:p>
          <a:p>
            <a:r>
              <a:rPr lang="en-US" sz="4000" dirty="0" smtClean="0"/>
              <a:t>    Bi-lingual     </a:t>
            </a:r>
          </a:p>
          <a:p>
            <a:pPr>
              <a:buNone/>
            </a:pPr>
            <a:r>
              <a:rPr lang="en-US" sz="4000" dirty="0" smtClean="0"/>
              <a:t>    capabilities</a:t>
            </a:r>
            <a:endParaRPr lang="en-US" b="1" dirty="0" smtClean="0">
              <a:latin typeface="Script MT Bold" pitchFamily="66" charset="0"/>
            </a:endParaRPr>
          </a:p>
          <a:p>
            <a:r>
              <a:rPr lang="en-US" sz="4000" dirty="0" smtClean="0"/>
              <a:t>    Cultural Competence</a:t>
            </a:r>
          </a:p>
          <a:p>
            <a:endParaRPr lang="en-US" sz="4000" dirty="0" smtClean="0"/>
          </a:p>
          <a:p>
            <a:endParaRPr lang="en-US" sz="4000" dirty="0" smtClean="0"/>
          </a:p>
          <a:p>
            <a:endParaRPr lang="en-US" dirty="0" smtClean="0"/>
          </a:p>
          <a:p>
            <a:pPr>
              <a:buNone/>
            </a:pPr>
            <a:endParaRPr lang="en-US" dirty="0" smtClean="0"/>
          </a:p>
          <a:p>
            <a:pPr>
              <a:buNone/>
            </a:pPr>
            <a:endParaRPr lang="en-US" dirty="0" smtClean="0"/>
          </a:p>
          <a:p>
            <a:pPr lvl="7">
              <a:buNone/>
            </a:pPr>
            <a:endParaRPr lang="en-US" dirty="0">
              <a:solidFill>
                <a:srgbClr val="FF0000"/>
              </a:solidFill>
            </a:endParaRPr>
          </a:p>
        </p:txBody>
      </p:sp>
      <p:pic>
        <p:nvPicPr>
          <p:cNvPr id="6" name="Picture 5" descr="Pueblo.jpg"/>
          <p:cNvPicPr>
            <a:picLocks noChangeAspect="1"/>
          </p:cNvPicPr>
          <p:nvPr/>
        </p:nvPicPr>
        <p:blipFill>
          <a:blip r:embed="rId3" cstate="print"/>
          <a:stretch>
            <a:fillRect/>
          </a:stretch>
        </p:blipFill>
        <p:spPr>
          <a:xfrm>
            <a:off x="4800600" y="1295400"/>
            <a:ext cx="3886200" cy="3048000"/>
          </a:xfrm>
          <a:prstGeom prst="rect">
            <a:avLst/>
          </a:prstGeom>
        </p:spPr>
      </p:pic>
      <p:sp>
        <p:nvSpPr>
          <p:cNvPr id="7" name="Up Arrow 6"/>
          <p:cNvSpPr/>
          <p:nvPr/>
        </p:nvSpPr>
        <p:spPr bwMode="auto">
          <a:xfrm>
            <a:off x="1447800" y="4267200"/>
            <a:ext cx="484632"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Up Arrow 8"/>
          <p:cNvSpPr/>
          <p:nvPr/>
        </p:nvSpPr>
        <p:spPr bwMode="auto">
          <a:xfrm>
            <a:off x="1371600" y="5715000"/>
            <a:ext cx="484632" cy="304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Oval 9"/>
          <p:cNvSpPr/>
          <p:nvPr/>
        </p:nvSpPr>
        <p:spPr bwMode="auto">
          <a:xfrm>
            <a:off x="4953000" y="4495800"/>
            <a:ext cx="37338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smtClean="0">
                <a:latin typeface="Script MT Bold" pitchFamily="66" charset="0"/>
              </a:rPr>
              <a:t>Pueblo WIC Staff</a:t>
            </a: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286216">
  <a:themeElements>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TP010286216</AuthoringAssetId>
    <AssetId xmlns="145c5697-5eb5-440b-b2f1-a8273fb59250">TS010286216</AssetId>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F21E73-0726-4CCD-841E-2744A0C38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13BB9E1-2C61-49FB-BACB-7F2651F3EA37}">
  <ds:schemaRefs>
    <ds:schemaRef ds:uri="http://purl.org/dc/term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145c5697-5eb5-440b-b2f1-a8273fb59250"/>
    <ds:schemaRef ds:uri="http://schemas.microsoft.com/office/2006/metadata/properties"/>
  </ds:schemaRefs>
</ds:datastoreItem>
</file>

<file path=customXml/itemProps3.xml><?xml version="1.0" encoding="utf-8"?>
<ds:datastoreItem xmlns:ds="http://schemas.openxmlformats.org/officeDocument/2006/customXml" ds:itemID="{DE3036F7-0BC9-45B9-8B04-6A2D2125255E}">
  <ds:schemaRefs>
    <ds:schemaRef ds:uri="http://schemas.microsoft.com/office/2006/metadata/longProperties"/>
  </ds:schemaRefs>
</ds:datastoreItem>
</file>

<file path=customXml/itemProps4.xml><?xml version="1.0" encoding="utf-8"?>
<ds:datastoreItem xmlns:ds="http://schemas.openxmlformats.org/officeDocument/2006/customXml" ds:itemID="{C921F2D8-CC9E-4AB2-9512-E0B5C4E2A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3058</TotalTime>
  <Words>5070</Words>
  <Application>Microsoft Office PowerPoint</Application>
  <PresentationFormat>On-screen Show (4:3)</PresentationFormat>
  <Paragraphs>570</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TS010286216</vt:lpstr>
      <vt:lpstr>PowerPoint Presentation</vt:lpstr>
      <vt:lpstr>Equipping Paraprofessional Staff</vt:lpstr>
      <vt:lpstr>Presenters</vt:lpstr>
      <vt:lpstr>Interpreting and implementing VENA  </vt:lpstr>
      <vt:lpstr>Colorado WIC Program</vt:lpstr>
      <vt:lpstr>Two primary levels of staff: Two types of Local Agency WIC staff: </vt:lpstr>
      <vt:lpstr>Certified WIC Authority</vt:lpstr>
      <vt:lpstr>Certified WIC Authority </vt:lpstr>
      <vt:lpstr>Advantages of the paraprofessional staffing model</vt:lpstr>
      <vt:lpstr>Interpreting FNS VENA Guidance</vt:lpstr>
      <vt:lpstr>Our Mission</vt:lpstr>
      <vt:lpstr>PCC Implementation</vt:lpstr>
      <vt:lpstr>Concepts that Survived  the Test of Time</vt:lpstr>
      <vt:lpstr>Assessment   Counseling  </vt:lpstr>
      <vt:lpstr>Assessment   Counseling  </vt:lpstr>
      <vt:lpstr>Assessment   Counseling  </vt:lpstr>
      <vt:lpstr>Nutrition Education / Counseling</vt:lpstr>
      <vt:lpstr>Incorporating VENA into MIS System Design</vt:lpstr>
      <vt:lpstr>Incorporating VENA in MIS System Design</vt:lpstr>
      <vt:lpstr>Incorporating VENA in MIS System Design</vt:lpstr>
      <vt:lpstr>PowerPoint Presentation</vt:lpstr>
      <vt:lpstr>Child Nutrition Interview</vt:lpstr>
      <vt:lpstr>Assessment and Counseling Evaluation </vt:lpstr>
      <vt:lpstr>PowerPoint Presentation</vt:lpstr>
      <vt:lpstr>Ongoing PCC-related Activities </vt:lpstr>
      <vt:lpstr>Keeping VENA Alive and Thriving   </vt:lpstr>
      <vt:lpstr>Using  Appreciative Inquiry  to Improve WIC Participant Engagement and Confidence </vt:lpstr>
      <vt:lpstr>Appreciative Inquiry</vt:lpstr>
      <vt:lpstr>Appreciative Inquiry</vt:lpstr>
      <vt:lpstr>Appreciative Inquiry</vt:lpstr>
      <vt:lpstr>Appreciative Inquiry</vt:lpstr>
      <vt:lpstr>PowerPoint Presentation</vt:lpstr>
      <vt:lpstr>Easel Cards</vt:lpstr>
      <vt:lpstr>Appreciative Inquiry</vt:lpstr>
      <vt:lpstr>Appreciative Inquiry</vt:lpstr>
      <vt:lpstr>Appreciative Inquiry</vt:lpstr>
      <vt:lpstr>Appreciative Inquiry</vt:lpstr>
      <vt:lpstr>New Employee Training</vt:lpstr>
      <vt:lpstr>New Employee Training</vt:lpstr>
      <vt:lpstr>New Employee Training</vt:lpstr>
      <vt:lpstr>PowerPoint Presentation</vt:lpstr>
      <vt:lpstr>Online Resources</vt:lpstr>
      <vt:lpstr>For more information</vt:lpstr>
      <vt:lpstr>Additional Questions</vt:lpstr>
      <vt:lpstr>Thank you!</vt:lpstr>
    </vt:vector>
  </TitlesOfParts>
  <Company>CDPHE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lireland</dc:creator>
  <cp:lastModifiedBy>Windows User</cp:lastModifiedBy>
  <cp:revision>378</cp:revision>
  <dcterms:created xsi:type="dcterms:W3CDTF">2014-12-30T22:00:48Z</dcterms:created>
  <dcterms:modified xsi:type="dcterms:W3CDTF">2015-02-11T19:48:28Z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TPInstallLocation">
    <vt:lpwstr>{My Templates}</vt:lpwstr>
  </property>
  <property fmtid="{D5CDD505-2E9C-101B-9397-08002B2CF9AE}" pid="4" name="PrimaryImageGen">
    <vt:lpwstr>true</vt:lpwstr>
  </property>
  <property fmtid="{D5CDD505-2E9C-101B-9397-08002B2CF9AE}" pid="5" name="AssetType">
    <vt:lpwstr>TP</vt:lpwstr>
  </property>
  <property fmtid="{D5CDD505-2E9C-101B-9397-08002B2CF9AE}" pid="6" name="BugNumber">
    <vt:lpwstr>191</vt:lpwstr>
  </property>
  <property fmtid="{D5CDD505-2E9C-101B-9397-08002B2CF9AE}" pid="7" name="TPCommandLine">
    <vt:lpwstr>{PP} /n {FilePath}</vt:lpwstr>
  </property>
  <property fmtid="{D5CDD505-2E9C-101B-9397-08002B2CF9AE}" pid="8" name="TemplateStatus">
    <vt:lpwstr>Complete</vt:lpwstr>
  </property>
  <property fmtid="{D5CDD505-2E9C-101B-9397-08002B2CF9AE}" pid="9" name="TPAppVersion">
    <vt:lpwstr>11</vt:lpwstr>
  </property>
  <property fmtid="{D5CDD505-2E9C-101B-9397-08002B2CF9AE}" pid="10" name="ContentTypeId">
    <vt:lpwstr>0x0101006025706CF4CD034688BEBAE97A2E701D020200C3831ACA17D8814887A164412888521E</vt:lpwstr>
  </property>
  <property fmtid="{D5CDD505-2E9C-101B-9397-08002B2CF9AE}" pid="11" name="IsDeleted">
    <vt:lpwstr>false</vt:lpwstr>
  </property>
  <property fmtid="{D5CDD505-2E9C-101B-9397-08002B2CF9AE}" pid="12" name="Milestone">
    <vt:lpwstr>Continuous</vt:lpwstr>
  </property>
  <property fmtid="{D5CDD505-2E9C-101B-9397-08002B2CF9AE}" pid="13" name="APAuthor">
    <vt:lpwstr>191</vt:lpwstr>
  </property>
  <property fmtid="{D5CDD505-2E9C-101B-9397-08002B2CF9AE}" pid="14" name="TrustLevel">
    <vt:lpwstr>Microsoft Managed Content</vt:lpwstr>
  </property>
  <property fmtid="{D5CDD505-2E9C-101B-9397-08002B2CF9AE}" pid="15" name="IsSearchable">
    <vt:lpwstr>false</vt:lpwstr>
  </property>
  <property fmtid="{D5CDD505-2E9C-101B-9397-08002B2CF9AE}" pid="16" name="NumericId">
    <vt:lpwstr>-1</vt:lpwstr>
  </property>
  <property fmtid="{D5CDD505-2E9C-101B-9397-08002B2CF9AE}" pid="17" name="PublishTargets">
    <vt:lpwstr>OfficeOnline</vt:lpwstr>
  </property>
  <property fmtid="{D5CDD505-2E9C-101B-9397-08002B2CF9AE}" pid="18" name="TPFriendlyName">
    <vt:lpwstr>Slide 1</vt:lpwstr>
  </property>
  <property fmtid="{D5CDD505-2E9C-101B-9397-08002B2CF9AE}" pid="19" name="AssetId">
    <vt:lpwstr>TS010286216</vt:lpwstr>
  </property>
  <property fmtid="{D5CDD505-2E9C-101B-9397-08002B2CF9AE}" pid="20" name="TPLaunchHelpLinkType">
    <vt:lpwstr>Template</vt:lpwstr>
  </property>
  <property fmtid="{D5CDD505-2E9C-101B-9397-08002B2CF9AE}" pid="21" name="OpenTemplate">
    <vt:lpwstr>true</vt:lpwstr>
  </property>
  <property fmtid="{D5CDD505-2E9C-101B-9397-08002B2CF9AE}" pid="22" name="SourceTitle">
    <vt:lpwstr>Unity cutouts design template</vt:lpwstr>
  </property>
  <property fmtid="{D5CDD505-2E9C-101B-9397-08002B2CF9AE}" pid="23" name="TPLaunchHelpLink">
    <vt:lpwstr/>
  </property>
  <property fmtid="{D5CDD505-2E9C-101B-9397-08002B2CF9AE}" pid="24" name="APEditor">
    <vt:lpwstr>92</vt:lpwstr>
  </property>
  <property fmtid="{D5CDD505-2E9C-101B-9397-08002B2CF9AE}" pid="25" name="TPApplication">
    <vt:lpwstr>PowerPoint</vt:lpwstr>
  </property>
  <property fmtid="{D5CDD505-2E9C-101B-9397-08002B2CF9AE}" pid="26" name="Provider">
    <vt:lpwstr>EY010241418</vt:lpwstr>
  </property>
  <property fmtid="{D5CDD505-2E9C-101B-9397-08002B2CF9AE}" pid="27" name="UACurrentWords">
    <vt:lpwstr>0</vt:lpwstr>
  </property>
  <property fmtid="{D5CDD505-2E9C-101B-9397-08002B2CF9AE}" pid="28" name="Applications">
    <vt:lpwstr>64;#PowerPoint 2003;#79;#Template 12;#65;#Microsoft Office PowerPoint 2007</vt:lpwstr>
  </property>
  <property fmtid="{D5CDD505-2E9C-101B-9397-08002B2CF9AE}" pid="29" name="UALocRecommendation">
    <vt:lpwstr>Never Localize</vt:lpwstr>
  </property>
  <property fmtid="{D5CDD505-2E9C-101B-9397-08002B2CF9AE}" pid="30" name="Title">
    <vt:lpwstr>Unity cutouts design template</vt:lpwstr>
  </property>
  <property fmtid="{D5CDD505-2E9C-101B-9397-08002B2CF9AE}" pid="31" name="PublishStatusLookup">
    <vt:lpwstr>261416</vt:lpwstr>
  </property>
  <property fmtid="{D5CDD505-2E9C-101B-9397-08002B2CF9AE}" pid="32" name="APTrustLevel">
    <vt:lpwstr>1.00000000000000</vt:lpwstr>
  </property>
  <property fmtid="{D5CDD505-2E9C-101B-9397-08002B2CF9AE}" pid="33" name="TPClientViewer">
    <vt:lpwstr>Microsoft Office PowerPoint</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Content Type">
    <vt:lpwstr>OOFile</vt:lpwstr>
  </property>
  <property fmtid="{D5CDD505-2E9C-101B-9397-08002B2CF9AE}" pid="37" name="AuthoringAssetId">
    <vt:lpwstr>TP010286216</vt:lpwstr>
  </property>
  <property fmtid="{D5CDD505-2E9C-101B-9397-08002B2CF9AE}" pid="38" name="NumericAssetId">
    <vt:lpwstr/>
  </property>
  <property fmtid="{D5CDD505-2E9C-101B-9397-08002B2CF9AE}" pid="39" name="AppVer">
    <vt:lpwstr/>
  </property>
</Properties>
</file>